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1E483"/>
    <a:srgbClr val="D0CD57"/>
    <a:srgbClr val="818926"/>
    <a:srgbClr val="384A19"/>
    <a:srgbClr val="203E28"/>
    <a:srgbClr val="053856"/>
    <a:srgbClr val="8000FF"/>
    <a:srgbClr val="FF8000"/>
    <a:srgbClr val="FF80FF"/>
    <a:srgbClr val="205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7FAD4-AF56-4F6C-90DD-15B46293784C}" v="441" dt="2021-06-18T04:15:08.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42623-5F54-4F46-8FBC-FE899DBF7B6A}" type="datetimeFigureOut">
              <a:rPr lang="en-NZ" smtClean="0"/>
              <a:t>18/06/2021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7F652-3BDF-4158-9844-A31DC6AF7BF4}" type="slidenum">
              <a:rPr lang="en-NZ" smtClean="0"/>
              <a:t>‹#›</a:t>
            </a:fld>
            <a:endParaRPr lang="en-NZ"/>
          </a:p>
        </p:txBody>
      </p:sp>
    </p:spTree>
    <p:extLst>
      <p:ext uri="{BB962C8B-B14F-4D97-AF65-F5344CB8AC3E}">
        <p14:creationId xmlns:p14="http://schemas.microsoft.com/office/powerpoint/2010/main" val="275910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000" y="1122363"/>
            <a:ext cx="11833200" cy="2387600"/>
          </a:xfrm>
          <a:prstGeom prst="rect">
            <a:avLst/>
          </a:prstGeom>
        </p:spPr>
        <p:txBody>
          <a:bodyPr anchor="b"/>
          <a:lstStyle>
            <a:lvl1pPr algn="ctr">
              <a:defRPr sz="3600">
                <a:solidFill>
                  <a:srgbClr val="1D2624"/>
                </a:solidFill>
              </a:defRPr>
            </a:lvl1pPr>
          </a:lstStyle>
          <a:p>
            <a:r>
              <a:rPr lang="en-US"/>
              <a:t>Click to edit Master title style</a:t>
            </a:r>
            <a:endParaRPr lang="en-NZ"/>
          </a:p>
        </p:txBody>
      </p:sp>
      <p:sp>
        <p:nvSpPr>
          <p:cNvPr id="3" name="Subtitle 2"/>
          <p:cNvSpPr>
            <a:spLocks noGrp="1"/>
          </p:cNvSpPr>
          <p:nvPr>
            <p:ph type="subTitle" idx="1"/>
          </p:nvPr>
        </p:nvSpPr>
        <p:spPr>
          <a:xfrm>
            <a:off x="180000" y="3602038"/>
            <a:ext cx="11833200" cy="1655762"/>
          </a:xfrm>
          <a:prstGeom prst="rect">
            <a:avLst/>
          </a:prstGeom>
        </p:spPr>
        <p:txBody>
          <a:bodyPr/>
          <a:lstStyle>
            <a:lvl1pPr marL="0" indent="0" algn="ctr">
              <a:buNone/>
              <a:defRPr sz="2400">
                <a:solidFill>
                  <a:srgbClr val="1D262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14" name="Date Placeholder 13"/>
          <p:cNvSpPr>
            <a:spLocks noGrp="1"/>
          </p:cNvSpPr>
          <p:nvPr>
            <p:ph type="dt" sz="half" idx="10"/>
          </p:nvPr>
        </p:nvSpPr>
        <p:spPr/>
        <p:txBody>
          <a:bodyPr/>
          <a:lstStyle/>
          <a:p>
            <a:fld id="{5C9EDC37-348C-4762-83B4-644C32E748EF}" type="datetimeFigureOut">
              <a:rPr lang="en-NZ" smtClean="0"/>
              <a:t>18/06/2021</a:t>
            </a:fld>
            <a:endParaRPr lang="en-NZ"/>
          </a:p>
        </p:txBody>
      </p:sp>
      <p:sp>
        <p:nvSpPr>
          <p:cNvPr id="15" name="Footer Placeholder 14"/>
          <p:cNvSpPr>
            <a:spLocks noGrp="1"/>
          </p:cNvSpPr>
          <p:nvPr>
            <p:ph type="ftr" sz="quarter" idx="11"/>
          </p:nvPr>
        </p:nvSpPr>
        <p:spPr/>
        <p:txBody>
          <a:bodyPr/>
          <a:lstStyle/>
          <a:p>
            <a:endParaRPr lang="en-NZ"/>
          </a:p>
        </p:txBody>
      </p:sp>
      <p:sp>
        <p:nvSpPr>
          <p:cNvPr id="16" name="Slide Number Placeholder 15"/>
          <p:cNvSpPr>
            <a:spLocks noGrp="1"/>
          </p:cNvSpPr>
          <p:nvPr>
            <p:ph type="sldNum" sz="quarter" idx="12"/>
          </p:nvPr>
        </p:nvSpPr>
        <p:spPr/>
        <p:txBody>
          <a:bodyPr/>
          <a:lstStyle/>
          <a:p>
            <a:fld id="{7C14ECCF-05C9-43C4-9DAF-5EDD25548486}" type="slidenum">
              <a:rPr lang="en-NZ" smtClean="0"/>
              <a:t>‹#›</a:t>
            </a:fld>
            <a:endParaRPr lang="en-NZ"/>
          </a:p>
        </p:txBody>
      </p:sp>
    </p:spTree>
    <p:extLst>
      <p:ext uri="{BB962C8B-B14F-4D97-AF65-F5344CB8AC3E}">
        <p14:creationId xmlns:p14="http://schemas.microsoft.com/office/powerpoint/2010/main" val="237828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3200" cy="540000"/>
          </a:xfrm>
          <a:prstGeom prst="rect">
            <a:avLst/>
          </a:prstGeom>
          <a:noFill/>
        </p:spPr>
        <p:txBody>
          <a:bodyPr wrap="none" lIns="180000" tIns="0" rIns="180000" bIns="0">
            <a:noAutofit/>
          </a:bodyPr>
          <a:lstStyle>
            <a:lvl1pPr>
              <a:defRPr sz="2400">
                <a:solidFill>
                  <a:schemeClr val="bg1"/>
                </a:solidFill>
              </a:defRPr>
            </a:lvl1pPr>
          </a:lstStyle>
          <a:p>
            <a:r>
              <a:rPr lang="en-US"/>
              <a:t>Click to edit Master title style</a:t>
            </a:r>
            <a:endParaRPr lang="en-NZ"/>
          </a:p>
        </p:txBody>
      </p:sp>
      <p:sp>
        <p:nvSpPr>
          <p:cNvPr id="3" name="Content Placeholder 2"/>
          <p:cNvSpPr>
            <a:spLocks noGrp="1"/>
          </p:cNvSpPr>
          <p:nvPr>
            <p:ph idx="1"/>
          </p:nvPr>
        </p:nvSpPr>
        <p:spPr>
          <a:xfrm>
            <a:off x="180000" y="792000"/>
            <a:ext cx="11833200" cy="5274000"/>
          </a:xfrm>
          <a:prstGeom prst="rect">
            <a:avLst/>
          </a:prstGeom>
        </p:spPr>
        <p:txBody>
          <a:bodyPr lIns="0" tIns="0" rIns="0" bIns="0">
            <a:noAutofit/>
          </a:bodyPr>
          <a:lstStyle>
            <a:lvl1pPr marL="0" indent="0">
              <a:buNone/>
              <a:defRPr sz="2000">
                <a:solidFill>
                  <a:srgbClr val="1D2624"/>
                </a:solidFill>
              </a:defRPr>
            </a:lvl1pPr>
            <a:lvl2pPr marL="216000" indent="-216000">
              <a:buClr>
                <a:srgbClr val="00472F"/>
              </a:buClr>
              <a:buSzPct val="80000"/>
              <a:buFont typeface="Wingdings" panose="05000000000000000000" pitchFamily="2" charset="2"/>
              <a:buChar char="Ø"/>
              <a:defRPr sz="2000">
                <a:solidFill>
                  <a:srgbClr val="1D2624"/>
                </a:solidFill>
              </a:defRPr>
            </a:lvl2pPr>
            <a:lvl3pPr marL="432000" indent="-216000">
              <a:buClr>
                <a:srgbClr val="00472F"/>
              </a:buClr>
              <a:buSzPct val="80000"/>
              <a:buFont typeface="Wingdings" panose="05000000000000000000" pitchFamily="2" charset="2"/>
              <a:buChar char="Ø"/>
              <a:defRPr sz="2000">
                <a:solidFill>
                  <a:srgbClr val="1D2624"/>
                </a:solidFill>
              </a:defRPr>
            </a:lvl3pPr>
            <a:lvl4pPr marL="648000" indent="-216000">
              <a:buClr>
                <a:srgbClr val="00472F"/>
              </a:buClr>
              <a:buSzPct val="80000"/>
              <a:buFont typeface="Wingdings" panose="05000000000000000000" pitchFamily="2" charset="2"/>
              <a:buChar char="Ø"/>
              <a:defRPr sz="2000">
                <a:solidFill>
                  <a:srgbClr val="1D2624"/>
                </a:solidFill>
              </a:defRPr>
            </a:lvl4pPr>
            <a:lvl5pPr marL="0" indent="0" algn="ctr">
              <a:buFont typeface="Wingdings" panose="05000000000000000000" pitchFamily="2" charset="2"/>
              <a:buNone/>
              <a:defRPr sz="2000">
                <a:solidFill>
                  <a:srgbClr val="1D26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2" name="Date Placeholder 21"/>
          <p:cNvSpPr>
            <a:spLocks noGrp="1"/>
          </p:cNvSpPr>
          <p:nvPr>
            <p:ph type="dt" sz="half" idx="10"/>
          </p:nvPr>
        </p:nvSpPr>
        <p:spPr/>
        <p:txBody>
          <a:bodyPr/>
          <a:lstStyle/>
          <a:p>
            <a:fld id="{5C9EDC37-348C-4762-83B4-644C32E748EF}" type="datetimeFigureOut">
              <a:rPr lang="en-NZ" smtClean="0"/>
              <a:t>18/06/2021</a:t>
            </a:fld>
            <a:endParaRPr lang="en-NZ"/>
          </a:p>
        </p:txBody>
      </p:sp>
      <p:sp>
        <p:nvSpPr>
          <p:cNvPr id="23" name="Footer Placeholder 22"/>
          <p:cNvSpPr>
            <a:spLocks noGrp="1"/>
          </p:cNvSpPr>
          <p:nvPr>
            <p:ph type="ftr" sz="quarter" idx="11"/>
          </p:nvPr>
        </p:nvSpPr>
        <p:spPr/>
        <p:txBody>
          <a:bodyPr/>
          <a:lstStyle/>
          <a:p>
            <a:endParaRPr lang="en-NZ"/>
          </a:p>
        </p:txBody>
      </p:sp>
      <p:sp>
        <p:nvSpPr>
          <p:cNvPr id="24" name="Slide Number Placeholder 23"/>
          <p:cNvSpPr>
            <a:spLocks noGrp="1"/>
          </p:cNvSpPr>
          <p:nvPr>
            <p:ph type="sldNum" sz="quarter" idx="12"/>
          </p:nvPr>
        </p:nvSpPr>
        <p:spPr/>
        <p:txBody>
          <a:bodyPr/>
          <a:lstStyle/>
          <a:p>
            <a:fld id="{7C14ECCF-05C9-43C4-9DAF-5EDD25548486}" type="slidenum">
              <a:rPr lang="en-NZ" smtClean="0"/>
              <a:t>‹#›</a:t>
            </a:fld>
            <a:endParaRPr lang="en-NZ"/>
          </a:p>
        </p:txBody>
      </p:sp>
    </p:spTree>
    <p:extLst>
      <p:ext uri="{BB962C8B-B14F-4D97-AF65-F5344CB8AC3E}">
        <p14:creationId xmlns:p14="http://schemas.microsoft.com/office/powerpoint/2010/main" val="361206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3200" cy="540000"/>
          </a:xfrm>
          <a:prstGeom prst="rect">
            <a:avLst/>
          </a:prstGeom>
          <a:noFill/>
        </p:spPr>
        <p:txBody>
          <a:bodyPr wrap="none" lIns="180000" tIns="0" rIns="180000" bIns="0">
            <a:noAutofit/>
          </a:bodyPr>
          <a:lstStyle>
            <a:lvl1pPr>
              <a:defRPr sz="2400">
                <a:solidFill>
                  <a:schemeClr val="bg1"/>
                </a:solidFill>
              </a:defRPr>
            </a:lvl1pPr>
          </a:lstStyle>
          <a:p>
            <a:r>
              <a:rPr lang="en-US"/>
              <a:t>Click to edit Master title style</a:t>
            </a:r>
            <a:endParaRPr lang="en-NZ"/>
          </a:p>
        </p:txBody>
      </p:sp>
      <p:sp>
        <p:nvSpPr>
          <p:cNvPr id="3" name="Content Placeholder 2"/>
          <p:cNvSpPr>
            <a:spLocks noGrp="1"/>
          </p:cNvSpPr>
          <p:nvPr>
            <p:ph idx="1"/>
          </p:nvPr>
        </p:nvSpPr>
        <p:spPr>
          <a:xfrm>
            <a:off x="180000" y="792000"/>
            <a:ext cx="5760000" cy="5274000"/>
          </a:xfrm>
          <a:prstGeom prst="rect">
            <a:avLst/>
          </a:prstGeom>
        </p:spPr>
        <p:txBody>
          <a:bodyPr lIns="0" tIns="0" rIns="0" bIns="0">
            <a:noAutofit/>
          </a:bodyPr>
          <a:lstStyle>
            <a:lvl1pPr marL="0" indent="0">
              <a:buNone/>
              <a:defRPr sz="2000">
                <a:solidFill>
                  <a:srgbClr val="1D2624"/>
                </a:solidFill>
              </a:defRPr>
            </a:lvl1pPr>
            <a:lvl2pPr marL="216000" indent="-216000">
              <a:buClr>
                <a:srgbClr val="00472F"/>
              </a:buClr>
              <a:buSzPct val="80000"/>
              <a:buFont typeface="Wingdings" panose="05000000000000000000" pitchFamily="2" charset="2"/>
              <a:buChar char="Ø"/>
              <a:defRPr sz="2000">
                <a:solidFill>
                  <a:srgbClr val="1D2624"/>
                </a:solidFill>
              </a:defRPr>
            </a:lvl2pPr>
            <a:lvl3pPr marL="432000" indent="-216000">
              <a:buClr>
                <a:srgbClr val="00472F"/>
              </a:buClr>
              <a:buSzPct val="80000"/>
              <a:buFont typeface="Wingdings" panose="05000000000000000000" pitchFamily="2" charset="2"/>
              <a:buChar char="Ø"/>
              <a:defRPr sz="2000">
                <a:solidFill>
                  <a:srgbClr val="1D2624"/>
                </a:solidFill>
              </a:defRPr>
            </a:lvl3pPr>
            <a:lvl4pPr marL="648000" indent="-216000">
              <a:buClr>
                <a:srgbClr val="00472F"/>
              </a:buClr>
              <a:buSzPct val="80000"/>
              <a:buFont typeface="Wingdings" panose="05000000000000000000" pitchFamily="2" charset="2"/>
              <a:buChar char="Ø"/>
              <a:defRPr sz="2000">
                <a:solidFill>
                  <a:srgbClr val="1D2624"/>
                </a:solidFill>
              </a:defRPr>
            </a:lvl4pPr>
            <a:lvl5pPr marL="0" indent="0" algn="ctr">
              <a:buFont typeface="Wingdings" panose="05000000000000000000" pitchFamily="2" charset="2"/>
              <a:buNone/>
              <a:defRPr sz="2000">
                <a:solidFill>
                  <a:srgbClr val="1D26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2" name="Date Placeholder 21"/>
          <p:cNvSpPr>
            <a:spLocks noGrp="1"/>
          </p:cNvSpPr>
          <p:nvPr>
            <p:ph type="dt" sz="half" idx="10"/>
          </p:nvPr>
        </p:nvSpPr>
        <p:spPr/>
        <p:txBody>
          <a:bodyPr/>
          <a:lstStyle/>
          <a:p>
            <a:fld id="{5C9EDC37-348C-4762-83B4-644C32E748EF}" type="datetimeFigureOut">
              <a:rPr lang="en-NZ" smtClean="0"/>
              <a:t>18/06/2021</a:t>
            </a:fld>
            <a:endParaRPr lang="en-NZ"/>
          </a:p>
        </p:txBody>
      </p:sp>
      <p:sp>
        <p:nvSpPr>
          <p:cNvPr id="23" name="Footer Placeholder 22"/>
          <p:cNvSpPr>
            <a:spLocks noGrp="1"/>
          </p:cNvSpPr>
          <p:nvPr>
            <p:ph type="ftr" sz="quarter" idx="11"/>
          </p:nvPr>
        </p:nvSpPr>
        <p:spPr/>
        <p:txBody>
          <a:bodyPr/>
          <a:lstStyle/>
          <a:p>
            <a:endParaRPr lang="en-NZ"/>
          </a:p>
        </p:txBody>
      </p:sp>
      <p:sp>
        <p:nvSpPr>
          <p:cNvPr id="24" name="Slide Number Placeholder 23"/>
          <p:cNvSpPr>
            <a:spLocks noGrp="1"/>
          </p:cNvSpPr>
          <p:nvPr>
            <p:ph type="sldNum" sz="quarter" idx="12"/>
          </p:nvPr>
        </p:nvSpPr>
        <p:spPr/>
        <p:txBody>
          <a:bodyPr/>
          <a:lstStyle/>
          <a:p>
            <a:fld id="{7C14ECCF-05C9-43C4-9DAF-5EDD25548486}" type="slidenum">
              <a:rPr lang="en-NZ" smtClean="0"/>
              <a:t>‹#›</a:t>
            </a:fld>
            <a:endParaRPr lang="en-NZ"/>
          </a:p>
        </p:txBody>
      </p:sp>
      <p:sp>
        <p:nvSpPr>
          <p:cNvPr id="5" name="Content Placeholder 4">
            <a:extLst>
              <a:ext uri="{FF2B5EF4-FFF2-40B4-BE49-F238E27FC236}">
                <a16:creationId xmlns:a16="http://schemas.microsoft.com/office/drawing/2014/main" id="{2335D9AD-8187-4B10-AED6-1417ABAB5D4E}"/>
              </a:ext>
            </a:extLst>
          </p:cNvPr>
          <p:cNvSpPr>
            <a:spLocks noGrp="1"/>
          </p:cNvSpPr>
          <p:nvPr>
            <p:ph sz="quarter" idx="13"/>
          </p:nvPr>
        </p:nvSpPr>
        <p:spPr>
          <a:xfrm>
            <a:off x="6253200" y="792000"/>
            <a:ext cx="5760000" cy="5274000"/>
          </a:xfrm>
        </p:spPr>
        <p:txBody>
          <a:bodyPr lIns="0" tIns="0" rIns="0" bIns="0"/>
          <a:lstStyle>
            <a:lvl1pPr marL="0" indent="0">
              <a:buNone/>
              <a:defRPr sz="2000"/>
            </a:lvl1pPr>
            <a:lvl2pPr marL="216000" indent="-216000">
              <a:buNone/>
              <a:defRPr sz="2000"/>
            </a:lvl2pPr>
            <a:lvl3pPr marL="216000" indent="-216000">
              <a:buClr>
                <a:schemeClr val="tx2"/>
              </a:buClr>
              <a:buSzPct val="80000"/>
              <a:buFont typeface="Wingdings" panose="05000000000000000000" pitchFamily="2" charset="2"/>
              <a:buChar char="Ø"/>
              <a:defRPr/>
            </a:lvl3pPr>
            <a:lvl4pPr marL="432000" indent="-216000">
              <a:buClr>
                <a:schemeClr val="tx2"/>
              </a:buClr>
              <a:buSzPct val="80000"/>
              <a:buFont typeface="Wingdings" panose="05000000000000000000" pitchFamily="2" charset="2"/>
              <a:buChar char="Ø"/>
              <a:defRPr sz="2000"/>
            </a:lvl4pPr>
            <a:lvl5pPr marL="648000" indent="-216000" algn="l">
              <a:buClr>
                <a:schemeClr val="tx2"/>
              </a:buClr>
              <a:buSzPct val="80000"/>
              <a:buFont typeface="Wingdings" panose="05000000000000000000" pitchFamily="2" charset="2"/>
              <a:buChar char="Ø"/>
              <a:defRPr sz="2000"/>
            </a:lvl5pPr>
            <a:lvl6pPr marL="0" indent="0" algn="ctr">
              <a:buNone/>
              <a:defRPr/>
            </a:lvl6p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endParaRPr lang="en-GB"/>
          </a:p>
        </p:txBody>
      </p:sp>
    </p:spTree>
    <p:extLst>
      <p:ext uri="{BB962C8B-B14F-4D97-AF65-F5344CB8AC3E}">
        <p14:creationId xmlns:p14="http://schemas.microsoft.com/office/powerpoint/2010/main" val="26557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5C9EDC37-348C-4762-83B4-644C32E748EF}" type="datetimeFigureOut">
              <a:rPr lang="en-NZ" smtClean="0"/>
              <a:t>18/06/2021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C14ECCF-05C9-43C4-9DAF-5EDD25548486}" type="slidenum">
              <a:rPr lang="en-NZ" smtClean="0"/>
              <a:t>‹#›</a:t>
            </a:fld>
            <a:endParaRPr lang="en-NZ"/>
          </a:p>
        </p:txBody>
      </p:sp>
    </p:spTree>
    <p:extLst>
      <p:ext uri="{BB962C8B-B14F-4D97-AF65-F5344CB8AC3E}">
        <p14:creationId xmlns:p14="http://schemas.microsoft.com/office/powerpoint/2010/main" val="113177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0" name="Date Placeholder 9"/>
          <p:cNvSpPr>
            <a:spLocks noGrp="1"/>
          </p:cNvSpPr>
          <p:nvPr>
            <p:ph type="dt" sz="half" idx="10"/>
          </p:nvPr>
        </p:nvSpPr>
        <p:spPr/>
        <p:txBody>
          <a:bodyPr/>
          <a:lstStyle/>
          <a:p>
            <a:fld id="{5C9EDC37-348C-4762-83B4-644C32E748EF}" type="datetimeFigureOut">
              <a:rPr lang="en-NZ" smtClean="0"/>
              <a:t>18/06/2021</a:t>
            </a:fld>
            <a:endParaRPr lang="en-NZ"/>
          </a:p>
        </p:txBody>
      </p:sp>
      <p:sp>
        <p:nvSpPr>
          <p:cNvPr id="11" name="Footer Placeholder 10"/>
          <p:cNvSpPr>
            <a:spLocks noGrp="1"/>
          </p:cNvSpPr>
          <p:nvPr>
            <p:ph type="ftr" sz="quarter" idx="11"/>
          </p:nvPr>
        </p:nvSpPr>
        <p:spPr/>
        <p:txBody>
          <a:bodyPr/>
          <a:lstStyle/>
          <a:p>
            <a:endParaRPr lang="en-NZ"/>
          </a:p>
        </p:txBody>
      </p:sp>
      <p:sp>
        <p:nvSpPr>
          <p:cNvPr id="12" name="Slide Number Placeholder 11"/>
          <p:cNvSpPr>
            <a:spLocks noGrp="1"/>
          </p:cNvSpPr>
          <p:nvPr>
            <p:ph type="sldNum" sz="quarter" idx="12"/>
          </p:nvPr>
        </p:nvSpPr>
        <p:spPr/>
        <p:txBody>
          <a:bodyPr/>
          <a:lstStyle/>
          <a:p>
            <a:fld id="{7C14ECCF-05C9-43C4-9DAF-5EDD25548486}" type="slidenum">
              <a:rPr lang="en-NZ" smtClean="0"/>
              <a:t>‹#›</a:t>
            </a:fld>
            <a:endParaRPr lang="en-NZ"/>
          </a:p>
        </p:txBody>
      </p:sp>
    </p:spTree>
    <p:extLst>
      <p:ext uri="{BB962C8B-B14F-4D97-AF65-F5344CB8AC3E}">
        <p14:creationId xmlns:p14="http://schemas.microsoft.com/office/powerpoint/2010/main" val="108278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3200" cy="540000"/>
          </a:xfrm>
        </p:spPr>
        <p:txBody>
          <a:bodyPr wrap="none" lIns="180000" tIns="0" rIns="180000" bIns="0"/>
          <a:lstStyle>
            <a:lvl1pPr>
              <a:defRPr sz="2400">
                <a:solidFill>
                  <a:schemeClr val="bg1"/>
                </a:solidFill>
              </a:defRPr>
            </a:lvl1pPr>
          </a:lstStyle>
          <a:p>
            <a:r>
              <a:rPr lang="en-US"/>
              <a:t>Click to edit Master title style</a:t>
            </a:r>
            <a:endParaRPr lang="en-NZ"/>
          </a:p>
        </p:txBody>
      </p:sp>
      <p:sp>
        <p:nvSpPr>
          <p:cNvPr id="7" name="Date Placeholder 6"/>
          <p:cNvSpPr>
            <a:spLocks noGrp="1"/>
          </p:cNvSpPr>
          <p:nvPr>
            <p:ph type="dt" sz="half" idx="10"/>
          </p:nvPr>
        </p:nvSpPr>
        <p:spPr/>
        <p:txBody>
          <a:bodyPr/>
          <a:lstStyle/>
          <a:p>
            <a:fld id="{5C9EDC37-348C-4762-83B4-644C32E748EF}" type="datetimeFigureOut">
              <a:rPr lang="en-NZ" smtClean="0"/>
              <a:t>18/06/2021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C14ECCF-05C9-43C4-9DAF-5EDD25548486}" type="slidenum">
              <a:rPr lang="en-NZ" smtClean="0"/>
              <a:t>‹#›</a:t>
            </a:fld>
            <a:endParaRPr lang="en-NZ"/>
          </a:p>
        </p:txBody>
      </p:sp>
    </p:spTree>
    <p:extLst>
      <p:ext uri="{BB962C8B-B14F-4D97-AF65-F5344CB8AC3E}">
        <p14:creationId xmlns:p14="http://schemas.microsoft.com/office/powerpoint/2010/main" val="3727776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9EDC37-348C-4762-83B4-644C32E748EF}" type="datetimeFigureOut">
              <a:rPr lang="en-NZ" smtClean="0"/>
              <a:t>18/06/2021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14ECCF-05C9-43C4-9DAF-5EDD25548486}" type="slidenum">
              <a:rPr lang="en-NZ" smtClean="0"/>
              <a:t>‹#›</a:t>
            </a:fld>
            <a:endParaRPr lang="en-NZ"/>
          </a:p>
        </p:txBody>
      </p:sp>
    </p:spTree>
    <p:extLst>
      <p:ext uri="{BB962C8B-B14F-4D97-AF65-F5344CB8AC3E}">
        <p14:creationId xmlns:p14="http://schemas.microsoft.com/office/powerpoint/2010/main" val="316070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18000"/>
            <a:ext cx="12193200" cy="540000"/>
          </a:xfrm>
          <a:prstGeom prst="rect">
            <a:avLst/>
          </a:prstGeom>
          <a:solidFill>
            <a:srgbClr val="1D2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userDrawn="1"/>
        </p:nvSpPr>
        <p:spPr>
          <a:xfrm>
            <a:off x="0" y="6246000"/>
            <a:ext cx="12193200" cy="72000"/>
          </a:xfrm>
          <a:prstGeom prst="rect">
            <a:avLst/>
          </a:prstGeom>
          <a:solidFill>
            <a:srgbClr val="004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userDrawn="1"/>
        </p:nvSpPr>
        <p:spPr>
          <a:xfrm>
            <a:off x="0" y="540000"/>
            <a:ext cx="12193200" cy="72000"/>
          </a:xfrm>
          <a:prstGeom prst="rect">
            <a:avLst/>
          </a:prstGeom>
          <a:solidFill>
            <a:srgbClr val="1D2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0" y="0"/>
            <a:ext cx="12193200" cy="540000"/>
          </a:xfrm>
          <a:prstGeom prst="rect">
            <a:avLst/>
          </a:prstGeom>
          <a:solidFill>
            <a:srgbClr val="004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itle Placeholder 13"/>
          <p:cNvSpPr>
            <a:spLocks noGrp="1"/>
          </p:cNvSpPr>
          <p:nvPr>
            <p:ph type="title"/>
          </p:nvPr>
        </p:nvSpPr>
        <p:spPr>
          <a:xfrm>
            <a:off x="180000" y="792000"/>
            <a:ext cx="11833200" cy="1080000"/>
          </a:xfrm>
          <a:prstGeom prst="rect">
            <a:avLst/>
          </a:prstGeom>
        </p:spPr>
        <p:txBody>
          <a:bodyPr vert="horz" lIns="91440" tIns="45720" rIns="91440" bIns="45720" rtlCol="0" anchor="ctr">
            <a:noAutofit/>
          </a:bodyPr>
          <a:lstStyle/>
          <a:p>
            <a:r>
              <a:rPr lang="en-US"/>
              <a:t>Click to edit Master title style</a:t>
            </a:r>
            <a:endParaRPr lang="en-NZ"/>
          </a:p>
        </p:txBody>
      </p:sp>
      <p:sp>
        <p:nvSpPr>
          <p:cNvPr id="15" name="Text Placeholder 14"/>
          <p:cNvSpPr>
            <a:spLocks noGrp="1"/>
          </p:cNvSpPr>
          <p:nvPr>
            <p:ph type="body" idx="1"/>
          </p:nvPr>
        </p:nvSpPr>
        <p:spPr>
          <a:xfrm>
            <a:off x="180000" y="2052000"/>
            <a:ext cx="11833200" cy="401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9" name="Date Placeholder 18"/>
          <p:cNvSpPr>
            <a:spLocks noGrp="1"/>
          </p:cNvSpPr>
          <p:nvPr>
            <p:ph type="dt" sz="half" idx="2"/>
          </p:nvPr>
        </p:nvSpPr>
        <p:spPr>
          <a:xfrm>
            <a:off x="180000" y="6084000"/>
            <a:ext cx="1080000" cy="180000"/>
          </a:xfrm>
          <a:prstGeom prst="rect">
            <a:avLst/>
          </a:prstGeom>
        </p:spPr>
        <p:txBody>
          <a:bodyPr vert="horz" wrap="none" lIns="0" tIns="0" rIns="0" bIns="0" rtlCol="0" anchor="ctr"/>
          <a:lstStyle>
            <a:lvl1pPr algn="l">
              <a:defRPr sz="1200">
                <a:solidFill>
                  <a:schemeClr val="tx1">
                    <a:tint val="75000"/>
                  </a:schemeClr>
                </a:solidFill>
              </a:defRPr>
            </a:lvl1pPr>
          </a:lstStyle>
          <a:p>
            <a:fld id="{5C9EDC37-348C-4762-83B4-644C32E748EF}" type="datetimeFigureOut">
              <a:rPr lang="en-NZ" smtClean="0"/>
              <a:t>18/06/2021</a:t>
            </a:fld>
            <a:endParaRPr lang="en-NZ"/>
          </a:p>
        </p:txBody>
      </p:sp>
      <p:sp>
        <p:nvSpPr>
          <p:cNvPr id="20" name="Footer Placeholder 19"/>
          <p:cNvSpPr>
            <a:spLocks noGrp="1"/>
          </p:cNvSpPr>
          <p:nvPr>
            <p:ph type="ftr" sz="quarter" idx="3"/>
          </p:nvPr>
        </p:nvSpPr>
        <p:spPr>
          <a:xfrm>
            <a:off x="2496000" y="6084000"/>
            <a:ext cx="7200000" cy="180000"/>
          </a:xfrm>
          <a:prstGeom prst="rect">
            <a:avLst/>
          </a:prstGeom>
        </p:spPr>
        <p:txBody>
          <a:bodyPr vert="horz" wrap="none" lIns="0" tIns="0" rIns="0" bIns="0" rtlCol="0" anchor="ctr"/>
          <a:lstStyle>
            <a:lvl1pPr algn="ctr">
              <a:defRPr sz="1200">
                <a:solidFill>
                  <a:schemeClr val="tx1">
                    <a:tint val="75000"/>
                  </a:schemeClr>
                </a:solidFill>
              </a:defRPr>
            </a:lvl1pPr>
          </a:lstStyle>
          <a:p>
            <a:endParaRPr lang="en-NZ"/>
          </a:p>
        </p:txBody>
      </p:sp>
      <p:sp>
        <p:nvSpPr>
          <p:cNvPr id="21" name="Slide Number Placeholder 20"/>
          <p:cNvSpPr>
            <a:spLocks noGrp="1"/>
          </p:cNvSpPr>
          <p:nvPr>
            <p:ph type="sldNum" sz="quarter" idx="4"/>
          </p:nvPr>
        </p:nvSpPr>
        <p:spPr>
          <a:xfrm>
            <a:off x="10933200" y="6084000"/>
            <a:ext cx="1080000" cy="180000"/>
          </a:xfrm>
          <a:prstGeom prst="rect">
            <a:avLst/>
          </a:prstGeom>
        </p:spPr>
        <p:txBody>
          <a:bodyPr vert="horz" wrap="none" lIns="0" tIns="0" rIns="0" bIns="0" rtlCol="0" anchor="ctr"/>
          <a:lstStyle>
            <a:lvl1pPr algn="r">
              <a:defRPr sz="1200">
                <a:solidFill>
                  <a:schemeClr val="tx1">
                    <a:tint val="75000"/>
                  </a:schemeClr>
                </a:solidFill>
              </a:defRPr>
            </a:lvl1pPr>
          </a:lstStyle>
          <a:p>
            <a:fld id="{7C14ECCF-05C9-43C4-9DAF-5EDD25548486}" type="slidenum">
              <a:rPr lang="en-NZ" smtClean="0"/>
              <a:t>‹#›</a:t>
            </a:fld>
            <a:endParaRPr lang="en-NZ"/>
          </a:p>
        </p:txBody>
      </p:sp>
      <p:pic>
        <p:nvPicPr>
          <p:cNvPr id="17" name="Graphic 16">
            <a:extLst>
              <a:ext uri="{FF2B5EF4-FFF2-40B4-BE49-F238E27FC236}">
                <a16:creationId xmlns:a16="http://schemas.microsoft.com/office/drawing/2014/main" id="{34F6A9C6-4759-4058-9440-45A38C3F8F96}"/>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34" y="6484407"/>
            <a:ext cx="1246156" cy="284036"/>
          </a:xfrm>
          <a:prstGeom prst="rect">
            <a:avLst/>
          </a:prstGeom>
        </p:spPr>
      </p:pic>
      <p:pic>
        <p:nvPicPr>
          <p:cNvPr id="3" name="Graphic 2">
            <a:extLst>
              <a:ext uri="{FF2B5EF4-FFF2-40B4-BE49-F238E27FC236}">
                <a16:creationId xmlns:a16="http://schemas.microsoft.com/office/drawing/2014/main" id="{F4DD18F1-3C6C-47A1-954F-247599B140AE}"/>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085973" y="6346766"/>
            <a:ext cx="2095226" cy="493200"/>
          </a:xfrm>
          <a:prstGeom prst="rect">
            <a:avLst/>
          </a:prstGeom>
        </p:spPr>
      </p:pic>
    </p:spTree>
    <p:extLst>
      <p:ext uri="{BB962C8B-B14F-4D97-AF65-F5344CB8AC3E}">
        <p14:creationId xmlns:p14="http://schemas.microsoft.com/office/powerpoint/2010/main" val="174993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1D262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26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262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262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262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26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victoria.ac.nz/robinson/hts-wire-datab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645E-52DC-4DFF-83F8-A72D2AD2B715}"/>
              </a:ext>
            </a:extLst>
          </p:cNvPr>
          <p:cNvSpPr>
            <a:spLocks noGrp="1"/>
          </p:cNvSpPr>
          <p:nvPr>
            <p:ph type="ctrTitle"/>
          </p:nvPr>
        </p:nvSpPr>
        <p:spPr>
          <a:xfrm>
            <a:off x="180000" y="2417763"/>
            <a:ext cx="11833200" cy="2387600"/>
          </a:xfrm>
        </p:spPr>
        <p:txBody>
          <a:bodyPr/>
          <a:lstStyle/>
          <a:p>
            <a:r>
              <a:rPr lang="en-NZ"/>
              <a:t>Utilising full angle-dependent critical current data </a:t>
            </a:r>
            <a:br>
              <a:rPr lang="en-NZ"/>
            </a:br>
            <a:r>
              <a:rPr lang="en-NZ"/>
              <a:t>in the electromagnetic modelling of HTS coils</a:t>
            </a:r>
            <a:endParaRPr lang="en-GB"/>
          </a:p>
        </p:txBody>
      </p:sp>
      <p:sp>
        <p:nvSpPr>
          <p:cNvPr id="3" name="Subtitle 2">
            <a:extLst>
              <a:ext uri="{FF2B5EF4-FFF2-40B4-BE49-F238E27FC236}">
                <a16:creationId xmlns:a16="http://schemas.microsoft.com/office/drawing/2014/main" id="{FD419320-BAA4-4085-BC02-D68C62991454}"/>
              </a:ext>
            </a:extLst>
          </p:cNvPr>
          <p:cNvSpPr>
            <a:spLocks noGrp="1"/>
          </p:cNvSpPr>
          <p:nvPr>
            <p:ph type="subTitle" idx="1"/>
          </p:nvPr>
        </p:nvSpPr>
        <p:spPr>
          <a:xfrm>
            <a:off x="180000" y="4897438"/>
            <a:ext cx="11833200" cy="1655762"/>
          </a:xfrm>
        </p:spPr>
        <p:txBody>
          <a:bodyPr/>
          <a:lstStyle/>
          <a:p>
            <a:r>
              <a:rPr lang="en-NZ"/>
              <a:t>Stuart C Wimbush</a:t>
            </a:r>
          </a:p>
          <a:p>
            <a:r>
              <a:rPr lang="en-NZ"/>
              <a:t>Nicholas M Strickland</a:t>
            </a:r>
          </a:p>
        </p:txBody>
      </p:sp>
      <p:pic>
        <p:nvPicPr>
          <p:cNvPr id="4" name="Picture 2">
            <a:extLst>
              <a:ext uri="{FF2B5EF4-FFF2-40B4-BE49-F238E27FC236}">
                <a16:creationId xmlns:a16="http://schemas.microsoft.com/office/drawing/2014/main" id="{32BD76DC-6EE4-40FD-87D9-61270A6A5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028"/>
          <a:stretch/>
        </p:blipFill>
        <p:spPr bwMode="auto">
          <a:xfrm>
            <a:off x="-1" y="612000"/>
            <a:ext cx="12192001" cy="28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F61B-DE2E-4362-8D63-DCE766DCE6B9}"/>
              </a:ext>
            </a:extLst>
          </p:cNvPr>
          <p:cNvSpPr>
            <a:spLocks noGrp="1"/>
          </p:cNvSpPr>
          <p:nvPr>
            <p:ph type="ctrTitle"/>
          </p:nvPr>
        </p:nvSpPr>
        <p:spPr/>
        <p:txBody>
          <a:bodyPr/>
          <a:lstStyle/>
          <a:p>
            <a:r>
              <a:rPr lang="en-NZ"/>
              <a:t>Applications</a:t>
            </a:r>
            <a:endParaRPr lang="en-GB"/>
          </a:p>
        </p:txBody>
      </p:sp>
    </p:spTree>
    <p:extLst>
      <p:ext uri="{BB962C8B-B14F-4D97-AF65-F5344CB8AC3E}">
        <p14:creationId xmlns:p14="http://schemas.microsoft.com/office/powerpoint/2010/main" val="258821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A3EE-3DCE-49B0-8B5B-30A2346D1D95}"/>
              </a:ext>
            </a:extLst>
          </p:cNvPr>
          <p:cNvSpPr>
            <a:spLocks noGrp="1"/>
          </p:cNvSpPr>
          <p:nvPr>
            <p:ph type="title"/>
          </p:nvPr>
        </p:nvSpPr>
        <p:spPr/>
        <p:txBody>
          <a:bodyPr/>
          <a:lstStyle/>
          <a:p>
            <a:r>
              <a:rPr lang="en-NZ"/>
              <a:t>Hybrid windings</a:t>
            </a:r>
            <a:endParaRPr lang="en-GB"/>
          </a:p>
        </p:txBody>
      </p:sp>
      <p:sp>
        <p:nvSpPr>
          <p:cNvPr id="3" name="Content Placeholder 2">
            <a:extLst>
              <a:ext uri="{FF2B5EF4-FFF2-40B4-BE49-F238E27FC236}">
                <a16:creationId xmlns:a16="http://schemas.microsoft.com/office/drawing/2014/main" id="{575667AE-BB02-4B37-9170-B822C93E55D2}"/>
              </a:ext>
            </a:extLst>
          </p:cNvPr>
          <p:cNvSpPr>
            <a:spLocks noGrp="1"/>
          </p:cNvSpPr>
          <p:nvPr>
            <p:ph idx="1"/>
          </p:nvPr>
        </p:nvSpPr>
        <p:spPr>
          <a:xfrm>
            <a:off x="179999" y="792000"/>
            <a:ext cx="7385231" cy="5274000"/>
          </a:xfrm>
        </p:spPr>
        <p:txBody>
          <a:bodyPr/>
          <a:lstStyle/>
          <a:p>
            <a:r>
              <a:rPr lang="en-NZ" dirty="0"/>
              <a:t>Now we know exactly where in the coil pack the critical region occurs, we can replace selected coils with higher performance wire, or simply stack the coils we have on hand in an appropriate order.</a:t>
            </a:r>
          </a:p>
          <a:p>
            <a:pPr lvl="1"/>
            <a:endParaRPr lang="en-NZ" dirty="0"/>
          </a:p>
          <a:p>
            <a:r>
              <a:rPr lang="en-NZ" dirty="0"/>
              <a:t>In the example presented so far, at 65 K:</a:t>
            </a:r>
          </a:p>
          <a:p>
            <a:pPr lvl="1"/>
            <a:r>
              <a:rPr lang="en-NZ" dirty="0"/>
              <a:t>End coils </a:t>
            </a:r>
            <a:r>
              <a:rPr lang="en-NZ" i="1" dirty="0" err="1"/>
              <a:t>I</a:t>
            </a:r>
            <a:r>
              <a:rPr lang="en-NZ" baseline="-25000" dirty="0" err="1"/>
              <a:t>op</a:t>
            </a:r>
            <a:r>
              <a:rPr lang="en-NZ" dirty="0"/>
              <a:t>/</a:t>
            </a:r>
            <a:r>
              <a:rPr lang="en-NZ" i="1" dirty="0" err="1"/>
              <a:t>I</a:t>
            </a:r>
            <a:r>
              <a:rPr lang="en-NZ" baseline="-25000" dirty="0" err="1"/>
              <a:t>c</a:t>
            </a:r>
            <a:r>
              <a:rPr lang="en-NZ" dirty="0"/>
              <a:t> = 90%.</a:t>
            </a:r>
          </a:p>
          <a:p>
            <a:pPr lvl="1"/>
            <a:r>
              <a:rPr lang="en-NZ" dirty="0"/>
              <a:t>Mid coils </a:t>
            </a:r>
            <a:r>
              <a:rPr lang="en-NZ" i="1" dirty="0" err="1"/>
              <a:t>I</a:t>
            </a:r>
            <a:r>
              <a:rPr lang="en-NZ" baseline="-25000" dirty="0" err="1"/>
              <a:t>op</a:t>
            </a:r>
            <a:r>
              <a:rPr lang="en-NZ" dirty="0"/>
              <a:t>/</a:t>
            </a:r>
            <a:r>
              <a:rPr lang="en-NZ" i="1" dirty="0" err="1"/>
              <a:t>I</a:t>
            </a:r>
            <a:r>
              <a:rPr lang="en-NZ" baseline="-25000" dirty="0" err="1"/>
              <a:t>c</a:t>
            </a:r>
            <a:r>
              <a:rPr lang="en-NZ" dirty="0"/>
              <a:t> = 120%. </a:t>
            </a:r>
            <a:r>
              <a:rPr lang="en-NZ" dirty="0">
                <a:solidFill>
                  <a:schemeClr val="accent2">
                    <a:lumMod val="75000"/>
                  </a:schemeClr>
                </a:solidFill>
              </a:rPr>
              <a:t>→</a:t>
            </a:r>
            <a:r>
              <a:rPr lang="en-NZ" dirty="0"/>
              <a:t> Substitute better wire for these coils (only).</a:t>
            </a:r>
          </a:p>
          <a:p>
            <a:pPr lvl="1"/>
            <a:endParaRPr lang="en-GB" dirty="0"/>
          </a:p>
          <a:p>
            <a:r>
              <a:rPr lang="en-GB" dirty="0"/>
              <a:t>Many manufacturers provide wire with different performance specifications or we can select the most appropriate wire from </a:t>
            </a:r>
            <a:br>
              <a:rPr lang="en-GB" dirty="0"/>
            </a:br>
            <a:r>
              <a:rPr lang="en-GB" dirty="0"/>
              <a:t>multiple manufacturers.</a:t>
            </a:r>
          </a:p>
          <a:p>
            <a:pPr lvl="1"/>
            <a:endParaRPr lang="en-GB" dirty="0"/>
          </a:p>
          <a:p>
            <a:r>
              <a:rPr lang="en-GB" dirty="0"/>
              <a:t>This extends beyond operating current to other performance metrics.</a:t>
            </a:r>
          </a:p>
          <a:p>
            <a:r>
              <a:rPr lang="en-GB" dirty="0"/>
              <a:t>In the real-world example of our traction transformer design, we can lower the overall ac loss by 5–10% by incorporating relatively small quantities of high-performance wire in the right places.</a:t>
            </a:r>
            <a:endParaRPr lang="en-NZ" dirty="0"/>
          </a:p>
        </p:txBody>
      </p:sp>
      <p:sp>
        <p:nvSpPr>
          <p:cNvPr id="4" name="TextBox 3">
            <a:extLst>
              <a:ext uri="{FF2B5EF4-FFF2-40B4-BE49-F238E27FC236}">
                <a16:creationId xmlns:a16="http://schemas.microsoft.com/office/drawing/2014/main" id="{F908C1DB-28A5-484D-859E-8F0EF72A9F72}"/>
              </a:ext>
            </a:extLst>
          </p:cNvPr>
          <p:cNvSpPr txBox="1"/>
          <p:nvPr/>
        </p:nvSpPr>
        <p:spPr>
          <a:xfrm>
            <a:off x="6650085" y="16084"/>
            <a:ext cx="5433496" cy="507831"/>
          </a:xfrm>
          <a:prstGeom prst="rect">
            <a:avLst/>
          </a:prstGeom>
          <a:noFill/>
        </p:spPr>
        <p:txBody>
          <a:bodyPr wrap="square" lIns="0" tIns="0" rIns="0" bIns="0" rtlCol="0">
            <a:spAutoFit/>
          </a:bodyPr>
          <a:lstStyle/>
          <a:p>
            <a:r>
              <a:rPr lang="en-NZ" sz="1100">
                <a:solidFill>
                  <a:schemeClr val="bg2"/>
                </a:solidFill>
              </a:rPr>
              <a:t>W. Song, Z. Jiang, M. Staines, S. C. Wimbush, R. A. Badcock and J. Fang.</a:t>
            </a:r>
          </a:p>
          <a:p>
            <a:r>
              <a:rPr lang="en-NZ" sz="1100">
                <a:solidFill>
                  <a:schemeClr val="bg2"/>
                </a:solidFill>
              </a:rPr>
              <a:t>AC loss calculation on a 6.5 MVA/25 kV HTS traction transformer with hybrid winding structure.</a:t>
            </a:r>
          </a:p>
          <a:p>
            <a:r>
              <a:rPr lang="en-NZ" sz="1100" i="1">
                <a:solidFill>
                  <a:schemeClr val="bg2"/>
                </a:solidFill>
              </a:rPr>
              <a:t>IEEE Trans. Appl. </a:t>
            </a:r>
            <a:r>
              <a:rPr lang="en-NZ" sz="1100" i="1" err="1">
                <a:solidFill>
                  <a:schemeClr val="bg2"/>
                </a:solidFill>
              </a:rPr>
              <a:t>Supercond</a:t>
            </a:r>
            <a:r>
              <a:rPr lang="en-NZ" sz="1100" i="1">
                <a:solidFill>
                  <a:schemeClr val="bg2"/>
                </a:solidFill>
              </a:rPr>
              <a:t>.</a:t>
            </a:r>
            <a:r>
              <a:rPr lang="en-NZ" sz="1100">
                <a:solidFill>
                  <a:schemeClr val="bg2"/>
                </a:solidFill>
              </a:rPr>
              <a:t> </a:t>
            </a:r>
            <a:r>
              <a:rPr lang="en-NZ" sz="1100" b="1">
                <a:solidFill>
                  <a:schemeClr val="bg2"/>
                </a:solidFill>
              </a:rPr>
              <a:t>30</a:t>
            </a:r>
            <a:r>
              <a:rPr lang="en-NZ" sz="1100">
                <a:solidFill>
                  <a:schemeClr val="bg2"/>
                </a:solidFill>
              </a:rPr>
              <a:t>, 5500405 (2020).</a:t>
            </a:r>
            <a:endParaRPr lang="en-GB" sz="1100">
              <a:solidFill>
                <a:schemeClr val="bg2"/>
              </a:solidFill>
            </a:endParaRPr>
          </a:p>
        </p:txBody>
      </p:sp>
      <p:pic>
        <p:nvPicPr>
          <p:cNvPr id="9" name="Picture 8">
            <a:extLst>
              <a:ext uri="{FF2B5EF4-FFF2-40B4-BE49-F238E27FC236}">
                <a16:creationId xmlns:a16="http://schemas.microsoft.com/office/drawing/2014/main" id="{EC73AE1E-A626-4C2D-B4BE-AC6970EEF46D}"/>
              </a:ext>
            </a:extLst>
          </p:cNvPr>
          <p:cNvPicPr>
            <a:picLocks noChangeAspect="1"/>
          </p:cNvPicPr>
          <p:nvPr/>
        </p:nvPicPr>
        <p:blipFill>
          <a:blip r:embed="rId2"/>
          <a:stretch>
            <a:fillRect/>
          </a:stretch>
        </p:blipFill>
        <p:spPr>
          <a:xfrm>
            <a:off x="8125800" y="1210176"/>
            <a:ext cx="3886200" cy="2724150"/>
          </a:xfrm>
          <a:prstGeom prst="rect">
            <a:avLst/>
          </a:prstGeom>
        </p:spPr>
      </p:pic>
      <p:pic>
        <p:nvPicPr>
          <p:cNvPr id="11" name="Picture 10">
            <a:extLst>
              <a:ext uri="{FF2B5EF4-FFF2-40B4-BE49-F238E27FC236}">
                <a16:creationId xmlns:a16="http://schemas.microsoft.com/office/drawing/2014/main" id="{824E8EE1-FD7C-42E2-AA79-84D0F59F7D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1886" r="11321" b="3279"/>
          <a:stretch/>
        </p:blipFill>
        <p:spPr>
          <a:xfrm>
            <a:off x="7565232" y="3848100"/>
            <a:ext cx="4518349" cy="1970250"/>
          </a:xfrm>
          <a:prstGeom prst="rect">
            <a:avLst/>
          </a:prstGeom>
        </p:spPr>
      </p:pic>
      <p:cxnSp>
        <p:nvCxnSpPr>
          <p:cNvPr id="6" name="Straight Connector 5">
            <a:extLst>
              <a:ext uri="{FF2B5EF4-FFF2-40B4-BE49-F238E27FC236}">
                <a16:creationId xmlns:a16="http://schemas.microsoft.com/office/drawing/2014/main" id="{5A4C9AD9-E65D-4F6C-A972-F4C745C2D527}"/>
              </a:ext>
            </a:extLst>
          </p:cNvPr>
          <p:cNvCxnSpPr/>
          <p:nvPr/>
        </p:nvCxnSpPr>
        <p:spPr>
          <a:xfrm>
            <a:off x="8915400" y="1695450"/>
            <a:ext cx="0" cy="3780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3B3074-C2FC-4069-A0DC-86AB2F475B2D}"/>
              </a:ext>
            </a:extLst>
          </p:cNvPr>
          <p:cNvCxnSpPr/>
          <p:nvPr/>
        </p:nvCxnSpPr>
        <p:spPr>
          <a:xfrm>
            <a:off x="9717617" y="1695450"/>
            <a:ext cx="0" cy="3780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86FD70-0972-4C45-81A4-327FD8AE18B5}"/>
              </a:ext>
            </a:extLst>
          </p:cNvPr>
          <p:cNvCxnSpPr/>
          <p:nvPr/>
        </p:nvCxnSpPr>
        <p:spPr>
          <a:xfrm>
            <a:off x="10494434" y="1695450"/>
            <a:ext cx="0" cy="3780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7AF10A-AA14-444C-966B-18C11A0FA367}"/>
              </a:ext>
            </a:extLst>
          </p:cNvPr>
          <p:cNvCxnSpPr/>
          <p:nvPr/>
        </p:nvCxnSpPr>
        <p:spPr>
          <a:xfrm>
            <a:off x="11264900" y="1695450"/>
            <a:ext cx="0" cy="3780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11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A3EE-3DCE-49B0-8B5B-30A2346D1D95}"/>
              </a:ext>
            </a:extLst>
          </p:cNvPr>
          <p:cNvSpPr>
            <a:spLocks noGrp="1"/>
          </p:cNvSpPr>
          <p:nvPr>
            <p:ph type="title"/>
          </p:nvPr>
        </p:nvSpPr>
        <p:spPr/>
        <p:txBody>
          <a:bodyPr/>
          <a:lstStyle/>
          <a:p>
            <a:r>
              <a:rPr lang="en-NZ"/>
              <a:t>Flipped coils</a:t>
            </a:r>
            <a:endParaRPr lang="en-GB"/>
          </a:p>
        </p:txBody>
      </p:sp>
      <p:sp>
        <p:nvSpPr>
          <p:cNvPr id="3" name="Content Placeholder 2">
            <a:extLst>
              <a:ext uri="{FF2B5EF4-FFF2-40B4-BE49-F238E27FC236}">
                <a16:creationId xmlns:a16="http://schemas.microsoft.com/office/drawing/2014/main" id="{575667AE-BB02-4B37-9170-B822C93E55D2}"/>
              </a:ext>
            </a:extLst>
          </p:cNvPr>
          <p:cNvSpPr>
            <a:spLocks noGrp="1"/>
          </p:cNvSpPr>
          <p:nvPr>
            <p:ph idx="1"/>
          </p:nvPr>
        </p:nvSpPr>
        <p:spPr>
          <a:xfrm>
            <a:off x="180000" y="792000"/>
            <a:ext cx="7700349" cy="5274000"/>
          </a:xfrm>
        </p:spPr>
        <p:txBody>
          <a:bodyPr/>
          <a:lstStyle/>
          <a:p>
            <a:r>
              <a:rPr lang="en-NZ" dirty="0"/>
              <a:t>Now that we explicitly take account of the real anisotropy of the conductors, not an approximate functional form, we can exploit detailed characteristics such as asymmetry either side of the in-plane peak.</a:t>
            </a:r>
          </a:p>
          <a:p>
            <a:r>
              <a:rPr lang="en-NZ" dirty="0"/>
              <a:t>For some conductors, this is not strongly evident, but for some it is.</a:t>
            </a:r>
          </a:p>
          <a:p>
            <a:r>
              <a:rPr lang="en-NZ" dirty="0"/>
              <a:t>Taking advantage of this is as easy as ensuring the “correct” orientation </a:t>
            </a:r>
            <a:br>
              <a:rPr lang="en-NZ" dirty="0"/>
            </a:br>
            <a:r>
              <a:rPr lang="en-NZ" dirty="0"/>
              <a:t>of the coils when they are stacked.</a:t>
            </a:r>
            <a:endParaRPr lang="en-GB" dirty="0"/>
          </a:p>
        </p:txBody>
      </p:sp>
      <p:sp>
        <p:nvSpPr>
          <p:cNvPr id="4" name="TextBox 3">
            <a:extLst>
              <a:ext uri="{FF2B5EF4-FFF2-40B4-BE49-F238E27FC236}">
                <a16:creationId xmlns:a16="http://schemas.microsoft.com/office/drawing/2014/main" id="{F908C1DB-28A5-484D-859E-8F0EF72A9F72}"/>
              </a:ext>
            </a:extLst>
          </p:cNvPr>
          <p:cNvSpPr txBox="1"/>
          <p:nvPr/>
        </p:nvSpPr>
        <p:spPr>
          <a:xfrm>
            <a:off x="5621412" y="16084"/>
            <a:ext cx="6462169" cy="507831"/>
          </a:xfrm>
          <a:prstGeom prst="rect">
            <a:avLst/>
          </a:prstGeom>
          <a:noFill/>
        </p:spPr>
        <p:txBody>
          <a:bodyPr wrap="square" lIns="0" tIns="0" rIns="0" bIns="0" rtlCol="0">
            <a:spAutoFit/>
          </a:bodyPr>
          <a:lstStyle/>
          <a:p>
            <a:r>
              <a:rPr lang="en-NZ" sz="1100">
                <a:solidFill>
                  <a:schemeClr val="bg2"/>
                </a:solidFill>
              </a:rPr>
              <a:t>Z. Jiang, W. Song, X. Pei, J. Fang, R. A. Badcock and S. C. Wimbush.</a:t>
            </a:r>
          </a:p>
          <a:p>
            <a:r>
              <a:rPr lang="en-NZ" sz="1100">
                <a:solidFill>
                  <a:schemeClr val="bg2"/>
                </a:solidFill>
              </a:rPr>
              <a:t>15% reduction in AC loss of a 3-phase 1 MVA HTS transformer by exploiting asymmetric conductor critical current.</a:t>
            </a:r>
          </a:p>
          <a:p>
            <a:r>
              <a:rPr lang="en-NZ" sz="1100" i="1">
                <a:solidFill>
                  <a:schemeClr val="bg2"/>
                </a:solidFill>
              </a:rPr>
              <a:t>J. Phys. </a:t>
            </a:r>
            <a:r>
              <a:rPr lang="en-NZ" sz="1100" i="1" err="1">
                <a:solidFill>
                  <a:schemeClr val="bg2"/>
                </a:solidFill>
              </a:rPr>
              <a:t>Commun</a:t>
            </a:r>
            <a:r>
              <a:rPr lang="en-NZ" sz="1100" i="1">
                <a:solidFill>
                  <a:schemeClr val="bg2"/>
                </a:solidFill>
              </a:rPr>
              <a:t>.</a:t>
            </a:r>
            <a:r>
              <a:rPr lang="en-NZ" sz="1100">
                <a:solidFill>
                  <a:schemeClr val="bg2"/>
                </a:solidFill>
              </a:rPr>
              <a:t> </a:t>
            </a:r>
            <a:r>
              <a:rPr lang="en-NZ" sz="1100" b="1">
                <a:solidFill>
                  <a:schemeClr val="bg2"/>
                </a:solidFill>
              </a:rPr>
              <a:t>5</a:t>
            </a:r>
            <a:r>
              <a:rPr lang="en-NZ" sz="1100">
                <a:solidFill>
                  <a:schemeClr val="bg2"/>
                </a:solidFill>
              </a:rPr>
              <a:t>, 025003 (2021).</a:t>
            </a:r>
            <a:endParaRPr lang="en-GB" sz="1100">
              <a:solidFill>
                <a:schemeClr val="bg2"/>
              </a:solidFill>
            </a:endParaRPr>
          </a:p>
        </p:txBody>
      </p:sp>
      <p:pic>
        <p:nvPicPr>
          <p:cNvPr id="7" name="Picture 6">
            <a:extLst>
              <a:ext uri="{FF2B5EF4-FFF2-40B4-BE49-F238E27FC236}">
                <a16:creationId xmlns:a16="http://schemas.microsoft.com/office/drawing/2014/main" id="{8B3DE4E4-7CF8-42DE-9F3D-8D86380B67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8300" y="3874711"/>
            <a:ext cx="3385280" cy="2294573"/>
          </a:xfrm>
          <a:prstGeom prst="rect">
            <a:avLst/>
          </a:prstGeom>
        </p:spPr>
      </p:pic>
      <p:pic>
        <p:nvPicPr>
          <p:cNvPr id="8" name="Picture 7">
            <a:extLst>
              <a:ext uri="{FF2B5EF4-FFF2-40B4-BE49-F238E27FC236}">
                <a16:creationId xmlns:a16="http://schemas.microsoft.com/office/drawing/2014/main" id="{5B4648FD-D064-43CF-AC82-F20C057CDB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525" y="1090089"/>
            <a:ext cx="3407474" cy="2616137"/>
          </a:xfrm>
          <a:prstGeom prst="rect">
            <a:avLst/>
          </a:prstGeom>
        </p:spPr>
      </p:pic>
      <p:cxnSp>
        <p:nvCxnSpPr>
          <p:cNvPr id="10" name="Straight Connector 9">
            <a:extLst>
              <a:ext uri="{FF2B5EF4-FFF2-40B4-BE49-F238E27FC236}">
                <a16:creationId xmlns:a16="http://schemas.microsoft.com/office/drawing/2014/main" id="{47E80515-E338-4D0E-8C8C-E557EE673B64}"/>
              </a:ext>
            </a:extLst>
          </p:cNvPr>
          <p:cNvCxnSpPr/>
          <p:nvPr/>
        </p:nvCxnSpPr>
        <p:spPr>
          <a:xfrm flipV="1">
            <a:off x="10756704" y="2811046"/>
            <a:ext cx="0" cy="5895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EE1493-5FF0-4D06-BF1D-FC1A1EB55AB6}"/>
              </a:ext>
            </a:extLst>
          </p:cNvPr>
          <p:cNvCxnSpPr/>
          <p:nvPr/>
        </p:nvCxnSpPr>
        <p:spPr>
          <a:xfrm>
            <a:off x="10582246" y="3286293"/>
            <a:ext cx="354932"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07B248-2293-452F-AAD3-F31F4AC29586}"/>
              </a:ext>
            </a:extLst>
          </p:cNvPr>
          <p:cNvSpPr txBox="1"/>
          <p:nvPr/>
        </p:nvSpPr>
        <p:spPr>
          <a:xfrm>
            <a:off x="9560899" y="882650"/>
            <a:ext cx="1285288" cy="246221"/>
          </a:xfrm>
          <a:prstGeom prst="rect">
            <a:avLst/>
          </a:prstGeom>
          <a:noFill/>
        </p:spPr>
        <p:txBody>
          <a:bodyPr wrap="none" lIns="0" tIns="0" rIns="0" bIns="0" rtlCol="0">
            <a:spAutoFit/>
          </a:bodyPr>
          <a:lstStyle/>
          <a:p>
            <a:r>
              <a:rPr lang="en-NZ" sz="1600" dirty="0" err="1"/>
              <a:t>SuperPower</a:t>
            </a:r>
            <a:r>
              <a:rPr lang="en-NZ" sz="1600" dirty="0"/>
              <a:t> AP</a:t>
            </a:r>
            <a:endParaRPr lang="en-GB" sz="1600" dirty="0"/>
          </a:p>
        </p:txBody>
      </p:sp>
      <p:pic>
        <p:nvPicPr>
          <p:cNvPr id="9" name="Picture 8" descr="Chart, bar chart&#10;&#10;Description automatically generated">
            <a:extLst>
              <a:ext uri="{FF2B5EF4-FFF2-40B4-BE49-F238E27FC236}">
                <a16:creationId xmlns:a16="http://schemas.microsoft.com/office/drawing/2014/main" id="{45631366-0625-4A84-82F0-3452EEFECE9E}"/>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32623" y="2801834"/>
            <a:ext cx="896377" cy="2871984"/>
          </a:xfrm>
          <a:prstGeom prst="rect">
            <a:avLst/>
          </a:prstGeom>
        </p:spPr>
      </p:pic>
      <p:sp>
        <p:nvSpPr>
          <p:cNvPr id="11" name="TextBox 10">
            <a:extLst>
              <a:ext uri="{FF2B5EF4-FFF2-40B4-BE49-F238E27FC236}">
                <a16:creationId xmlns:a16="http://schemas.microsoft.com/office/drawing/2014/main" id="{48CB0705-DF82-46B4-A9A8-330C610715E9}"/>
              </a:ext>
            </a:extLst>
          </p:cNvPr>
          <p:cNvSpPr txBox="1"/>
          <p:nvPr/>
        </p:nvSpPr>
        <p:spPr>
          <a:xfrm>
            <a:off x="2250170" y="5584307"/>
            <a:ext cx="726096" cy="430887"/>
          </a:xfrm>
          <a:prstGeom prst="rect">
            <a:avLst/>
          </a:prstGeom>
          <a:noFill/>
        </p:spPr>
        <p:txBody>
          <a:bodyPr wrap="none" lIns="0" tIns="0" rIns="0" bIns="0" rtlCol="0">
            <a:spAutoFit/>
          </a:bodyPr>
          <a:lstStyle/>
          <a:p>
            <a:pPr algn="ctr"/>
            <a:r>
              <a:rPr lang="en-NZ" sz="1400" i="1" dirty="0" err="1"/>
              <a:t>I</a:t>
            </a:r>
            <a:r>
              <a:rPr lang="en-NZ" sz="1400" baseline="-25000" dirty="0" err="1"/>
              <a:t>op</a:t>
            </a:r>
            <a:r>
              <a:rPr lang="en-NZ" sz="1400" dirty="0"/>
              <a:t>/</a:t>
            </a:r>
            <a:r>
              <a:rPr lang="en-NZ" sz="1400" i="1" dirty="0" err="1"/>
              <a:t>I</a:t>
            </a:r>
            <a:r>
              <a:rPr lang="en-NZ" sz="1400" baseline="-25000" dirty="0" err="1"/>
              <a:t>c</a:t>
            </a:r>
            <a:r>
              <a:rPr lang="en-NZ" sz="1400" dirty="0"/>
              <a:t> max.</a:t>
            </a:r>
          </a:p>
          <a:p>
            <a:pPr algn="ctr"/>
            <a:r>
              <a:rPr lang="en-NZ" sz="1400" dirty="0"/>
              <a:t>70%</a:t>
            </a:r>
            <a:endParaRPr lang="en-GB" sz="1400" dirty="0"/>
          </a:p>
        </p:txBody>
      </p:sp>
      <p:sp>
        <p:nvSpPr>
          <p:cNvPr id="14" name="TextBox 13">
            <a:extLst>
              <a:ext uri="{FF2B5EF4-FFF2-40B4-BE49-F238E27FC236}">
                <a16:creationId xmlns:a16="http://schemas.microsoft.com/office/drawing/2014/main" id="{CDB84072-4907-4BA4-8462-39E3DC613DA4}"/>
              </a:ext>
            </a:extLst>
          </p:cNvPr>
          <p:cNvSpPr txBox="1"/>
          <p:nvPr/>
        </p:nvSpPr>
        <p:spPr>
          <a:xfrm>
            <a:off x="4608378" y="5584307"/>
            <a:ext cx="726096" cy="430887"/>
          </a:xfrm>
          <a:prstGeom prst="rect">
            <a:avLst/>
          </a:prstGeom>
          <a:noFill/>
        </p:spPr>
        <p:txBody>
          <a:bodyPr wrap="none" lIns="0" tIns="0" rIns="0" bIns="0" rtlCol="0">
            <a:spAutoFit/>
          </a:bodyPr>
          <a:lstStyle/>
          <a:p>
            <a:pPr algn="ctr"/>
            <a:r>
              <a:rPr lang="en-NZ" sz="1400" i="1" dirty="0" err="1"/>
              <a:t>I</a:t>
            </a:r>
            <a:r>
              <a:rPr lang="en-NZ" sz="1400" baseline="-25000" dirty="0" err="1"/>
              <a:t>op</a:t>
            </a:r>
            <a:r>
              <a:rPr lang="en-NZ" sz="1400" dirty="0"/>
              <a:t>/</a:t>
            </a:r>
            <a:r>
              <a:rPr lang="en-NZ" sz="1400" i="1" dirty="0" err="1"/>
              <a:t>I</a:t>
            </a:r>
            <a:r>
              <a:rPr lang="en-NZ" sz="1400" baseline="-25000" dirty="0" err="1"/>
              <a:t>c</a:t>
            </a:r>
            <a:r>
              <a:rPr lang="en-NZ" sz="1400" dirty="0"/>
              <a:t> max.</a:t>
            </a:r>
          </a:p>
          <a:p>
            <a:pPr algn="ctr"/>
            <a:r>
              <a:rPr lang="en-NZ" sz="1400" dirty="0"/>
              <a:t>63%</a:t>
            </a:r>
            <a:endParaRPr lang="en-GB" sz="1400" dirty="0"/>
          </a:p>
        </p:txBody>
      </p:sp>
      <p:pic>
        <p:nvPicPr>
          <p:cNvPr id="18" name="Picture 17" descr="Chart, bar chart&#10;&#10;Description automatically generated">
            <a:extLst>
              <a:ext uri="{FF2B5EF4-FFF2-40B4-BE49-F238E27FC236}">
                <a16:creationId xmlns:a16="http://schemas.microsoft.com/office/drawing/2014/main" id="{C930C006-3578-47FD-9C17-D69A97DF9C9F}"/>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77030" y="2801834"/>
            <a:ext cx="1448201" cy="2871984"/>
          </a:xfrm>
          <a:prstGeom prst="rect">
            <a:avLst/>
          </a:prstGeom>
        </p:spPr>
      </p:pic>
      <p:sp>
        <p:nvSpPr>
          <p:cNvPr id="19" name="Arrow: Left-Right 18">
            <a:extLst>
              <a:ext uri="{FF2B5EF4-FFF2-40B4-BE49-F238E27FC236}">
                <a16:creationId xmlns:a16="http://schemas.microsoft.com/office/drawing/2014/main" id="{9F671CDF-1DD9-45C6-BB32-6FA9657E200A}"/>
              </a:ext>
            </a:extLst>
          </p:cNvPr>
          <p:cNvSpPr/>
          <p:nvPr/>
        </p:nvSpPr>
        <p:spPr>
          <a:xfrm>
            <a:off x="3435350" y="4682754"/>
            <a:ext cx="1325932" cy="484632"/>
          </a:xfrm>
          <a:prstGeom prst="leftRightArrow">
            <a:avLst/>
          </a:prstGeom>
        </p:spPr>
        <p:style>
          <a:lnRef idx="3">
            <a:schemeClr val="lt1"/>
          </a:lnRef>
          <a:fillRef idx="1">
            <a:schemeClr val="dk1"/>
          </a:fillRef>
          <a:effectRef idx="1">
            <a:schemeClr val="dk1"/>
          </a:effectRef>
          <a:fontRef idx="minor">
            <a:schemeClr val="lt1"/>
          </a:fontRef>
        </p:style>
        <p:txBody>
          <a:bodyPr lIns="0" rIns="0" rtlCol="0" anchor="ctr"/>
          <a:lstStyle/>
          <a:p>
            <a:pPr algn="ctr"/>
            <a:r>
              <a:rPr lang="en-NZ" sz="1400" dirty="0"/>
              <a:t>Flip lower coils</a:t>
            </a:r>
            <a:endParaRPr lang="en-GB" sz="1400" dirty="0"/>
          </a:p>
        </p:txBody>
      </p:sp>
      <p:sp>
        <p:nvSpPr>
          <p:cNvPr id="20" name="Oval 19">
            <a:extLst>
              <a:ext uri="{FF2B5EF4-FFF2-40B4-BE49-F238E27FC236}">
                <a16:creationId xmlns:a16="http://schemas.microsoft.com/office/drawing/2014/main" id="{4D015818-AD61-4FF0-8E24-8AF71D651B9A}"/>
              </a:ext>
            </a:extLst>
          </p:cNvPr>
          <p:cNvSpPr/>
          <p:nvPr/>
        </p:nvSpPr>
        <p:spPr>
          <a:xfrm>
            <a:off x="2557446" y="5512307"/>
            <a:ext cx="72000" cy="72000"/>
          </a:xfrm>
          <a:prstGeom prst="ellipse">
            <a:avLst/>
          </a:prstGeom>
          <a:solidFill>
            <a:schemeClr val="bg2">
              <a:lumMod val="1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812CD08-FADE-484A-9688-4896319D1EE1}"/>
              </a:ext>
            </a:extLst>
          </p:cNvPr>
          <p:cNvSpPr/>
          <p:nvPr/>
        </p:nvSpPr>
        <p:spPr>
          <a:xfrm>
            <a:off x="4924826" y="5510714"/>
            <a:ext cx="72000" cy="72000"/>
          </a:xfrm>
          <a:prstGeom prst="ellipse">
            <a:avLst/>
          </a:prstGeom>
          <a:solidFill>
            <a:schemeClr val="bg2">
              <a:lumMod val="1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6" name="TextBox 5">
            <a:extLst>
              <a:ext uri="{FF2B5EF4-FFF2-40B4-BE49-F238E27FC236}">
                <a16:creationId xmlns:a16="http://schemas.microsoft.com/office/drawing/2014/main" id="{5A3C0B53-F38A-4B2E-93FD-025E4DE6AF13}"/>
              </a:ext>
            </a:extLst>
          </p:cNvPr>
          <p:cNvSpPr txBox="1"/>
          <p:nvPr/>
        </p:nvSpPr>
        <p:spPr>
          <a:xfrm rot="16200000">
            <a:off x="7795692" y="4599938"/>
            <a:ext cx="1699824" cy="430887"/>
          </a:xfrm>
          <a:prstGeom prst="rect">
            <a:avLst/>
          </a:prstGeom>
        </p:spPr>
        <p:txBody>
          <a:bodyPr wrap="none" lIns="0" tIns="0" rIns="0" bIns="0" rtlCol="0">
            <a:spAutoFit/>
          </a:bodyPr>
          <a:lstStyle/>
          <a:p>
            <a:pPr algn="ctr"/>
            <a:r>
              <a:rPr lang="en-NZ" sz="1400" dirty="0"/>
              <a:t>Difference in ac loss</a:t>
            </a:r>
            <a:br>
              <a:rPr lang="en-NZ" sz="1400" dirty="0"/>
            </a:br>
            <a:r>
              <a:rPr lang="en-NZ" sz="1400" dirty="0"/>
              <a:t>between UU and LL (%)</a:t>
            </a:r>
            <a:endParaRPr lang="en-GB" sz="1400" dirty="0"/>
          </a:p>
        </p:txBody>
      </p:sp>
      <p:cxnSp>
        <p:nvCxnSpPr>
          <p:cNvPr id="15" name="Straight Connector 14">
            <a:extLst>
              <a:ext uri="{FF2B5EF4-FFF2-40B4-BE49-F238E27FC236}">
                <a16:creationId xmlns:a16="http://schemas.microsoft.com/office/drawing/2014/main" id="{35A64524-9054-4ABE-9E8D-15BD19B3868C}"/>
              </a:ext>
            </a:extLst>
          </p:cNvPr>
          <p:cNvCxnSpPr>
            <a:cxnSpLocks/>
          </p:cNvCxnSpPr>
          <p:nvPr/>
        </p:nvCxnSpPr>
        <p:spPr>
          <a:xfrm flipV="1">
            <a:off x="3429000" y="4288626"/>
            <a:ext cx="0" cy="1272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6603C5-0FD2-4937-B840-B5DB884A6CA4}"/>
              </a:ext>
            </a:extLst>
          </p:cNvPr>
          <p:cNvCxnSpPr>
            <a:cxnSpLocks/>
          </p:cNvCxnSpPr>
          <p:nvPr/>
        </p:nvCxnSpPr>
        <p:spPr>
          <a:xfrm flipV="1">
            <a:off x="4777030" y="4288626"/>
            <a:ext cx="0" cy="1272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6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667AE-BB02-4B37-9170-B822C93E55D2}"/>
              </a:ext>
            </a:extLst>
          </p:cNvPr>
          <p:cNvSpPr>
            <a:spLocks noGrp="1"/>
          </p:cNvSpPr>
          <p:nvPr>
            <p:ph idx="1"/>
          </p:nvPr>
        </p:nvSpPr>
        <p:spPr>
          <a:xfrm>
            <a:off x="180000" y="792000"/>
            <a:ext cx="11833200" cy="5380200"/>
          </a:xfrm>
        </p:spPr>
        <p:txBody>
          <a:bodyPr/>
          <a:lstStyle/>
          <a:p>
            <a:r>
              <a:rPr lang="en-NZ" dirty="0"/>
              <a:t>Inherent asymmetry tends to be evident only at relatively low fields. But we can intentionally select a conductor (e.g. one produced by inclined substrate deposition) that is particularly appropriate to the required operating conditions. In this case, we must ensure correct orientation and we would also only utilise such a conductor in the relevant locations in the coil pack.</a:t>
            </a:r>
          </a:p>
          <a:p>
            <a:pPr lvl="1"/>
            <a:endParaRPr lang="en-NZ" dirty="0"/>
          </a:p>
          <a:p>
            <a:pPr lvl="1"/>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r>
              <a:rPr lang="en-NZ" dirty="0"/>
              <a:t>To our knowledge, no such demonstrator has yet been produced.</a:t>
            </a:r>
            <a:endParaRPr lang="en-GB" dirty="0"/>
          </a:p>
        </p:txBody>
      </p:sp>
      <p:pic>
        <p:nvPicPr>
          <p:cNvPr id="9" name="Picture 8">
            <a:extLst>
              <a:ext uri="{FF2B5EF4-FFF2-40B4-BE49-F238E27FC236}">
                <a16:creationId xmlns:a16="http://schemas.microsoft.com/office/drawing/2014/main" id="{0B7C6B5E-86AD-42CE-9047-488B4A9604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8042" y="1929732"/>
            <a:ext cx="1432008" cy="3519236"/>
          </a:xfrm>
          <a:prstGeom prst="rect">
            <a:avLst/>
          </a:prstGeom>
        </p:spPr>
      </p:pic>
      <p:sp>
        <p:nvSpPr>
          <p:cNvPr id="2" name="Title 1">
            <a:extLst>
              <a:ext uri="{FF2B5EF4-FFF2-40B4-BE49-F238E27FC236}">
                <a16:creationId xmlns:a16="http://schemas.microsoft.com/office/drawing/2014/main" id="{9C74A3EE-3DCE-49B0-8B5B-30A2346D1D95}"/>
              </a:ext>
            </a:extLst>
          </p:cNvPr>
          <p:cNvSpPr>
            <a:spLocks noGrp="1"/>
          </p:cNvSpPr>
          <p:nvPr>
            <p:ph type="title"/>
          </p:nvPr>
        </p:nvSpPr>
        <p:spPr/>
        <p:txBody>
          <a:bodyPr/>
          <a:lstStyle/>
          <a:p>
            <a:r>
              <a:rPr lang="en-NZ"/>
              <a:t>Inclined planarity coated conductors</a:t>
            </a:r>
            <a:endParaRPr lang="en-GB"/>
          </a:p>
        </p:txBody>
      </p:sp>
      <p:sp>
        <p:nvSpPr>
          <p:cNvPr id="4" name="TextBox 3">
            <a:extLst>
              <a:ext uri="{FF2B5EF4-FFF2-40B4-BE49-F238E27FC236}">
                <a16:creationId xmlns:a16="http://schemas.microsoft.com/office/drawing/2014/main" id="{F908C1DB-28A5-484D-859E-8F0EF72A9F72}"/>
              </a:ext>
            </a:extLst>
          </p:cNvPr>
          <p:cNvSpPr txBox="1"/>
          <p:nvPr/>
        </p:nvSpPr>
        <p:spPr>
          <a:xfrm>
            <a:off x="7435516" y="16084"/>
            <a:ext cx="4648065" cy="507831"/>
          </a:xfrm>
          <a:prstGeom prst="rect">
            <a:avLst/>
          </a:prstGeom>
          <a:noFill/>
        </p:spPr>
        <p:txBody>
          <a:bodyPr wrap="square" lIns="0" tIns="0" rIns="0" bIns="0" rtlCol="0">
            <a:spAutoFit/>
          </a:bodyPr>
          <a:lstStyle/>
          <a:p>
            <a:r>
              <a:rPr lang="en-NZ" sz="1100">
                <a:solidFill>
                  <a:schemeClr val="bg2"/>
                </a:solidFill>
              </a:rPr>
              <a:t>M. Lao, J. </a:t>
            </a:r>
            <a:r>
              <a:rPr lang="en-NZ" sz="1100" err="1">
                <a:solidFill>
                  <a:schemeClr val="bg2"/>
                </a:solidFill>
              </a:rPr>
              <a:t>Bernardi</a:t>
            </a:r>
            <a:r>
              <a:rPr lang="en-NZ" sz="1100">
                <a:solidFill>
                  <a:schemeClr val="bg2"/>
                </a:solidFill>
              </a:rPr>
              <a:t>, M. Bauer and M. </a:t>
            </a:r>
            <a:r>
              <a:rPr lang="en-NZ" sz="1100" err="1">
                <a:solidFill>
                  <a:schemeClr val="bg2"/>
                </a:solidFill>
              </a:rPr>
              <a:t>Eisterer</a:t>
            </a:r>
            <a:r>
              <a:rPr lang="en-NZ" sz="1100">
                <a:solidFill>
                  <a:schemeClr val="bg2"/>
                </a:solidFill>
              </a:rPr>
              <a:t>.</a:t>
            </a:r>
          </a:p>
          <a:p>
            <a:r>
              <a:rPr lang="en-NZ" sz="1100">
                <a:solidFill>
                  <a:schemeClr val="bg2"/>
                </a:solidFill>
              </a:rPr>
              <a:t>Critical current anisotropy of </a:t>
            </a:r>
            <a:r>
              <a:rPr lang="en-NZ" sz="1100" err="1">
                <a:solidFill>
                  <a:schemeClr val="bg2"/>
                </a:solidFill>
              </a:rPr>
              <a:t>GdBCO</a:t>
            </a:r>
            <a:r>
              <a:rPr lang="en-NZ" sz="1100">
                <a:solidFill>
                  <a:schemeClr val="bg2"/>
                </a:solidFill>
              </a:rPr>
              <a:t> tapes grown on ISD-MgO buffered substrate.</a:t>
            </a:r>
          </a:p>
          <a:p>
            <a:r>
              <a:rPr lang="en-NZ" sz="1100" i="1" err="1">
                <a:solidFill>
                  <a:schemeClr val="bg2"/>
                </a:solidFill>
              </a:rPr>
              <a:t>Supercond</a:t>
            </a:r>
            <a:r>
              <a:rPr lang="en-NZ" sz="1100" i="1">
                <a:solidFill>
                  <a:schemeClr val="bg2"/>
                </a:solidFill>
              </a:rPr>
              <a:t>. Sci. Technol.</a:t>
            </a:r>
            <a:r>
              <a:rPr lang="en-NZ" sz="1100">
                <a:solidFill>
                  <a:schemeClr val="bg2"/>
                </a:solidFill>
              </a:rPr>
              <a:t> </a:t>
            </a:r>
            <a:r>
              <a:rPr lang="en-NZ" sz="1100" b="1">
                <a:solidFill>
                  <a:schemeClr val="bg2"/>
                </a:solidFill>
              </a:rPr>
              <a:t>28</a:t>
            </a:r>
            <a:r>
              <a:rPr lang="en-NZ" sz="1100">
                <a:solidFill>
                  <a:schemeClr val="bg2"/>
                </a:solidFill>
              </a:rPr>
              <a:t>, 124002 (2015).</a:t>
            </a:r>
            <a:endParaRPr lang="en-GB" sz="1100">
              <a:solidFill>
                <a:schemeClr val="bg2"/>
              </a:solidFill>
            </a:endParaRPr>
          </a:p>
        </p:txBody>
      </p:sp>
      <p:pic>
        <p:nvPicPr>
          <p:cNvPr id="1028" name="Picture 4" descr="THEVA - eCAPITAL">
            <a:extLst>
              <a:ext uri="{FF2B5EF4-FFF2-40B4-BE49-F238E27FC236}">
                <a16:creationId xmlns:a16="http://schemas.microsoft.com/office/drawing/2014/main" id="{6CA9FD55-A747-4022-B63A-720CD289F7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5372644"/>
            <a:ext cx="1524000" cy="3600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A1D7468-C758-449B-A6B2-1A6F784D6C74}"/>
              </a:ext>
            </a:extLst>
          </p:cNvPr>
          <p:cNvPicPr>
            <a:picLocks noChangeAspect="1"/>
          </p:cNvPicPr>
          <p:nvPr/>
        </p:nvPicPr>
        <p:blipFill>
          <a:blip r:embed="rId4"/>
          <a:stretch>
            <a:fillRect/>
          </a:stretch>
        </p:blipFill>
        <p:spPr>
          <a:xfrm>
            <a:off x="4059204" y="2148319"/>
            <a:ext cx="3596343" cy="3090416"/>
          </a:xfrm>
          <a:prstGeom prst="rect">
            <a:avLst/>
          </a:prstGeom>
        </p:spPr>
      </p:pic>
      <p:cxnSp>
        <p:nvCxnSpPr>
          <p:cNvPr id="23" name="Straight Connector 22">
            <a:extLst>
              <a:ext uri="{FF2B5EF4-FFF2-40B4-BE49-F238E27FC236}">
                <a16:creationId xmlns:a16="http://schemas.microsoft.com/office/drawing/2014/main" id="{DD95EFE7-62F4-4F2C-872A-FB3E2BDD0B67}"/>
              </a:ext>
            </a:extLst>
          </p:cNvPr>
          <p:cNvCxnSpPr/>
          <p:nvPr/>
        </p:nvCxnSpPr>
        <p:spPr>
          <a:xfrm>
            <a:off x="6089650" y="2324100"/>
            <a:ext cx="0" cy="24988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533A7CB-5D94-4996-9F65-A8AC899EDA2B}"/>
              </a:ext>
            </a:extLst>
          </p:cNvPr>
          <p:cNvSpPr/>
          <p:nvPr/>
        </p:nvSpPr>
        <p:spPr>
          <a:xfrm>
            <a:off x="9375693" y="2245519"/>
            <a:ext cx="891040" cy="115765"/>
          </a:xfrm>
          <a:prstGeom prst="rect">
            <a:avLst/>
          </a:prstGeom>
          <a:solidFill>
            <a:schemeClr val="accent6">
              <a:lumMod val="75000"/>
            </a:schemeClr>
          </a:solidFill>
          <a:ln w="63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72E9864-781B-4121-A95E-5E14A3C56B99}"/>
              </a:ext>
            </a:extLst>
          </p:cNvPr>
          <p:cNvSpPr/>
          <p:nvPr/>
        </p:nvSpPr>
        <p:spPr>
          <a:xfrm>
            <a:off x="9375693" y="2374357"/>
            <a:ext cx="891040" cy="115765"/>
          </a:xfrm>
          <a:prstGeom prst="rect">
            <a:avLst/>
          </a:prstGeom>
          <a:solidFill>
            <a:schemeClr val="accent6">
              <a:lumMod val="75000"/>
            </a:schemeClr>
          </a:solidFill>
          <a:ln w="63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E93EDA5-E0D5-47FB-A1F8-1C8F36E35F14}"/>
              </a:ext>
            </a:extLst>
          </p:cNvPr>
          <p:cNvSpPr/>
          <p:nvPr/>
        </p:nvSpPr>
        <p:spPr>
          <a:xfrm>
            <a:off x="9375693" y="5031903"/>
            <a:ext cx="891040" cy="115765"/>
          </a:xfrm>
          <a:prstGeom prst="rect">
            <a:avLst/>
          </a:prstGeom>
          <a:solidFill>
            <a:schemeClr val="accent6">
              <a:lumMod val="75000"/>
            </a:schemeClr>
          </a:solidFill>
          <a:ln w="63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4A5B05D-9F17-45F0-9AF2-FB9F87FF1F0A}"/>
              </a:ext>
            </a:extLst>
          </p:cNvPr>
          <p:cNvSpPr/>
          <p:nvPr/>
        </p:nvSpPr>
        <p:spPr>
          <a:xfrm>
            <a:off x="9375693" y="4901695"/>
            <a:ext cx="891040" cy="115765"/>
          </a:xfrm>
          <a:prstGeom prst="rect">
            <a:avLst/>
          </a:prstGeom>
          <a:solidFill>
            <a:schemeClr val="accent6">
              <a:lumMod val="75000"/>
            </a:schemeClr>
          </a:solidFill>
          <a:ln w="63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BC43B860-5FAA-4E99-82AE-EF6245034E8F}"/>
              </a:ext>
            </a:extLst>
          </p:cNvPr>
          <p:cNvGrpSpPr/>
          <p:nvPr/>
        </p:nvGrpSpPr>
        <p:grpSpPr>
          <a:xfrm flipV="1">
            <a:off x="8703176" y="4274274"/>
            <a:ext cx="847055" cy="1398589"/>
            <a:chOff x="10335126" y="1465453"/>
            <a:chExt cx="847055" cy="1398589"/>
          </a:xfrm>
        </p:grpSpPr>
        <p:cxnSp>
          <p:nvCxnSpPr>
            <p:cNvPr id="16" name="Straight Connector 15">
              <a:extLst>
                <a:ext uri="{FF2B5EF4-FFF2-40B4-BE49-F238E27FC236}">
                  <a16:creationId xmlns:a16="http://schemas.microsoft.com/office/drawing/2014/main" id="{9243CFD0-F9C9-467D-9165-B6E0A6A23206}"/>
                </a:ext>
              </a:extLst>
            </p:cNvPr>
            <p:cNvCxnSpPr>
              <a:cxnSpLocks/>
            </p:cNvCxnSpPr>
            <p:nvPr/>
          </p:nvCxnSpPr>
          <p:spPr>
            <a:xfrm rot="1800000" flipV="1">
              <a:off x="11028816" y="1465453"/>
              <a:ext cx="0" cy="13985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3EEA8D-8A70-4157-B5E5-7263E27CF026}"/>
                </a:ext>
              </a:extLst>
            </p:cNvPr>
            <p:cNvCxnSpPr/>
            <p:nvPr/>
          </p:nvCxnSpPr>
          <p:spPr>
            <a:xfrm flipH="1">
              <a:off x="10335126" y="2164747"/>
              <a:ext cx="6936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F5E514A-9C1D-404E-9AA9-748271280C13}"/>
                </a:ext>
              </a:extLst>
            </p:cNvPr>
            <p:cNvSpPr txBox="1"/>
            <p:nvPr/>
          </p:nvSpPr>
          <p:spPr>
            <a:xfrm flipV="1">
              <a:off x="10427610" y="2190552"/>
              <a:ext cx="428002" cy="276999"/>
            </a:xfrm>
            <a:prstGeom prst="rect">
              <a:avLst/>
            </a:prstGeom>
            <a:noFill/>
          </p:spPr>
          <p:txBody>
            <a:bodyPr wrap="none" lIns="0" tIns="0" rIns="0" bIns="0" rtlCol="0">
              <a:spAutoFit/>
            </a:bodyPr>
            <a:lstStyle/>
            <a:p>
              <a:r>
                <a:rPr lang="en-NZ">
                  <a:solidFill>
                    <a:schemeClr val="tx2"/>
                  </a:solidFill>
                </a:rPr>
                <a:t>−60°</a:t>
              </a:r>
              <a:endParaRPr lang="en-GB">
                <a:solidFill>
                  <a:schemeClr val="tx2"/>
                </a:solidFill>
              </a:endParaRPr>
            </a:p>
          </p:txBody>
        </p:sp>
        <p:sp>
          <p:nvSpPr>
            <p:cNvPr id="19" name="Partial Circle 18">
              <a:extLst>
                <a:ext uri="{FF2B5EF4-FFF2-40B4-BE49-F238E27FC236}">
                  <a16:creationId xmlns:a16="http://schemas.microsoft.com/office/drawing/2014/main" id="{7495035A-32BA-41C0-AB6F-C920CCB6E5A2}"/>
                </a:ext>
              </a:extLst>
            </p:cNvPr>
            <p:cNvSpPr/>
            <p:nvPr/>
          </p:nvSpPr>
          <p:spPr>
            <a:xfrm>
              <a:off x="10881801" y="2014969"/>
              <a:ext cx="300380" cy="300380"/>
            </a:xfrm>
            <a:prstGeom prst="pie">
              <a:avLst>
                <a:gd name="adj1" fmla="val 7174239"/>
                <a:gd name="adj2" fmla="val 10752145"/>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31779CD7-044C-4E84-A7E7-202B8BAB6BB2}"/>
              </a:ext>
            </a:extLst>
          </p:cNvPr>
          <p:cNvGrpSpPr/>
          <p:nvPr/>
        </p:nvGrpSpPr>
        <p:grpSpPr>
          <a:xfrm>
            <a:off x="8703176" y="1725803"/>
            <a:ext cx="847055" cy="1398589"/>
            <a:chOff x="10335126" y="1465453"/>
            <a:chExt cx="847055" cy="1398589"/>
          </a:xfrm>
        </p:grpSpPr>
        <p:cxnSp>
          <p:nvCxnSpPr>
            <p:cNvPr id="7" name="Straight Connector 6">
              <a:extLst>
                <a:ext uri="{FF2B5EF4-FFF2-40B4-BE49-F238E27FC236}">
                  <a16:creationId xmlns:a16="http://schemas.microsoft.com/office/drawing/2014/main" id="{6AE93F3E-983A-49F5-9E59-00C649C7D0AA}"/>
                </a:ext>
              </a:extLst>
            </p:cNvPr>
            <p:cNvCxnSpPr>
              <a:cxnSpLocks/>
            </p:cNvCxnSpPr>
            <p:nvPr/>
          </p:nvCxnSpPr>
          <p:spPr>
            <a:xfrm rot="1800000" flipV="1">
              <a:off x="11028816" y="1465453"/>
              <a:ext cx="0" cy="13985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2A0225-5788-4928-9205-AE2906B09149}"/>
                </a:ext>
              </a:extLst>
            </p:cNvPr>
            <p:cNvCxnSpPr/>
            <p:nvPr/>
          </p:nvCxnSpPr>
          <p:spPr>
            <a:xfrm flipH="1">
              <a:off x="10335126" y="2164747"/>
              <a:ext cx="6936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FF1D5F6-819F-4F6F-871E-C0D4173F769B}"/>
                </a:ext>
              </a:extLst>
            </p:cNvPr>
            <p:cNvSpPr txBox="1"/>
            <p:nvPr/>
          </p:nvSpPr>
          <p:spPr>
            <a:xfrm>
              <a:off x="10427610" y="2190552"/>
              <a:ext cx="428002" cy="276999"/>
            </a:xfrm>
            <a:prstGeom prst="rect">
              <a:avLst/>
            </a:prstGeom>
            <a:noFill/>
          </p:spPr>
          <p:txBody>
            <a:bodyPr wrap="none" lIns="0" tIns="0" rIns="0" bIns="0" rtlCol="0">
              <a:spAutoFit/>
            </a:bodyPr>
            <a:lstStyle/>
            <a:p>
              <a:r>
                <a:rPr lang="en-NZ">
                  <a:solidFill>
                    <a:schemeClr val="tx2"/>
                  </a:solidFill>
                </a:rPr>
                <a:t>+60°</a:t>
              </a:r>
              <a:endParaRPr lang="en-GB">
                <a:solidFill>
                  <a:schemeClr val="tx2"/>
                </a:solidFill>
              </a:endParaRPr>
            </a:p>
          </p:txBody>
        </p:sp>
        <p:sp>
          <p:nvSpPr>
            <p:cNvPr id="11" name="Partial Circle 10">
              <a:extLst>
                <a:ext uri="{FF2B5EF4-FFF2-40B4-BE49-F238E27FC236}">
                  <a16:creationId xmlns:a16="http://schemas.microsoft.com/office/drawing/2014/main" id="{9FD233D6-FE26-4F06-B843-7C739E72F824}"/>
                </a:ext>
              </a:extLst>
            </p:cNvPr>
            <p:cNvSpPr/>
            <p:nvPr/>
          </p:nvSpPr>
          <p:spPr>
            <a:xfrm>
              <a:off x="10881801" y="2014969"/>
              <a:ext cx="300380" cy="300380"/>
            </a:xfrm>
            <a:prstGeom prst="pie">
              <a:avLst>
                <a:gd name="adj1" fmla="val 7174239"/>
                <a:gd name="adj2" fmla="val 10752145"/>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28432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F61B-DE2E-4362-8D63-DCE766DCE6B9}"/>
              </a:ext>
            </a:extLst>
          </p:cNvPr>
          <p:cNvSpPr>
            <a:spLocks noGrp="1"/>
          </p:cNvSpPr>
          <p:nvPr>
            <p:ph type="ctrTitle"/>
          </p:nvPr>
        </p:nvSpPr>
        <p:spPr/>
        <p:txBody>
          <a:bodyPr/>
          <a:lstStyle/>
          <a:p>
            <a:r>
              <a:rPr lang="en-NZ"/>
              <a:t>Summary</a:t>
            </a:r>
            <a:endParaRPr lang="en-GB"/>
          </a:p>
        </p:txBody>
      </p:sp>
    </p:spTree>
    <p:extLst>
      <p:ext uri="{BB962C8B-B14F-4D97-AF65-F5344CB8AC3E}">
        <p14:creationId xmlns:p14="http://schemas.microsoft.com/office/powerpoint/2010/main" val="366128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94D8-CDF5-4BFB-9ADC-529D7ABEBE83}"/>
              </a:ext>
            </a:extLst>
          </p:cNvPr>
          <p:cNvSpPr>
            <a:spLocks noGrp="1"/>
          </p:cNvSpPr>
          <p:nvPr>
            <p:ph type="title"/>
          </p:nvPr>
        </p:nvSpPr>
        <p:spPr/>
        <p:txBody>
          <a:bodyPr/>
          <a:lstStyle/>
          <a:p>
            <a:r>
              <a:rPr lang="en-NZ"/>
              <a:t>Summary</a:t>
            </a:r>
            <a:endParaRPr lang="en-GB"/>
          </a:p>
        </p:txBody>
      </p:sp>
      <p:sp>
        <p:nvSpPr>
          <p:cNvPr id="3" name="Content Placeholder 2">
            <a:extLst>
              <a:ext uri="{FF2B5EF4-FFF2-40B4-BE49-F238E27FC236}">
                <a16:creationId xmlns:a16="http://schemas.microsoft.com/office/drawing/2014/main" id="{157C1967-F802-4F15-AAC9-83B860075415}"/>
              </a:ext>
            </a:extLst>
          </p:cNvPr>
          <p:cNvSpPr>
            <a:spLocks noGrp="1"/>
          </p:cNvSpPr>
          <p:nvPr>
            <p:ph idx="1"/>
          </p:nvPr>
        </p:nvSpPr>
        <p:spPr/>
        <p:txBody>
          <a:bodyPr/>
          <a:lstStyle/>
          <a:p>
            <a:pPr lvl="1"/>
            <a:r>
              <a:rPr lang="en-NZ" dirty="0"/>
              <a:t>Electromagnetic modelling utilising full angle-dependent </a:t>
            </a:r>
            <a:r>
              <a:rPr lang="en-NZ" i="1" dirty="0" err="1"/>
              <a:t>I</a:t>
            </a:r>
            <a:r>
              <a:rPr lang="en-NZ" baseline="-25000" dirty="0" err="1"/>
              <a:t>c</a:t>
            </a:r>
            <a:r>
              <a:rPr lang="en-NZ" dirty="0"/>
              <a:t> data is tractable.</a:t>
            </a:r>
          </a:p>
          <a:p>
            <a:pPr lvl="1"/>
            <a:r>
              <a:rPr lang="en-NZ" dirty="0"/>
              <a:t>Exemplary </a:t>
            </a:r>
            <a:r>
              <a:rPr lang="en-NZ" i="1" dirty="0" err="1"/>
              <a:t>I</a:t>
            </a:r>
            <a:r>
              <a:rPr lang="en-NZ" baseline="-25000" dirty="0" err="1"/>
              <a:t>c</a:t>
            </a:r>
            <a:r>
              <a:rPr lang="en-NZ" dirty="0"/>
              <a:t> datasets are available to trial and refine techniques.</a:t>
            </a:r>
          </a:p>
          <a:p>
            <a:pPr lvl="1"/>
            <a:r>
              <a:rPr lang="en-NZ" dirty="0"/>
              <a:t>Targeted data acquisition for specific projects is feasible.</a:t>
            </a:r>
          </a:p>
          <a:p>
            <a:pPr lvl="1"/>
            <a:endParaRPr lang="en-NZ" dirty="0"/>
          </a:p>
          <a:p>
            <a:pPr lvl="1"/>
            <a:r>
              <a:rPr lang="en-NZ" dirty="0"/>
              <a:t>Such modelling reveals features of device design that could otherwise lead to failure.</a:t>
            </a:r>
          </a:p>
          <a:p>
            <a:pPr lvl="1"/>
            <a:r>
              <a:rPr lang="en-NZ" dirty="0"/>
              <a:t>Optimisation of real-world devices offers a 10</a:t>
            </a:r>
            <a:r>
              <a:rPr lang="en-GB" dirty="0"/>
              <a:t>–</a:t>
            </a:r>
            <a:r>
              <a:rPr lang="en-NZ" dirty="0"/>
              <a:t>20% enhancement in performance </a:t>
            </a:r>
            <a:br>
              <a:rPr lang="en-NZ" dirty="0"/>
            </a:br>
            <a:r>
              <a:rPr lang="en-NZ" dirty="0"/>
              <a:t>leading to real benefits.</a:t>
            </a:r>
          </a:p>
          <a:p>
            <a:pPr lvl="1"/>
            <a:endParaRPr lang="en-NZ" dirty="0"/>
          </a:p>
          <a:p>
            <a:pPr lvl="1"/>
            <a:r>
              <a:rPr lang="en-GB" dirty="0"/>
              <a:t>These analyses lead to novel design features such as:</a:t>
            </a:r>
          </a:p>
          <a:p>
            <a:pPr lvl="2"/>
            <a:r>
              <a:rPr lang="en-GB" dirty="0"/>
              <a:t>Hybrid windings.</a:t>
            </a:r>
          </a:p>
          <a:p>
            <a:pPr lvl="2"/>
            <a:r>
              <a:rPr lang="en-GB" dirty="0"/>
              <a:t>Flipped coils.</a:t>
            </a:r>
          </a:p>
          <a:p>
            <a:pPr lvl="2"/>
            <a:r>
              <a:rPr lang="en-GB" dirty="0"/>
              <a:t>Inclined planarity conductors.</a:t>
            </a:r>
          </a:p>
          <a:p>
            <a:pPr lvl="1"/>
            <a:endParaRPr lang="en-GB" dirty="0"/>
          </a:p>
          <a:p>
            <a:pPr lvl="1"/>
            <a:endParaRPr lang="en-GB" dirty="0"/>
          </a:p>
          <a:p>
            <a:pPr lvl="1"/>
            <a:endParaRPr lang="en-GB" dirty="0"/>
          </a:p>
          <a:p>
            <a:r>
              <a:rPr lang="en-GB" dirty="0"/>
              <a:t>Thank you for your attention!</a:t>
            </a:r>
          </a:p>
        </p:txBody>
      </p:sp>
      <p:sp>
        <p:nvSpPr>
          <p:cNvPr id="4" name="TextBox 3">
            <a:extLst>
              <a:ext uri="{FF2B5EF4-FFF2-40B4-BE49-F238E27FC236}">
                <a16:creationId xmlns:a16="http://schemas.microsoft.com/office/drawing/2014/main" id="{989FCFD9-B11D-4CCD-9692-31DBAB525A88}"/>
              </a:ext>
            </a:extLst>
          </p:cNvPr>
          <p:cNvSpPr txBox="1"/>
          <p:nvPr/>
        </p:nvSpPr>
        <p:spPr>
          <a:xfrm>
            <a:off x="6300000" y="5578812"/>
            <a:ext cx="5766643" cy="553998"/>
          </a:xfrm>
          <a:prstGeom prst="rect">
            <a:avLst/>
          </a:prstGeom>
          <a:noFill/>
        </p:spPr>
        <p:txBody>
          <a:bodyPr wrap="none" lIns="0" tIns="0" rIns="0" bIns="0" rtlCol="0">
            <a:spAutoFit/>
          </a:bodyPr>
          <a:lstStyle/>
          <a:p>
            <a:r>
              <a:rPr lang="en-NZ" u="sng" dirty="0">
                <a:solidFill>
                  <a:schemeClr val="accent5"/>
                </a:solidFill>
                <a:hlinkClick r:id="rId2"/>
              </a:rPr>
              <a:t>https://www.robinson.ac.nz/hts-wire-database</a:t>
            </a:r>
            <a:endParaRPr lang="en-NZ" u="sng" dirty="0">
              <a:solidFill>
                <a:schemeClr val="accent5"/>
              </a:solidFill>
            </a:endParaRPr>
          </a:p>
          <a:p>
            <a:r>
              <a:rPr lang="en-NZ" u="sng" dirty="0">
                <a:solidFill>
                  <a:schemeClr val="accent5"/>
                </a:solidFill>
              </a:rPr>
              <a:t>https://github.com/scwimbush/Electromagnetic-Ic-Modelling</a:t>
            </a:r>
            <a:endParaRPr lang="en-GB" dirty="0"/>
          </a:p>
        </p:txBody>
      </p:sp>
      <p:pic>
        <p:nvPicPr>
          <p:cNvPr id="5" name="Picture 4">
            <a:extLst>
              <a:ext uri="{FF2B5EF4-FFF2-40B4-BE49-F238E27FC236}">
                <a16:creationId xmlns:a16="http://schemas.microsoft.com/office/drawing/2014/main" id="{37919D5E-5590-4FA5-A5D1-2BB3CE6677F2}"/>
              </a:ext>
            </a:extLst>
          </p:cNvPr>
          <p:cNvPicPr>
            <a:picLocks noChangeAspect="1"/>
          </p:cNvPicPr>
          <p:nvPr/>
        </p:nvPicPr>
        <p:blipFill>
          <a:blip r:embed="rId3"/>
          <a:stretch>
            <a:fillRect/>
          </a:stretch>
        </p:blipFill>
        <p:spPr>
          <a:xfrm>
            <a:off x="9158960" y="792000"/>
            <a:ext cx="2853040" cy="3740227"/>
          </a:xfrm>
          <a:prstGeom prst="rect">
            <a:avLst/>
          </a:prstGeom>
        </p:spPr>
      </p:pic>
    </p:spTree>
    <p:extLst>
      <p:ext uri="{BB962C8B-B14F-4D97-AF65-F5344CB8AC3E}">
        <p14:creationId xmlns:p14="http://schemas.microsoft.com/office/powerpoint/2010/main" val="6907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D862-6D4E-45F6-96CC-90A4858FDF7E}"/>
              </a:ext>
            </a:extLst>
          </p:cNvPr>
          <p:cNvSpPr>
            <a:spLocks noGrp="1"/>
          </p:cNvSpPr>
          <p:nvPr>
            <p:ph type="title"/>
          </p:nvPr>
        </p:nvSpPr>
        <p:spPr/>
        <p:txBody>
          <a:bodyPr/>
          <a:lstStyle/>
          <a:p>
            <a:r>
              <a:rPr lang="en-NZ"/>
              <a:t>Introduction</a:t>
            </a:r>
            <a:endParaRPr lang="en-GB"/>
          </a:p>
        </p:txBody>
      </p:sp>
      <p:pic>
        <p:nvPicPr>
          <p:cNvPr id="13" name="Picture 12" descr="A picture containing indoor, person&#10;&#10;Description automatically generated">
            <a:extLst>
              <a:ext uri="{FF2B5EF4-FFF2-40B4-BE49-F238E27FC236}">
                <a16:creationId xmlns:a16="http://schemas.microsoft.com/office/drawing/2014/main" id="{66EB5FC5-5298-42C7-A8A9-B58ADDF2813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a:xfrm>
            <a:off x="2" y="612000"/>
            <a:ext cx="2953061" cy="5634000"/>
          </a:xfrm>
          <a:prstGeom prst="rect">
            <a:avLst/>
          </a:prstGeom>
        </p:spPr>
      </p:pic>
      <p:sp useBgFill="1">
        <p:nvSpPr>
          <p:cNvPr id="14" name="Rectangle 13">
            <a:extLst>
              <a:ext uri="{FF2B5EF4-FFF2-40B4-BE49-F238E27FC236}">
                <a16:creationId xmlns:a16="http://schemas.microsoft.com/office/drawing/2014/main" id="{E829050F-6FD7-4F3E-9C11-91ACF16AE012}"/>
              </a:ext>
            </a:extLst>
          </p:cNvPr>
          <p:cNvSpPr/>
          <p:nvPr/>
        </p:nvSpPr>
        <p:spPr>
          <a:xfrm>
            <a:off x="2105026" y="539999"/>
            <a:ext cx="1696074" cy="5781671"/>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ADD504-9DED-470A-B5E3-9471899B6CE3}"/>
              </a:ext>
            </a:extLst>
          </p:cNvPr>
          <p:cNvSpPr>
            <a:spLocks noGrp="1"/>
          </p:cNvSpPr>
          <p:nvPr>
            <p:ph idx="1"/>
          </p:nvPr>
        </p:nvSpPr>
        <p:spPr>
          <a:xfrm>
            <a:off x="2790824" y="792000"/>
            <a:ext cx="9222375" cy="5274000"/>
          </a:xfrm>
        </p:spPr>
        <p:txBody>
          <a:bodyPr/>
          <a:lstStyle/>
          <a:p>
            <a:r>
              <a:rPr lang="en-NZ" dirty="0"/>
              <a:t>As the construction of real-world devices from HTS coated conductors becomes more prevalent, increasingly sophisticated modelling techniques are applied to the design process.</a:t>
            </a:r>
          </a:p>
          <a:p>
            <a:pPr>
              <a:spcBef>
                <a:spcPts val="1200"/>
              </a:spcBef>
            </a:pPr>
            <a:r>
              <a:rPr lang="en-NZ" dirty="0"/>
              <a:t>One aspect that remains relatively rarely touched upon in practical design methodologies is the incorporation of full anisotropic critical current data in electromagnetic modelling.</a:t>
            </a:r>
          </a:p>
          <a:p>
            <a:pPr>
              <a:spcBef>
                <a:spcPts val="1200"/>
              </a:spcBef>
            </a:pPr>
            <a:r>
              <a:rPr lang="en-NZ" dirty="0"/>
              <a:t>This has a number of reasons:</a:t>
            </a:r>
          </a:p>
          <a:p>
            <a:pPr lvl="2"/>
            <a:r>
              <a:rPr lang="en-NZ" dirty="0"/>
              <a:t>Scarce availability / difficulty of acquiring such data.</a:t>
            </a:r>
          </a:p>
          <a:p>
            <a:pPr lvl="2"/>
            <a:r>
              <a:rPr lang="en-NZ" dirty="0"/>
              <a:t>Perceived difficulty of modelling such complex behaviour.</a:t>
            </a:r>
          </a:p>
          <a:p>
            <a:pPr lvl="2"/>
            <a:r>
              <a:rPr lang="en-NZ" dirty="0"/>
              <a:t>A possible underappreciation of the variability of this data and its impact on designs.</a:t>
            </a:r>
          </a:p>
          <a:p>
            <a:pPr>
              <a:spcBef>
                <a:spcPts val="1200"/>
              </a:spcBef>
            </a:pPr>
            <a:r>
              <a:rPr lang="en-NZ" dirty="0"/>
              <a:t>In this talk I will outline both a detailed methodology of incorporating this data into electromagnetic designs and illustrate by way of example the range of impacts it can have on the design process and the ultimate performance of the device.</a:t>
            </a:r>
          </a:p>
          <a:p>
            <a:pPr>
              <a:spcBef>
                <a:spcPts val="1200"/>
              </a:spcBef>
            </a:pPr>
            <a:r>
              <a:rPr lang="en-NZ" dirty="0"/>
              <a:t>The tools used here are chosen to be available to anyone who wishes to investigate this topic for themselves. The approaches outlined are applicable to any electromagnetic modelling package.</a:t>
            </a:r>
          </a:p>
        </p:txBody>
      </p:sp>
    </p:spTree>
    <p:extLst>
      <p:ext uri="{BB962C8B-B14F-4D97-AF65-F5344CB8AC3E}">
        <p14:creationId xmlns:p14="http://schemas.microsoft.com/office/powerpoint/2010/main" val="129716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8801-2361-474D-8552-2C38C3E3E48A}"/>
              </a:ext>
            </a:extLst>
          </p:cNvPr>
          <p:cNvSpPr>
            <a:spLocks noGrp="1"/>
          </p:cNvSpPr>
          <p:nvPr>
            <p:ph type="title"/>
          </p:nvPr>
        </p:nvSpPr>
        <p:spPr/>
        <p:txBody>
          <a:bodyPr/>
          <a:lstStyle/>
          <a:p>
            <a:r>
              <a:rPr lang="en-NZ"/>
              <a:t>Data source</a:t>
            </a:r>
            <a:endParaRPr lang="en-GB"/>
          </a:p>
        </p:txBody>
      </p:sp>
      <p:pic>
        <p:nvPicPr>
          <p:cNvPr id="11" name="Picture 10" descr="A picture containing text, indoor&#10;&#10;Description automatically generated">
            <a:extLst>
              <a:ext uri="{FF2B5EF4-FFF2-40B4-BE49-F238E27FC236}">
                <a16:creationId xmlns:a16="http://schemas.microsoft.com/office/drawing/2014/main" id="{F246C2BD-3988-49BA-BAE1-9F6A0A643F6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209067" y="729234"/>
            <a:ext cx="3884676" cy="5399532"/>
          </a:xfrm>
          <a:prstGeom prst="rect">
            <a:avLst/>
          </a:prstGeom>
        </p:spPr>
      </p:pic>
      <p:sp>
        <p:nvSpPr>
          <p:cNvPr id="3" name="Content Placeholder 2">
            <a:extLst>
              <a:ext uri="{FF2B5EF4-FFF2-40B4-BE49-F238E27FC236}">
                <a16:creationId xmlns:a16="http://schemas.microsoft.com/office/drawing/2014/main" id="{3B335F9D-864A-4656-8B08-02AB6183E9CF}"/>
              </a:ext>
            </a:extLst>
          </p:cNvPr>
          <p:cNvSpPr>
            <a:spLocks noGrp="1"/>
          </p:cNvSpPr>
          <p:nvPr>
            <p:ph idx="1"/>
          </p:nvPr>
        </p:nvSpPr>
        <p:spPr/>
        <p:txBody>
          <a:bodyPr/>
          <a:lstStyle/>
          <a:p>
            <a:pPr marL="4697513" lvl="1">
              <a:spcBef>
                <a:spcPts val="0"/>
              </a:spcBef>
            </a:pPr>
            <a:r>
              <a:rPr lang="en-NZ" dirty="0"/>
              <a:t>Temperatures down to 15 K.</a:t>
            </a:r>
          </a:p>
          <a:p>
            <a:pPr marL="4697513" lvl="1">
              <a:spcBef>
                <a:spcPts val="0"/>
              </a:spcBef>
            </a:pPr>
            <a:r>
              <a:rPr lang="en-NZ" dirty="0"/>
              <a:t>Fields up to 8 T (12 T in some versions).</a:t>
            </a:r>
          </a:p>
          <a:p>
            <a:pPr marL="4697513" lvl="1">
              <a:spcBef>
                <a:spcPts val="0"/>
              </a:spcBef>
            </a:pPr>
            <a:r>
              <a:rPr lang="en-NZ" dirty="0"/>
              <a:t>Currents up to 1200 A (now 2400 A).</a:t>
            </a:r>
          </a:p>
          <a:p>
            <a:pPr marL="4697513" lvl="1">
              <a:spcBef>
                <a:spcPts val="1000"/>
              </a:spcBef>
            </a:pPr>
            <a:r>
              <a:rPr lang="en-NZ" b="1" dirty="0"/>
              <a:t>4,000 </a:t>
            </a:r>
            <a:r>
              <a:rPr lang="en-NZ" b="1" i="1" dirty="0"/>
              <a:t>IV</a:t>
            </a:r>
            <a:r>
              <a:rPr lang="en-NZ" b="1" dirty="0"/>
              <a:t> curves per day.</a:t>
            </a:r>
          </a:p>
          <a:p>
            <a:endParaRPr lang="en-NZ" dirty="0"/>
          </a:p>
          <a:p>
            <a:r>
              <a:rPr lang="en-NZ" b="1" dirty="0"/>
              <a:t>Public wire </a:t>
            </a:r>
            <a:r>
              <a:rPr lang="en-NZ" b="1" i="1" dirty="0" err="1"/>
              <a:t>I</a:t>
            </a:r>
            <a:r>
              <a:rPr lang="en-NZ" b="1" baseline="-25000" dirty="0" err="1"/>
              <a:t>c</a:t>
            </a:r>
            <a:r>
              <a:rPr lang="en-NZ" b="1" dirty="0"/>
              <a:t> database    </a:t>
            </a:r>
            <a:r>
              <a:rPr lang="en-NZ" u="sng" dirty="0">
                <a:solidFill>
                  <a:schemeClr val="accent5"/>
                </a:solidFill>
              </a:rPr>
              <a:t>https://www.robinson.ac.nz/hts-wire-database</a:t>
            </a:r>
            <a:endParaRPr lang="en-GB" u="sng" dirty="0">
              <a:solidFill>
                <a:schemeClr val="accent5"/>
              </a:solidFill>
            </a:endParaRPr>
          </a:p>
        </p:txBody>
      </p:sp>
      <p:pic>
        <p:nvPicPr>
          <p:cNvPr id="12" name="Picture 11">
            <a:extLst>
              <a:ext uri="{FF2B5EF4-FFF2-40B4-BE49-F238E27FC236}">
                <a16:creationId xmlns:a16="http://schemas.microsoft.com/office/drawing/2014/main" id="{B9B79149-2703-4C58-BBCB-A58F42804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982" y="2882247"/>
            <a:ext cx="4929876" cy="3215136"/>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0ED90ED-53DD-4DF9-990B-BE28D92DA82B}"/>
              </a:ext>
            </a:extLst>
          </p:cNvPr>
          <p:cNvSpPr txBox="1"/>
          <p:nvPr/>
        </p:nvSpPr>
        <p:spPr>
          <a:xfrm>
            <a:off x="6082482" y="16084"/>
            <a:ext cx="6011261" cy="507831"/>
          </a:xfrm>
          <a:prstGeom prst="rect">
            <a:avLst/>
          </a:prstGeom>
          <a:noFill/>
        </p:spPr>
        <p:txBody>
          <a:bodyPr wrap="none" lIns="0" tIns="0" rIns="0" bIns="0" rtlCol="0">
            <a:spAutoFit/>
          </a:bodyPr>
          <a:lstStyle/>
          <a:p>
            <a:r>
              <a:rPr lang="en-GB" sz="1100">
                <a:solidFill>
                  <a:schemeClr val="bg2"/>
                </a:solidFill>
              </a:rPr>
              <a:t>N. M. </a:t>
            </a:r>
            <a:r>
              <a:rPr lang="en-NZ" sz="1100">
                <a:solidFill>
                  <a:schemeClr val="bg2"/>
                </a:solidFill>
              </a:rPr>
              <a:t>Strickland, C. Hoffmann and S. C. Wimbush.</a:t>
            </a:r>
          </a:p>
          <a:p>
            <a:r>
              <a:rPr lang="en-NZ" sz="1100">
                <a:solidFill>
                  <a:schemeClr val="bg2"/>
                </a:solidFill>
              </a:rPr>
              <a:t>A 1 kA-class cryogen-free critical current characterization system for superconducting coated conductors.</a:t>
            </a:r>
          </a:p>
          <a:p>
            <a:r>
              <a:rPr lang="en-NZ" sz="1100" i="1">
                <a:solidFill>
                  <a:schemeClr val="bg2"/>
                </a:solidFill>
              </a:rPr>
              <a:t>Rev. Sci. Instr.</a:t>
            </a:r>
            <a:r>
              <a:rPr lang="en-NZ" sz="1100">
                <a:solidFill>
                  <a:schemeClr val="bg2"/>
                </a:solidFill>
              </a:rPr>
              <a:t> </a:t>
            </a:r>
            <a:r>
              <a:rPr lang="en-NZ" sz="1100" b="1">
                <a:solidFill>
                  <a:schemeClr val="bg2"/>
                </a:solidFill>
              </a:rPr>
              <a:t>85</a:t>
            </a:r>
            <a:r>
              <a:rPr lang="en-NZ" sz="1100">
                <a:solidFill>
                  <a:schemeClr val="bg2"/>
                </a:solidFill>
              </a:rPr>
              <a:t>, 113907 (2014).</a:t>
            </a:r>
            <a:endParaRPr lang="en-GB" sz="1100">
              <a:solidFill>
                <a:schemeClr val="bg2"/>
              </a:solidFill>
            </a:endParaRPr>
          </a:p>
        </p:txBody>
      </p:sp>
      <p:pic>
        <p:nvPicPr>
          <p:cNvPr id="6" name="Picture 5" descr="Logo&#10;&#10;Description automatically generated">
            <a:extLst>
              <a:ext uri="{FF2B5EF4-FFF2-40B4-BE49-F238E27FC236}">
                <a16:creationId xmlns:a16="http://schemas.microsoft.com/office/drawing/2014/main" id="{316A5643-6C77-4400-98F4-9A77052EA2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000" y="36000"/>
            <a:ext cx="4372943" cy="1993311"/>
          </a:xfrm>
          <a:prstGeom prst="rect">
            <a:avLst/>
          </a:prstGeom>
          <a:effectLst>
            <a:glow rad="101600">
              <a:schemeClr val="bg1">
                <a:alpha val="60000"/>
              </a:schemeClr>
            </a:glow>
          </a:effectLst>
        </p:spPr>
      </p:pic>
    </p:spTree>
    <p:extLst>
      <p:ext uri="{BB962C8B-B14F-4D97-AF65-F5344CB8AC3E}">
        <p14:creationId xmlns:p14="http://schemas.microsoft.com/office/powerpoint/2010/main" val="271207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3448-8C76-4572-81E0-29AB0C54F273}"/>
              </a:ext>
            </a:extLst>
          </p:cNvPr>
          <p:cNvSpPr>
            <a:spLocks noGrp="1"/>
          </p:cNvSpPr>
          <p:nvPr>
            <p:ph type="title"/>
          </p:nvPr>
        </p:nvSpPr>
        <p:spPr/>
        <p:txBody>
          <a:bodyPr/>
          <a:lstStyle/>
          <a:p>
            <a:r>
              <a:rPr lang="en-NZ"/>
              <a:t>Robinson public wire </a:t>
            </a:r>
            <a:r>
              <a:rPr lang="en-NZ" i="1" err="1"/>
              <a:t>I</a:t>
            </a:r>
            <a:r>
              <a:rPr lang="en-NZ" baseline="-25000" err="1"/>
              <a:t>c</a:t>
            </a:r>
            <a:r>
              <a:rPr lang="en-NZ"/>
              <a:t> database</a:t>
            </a:r>
            <a:endParaRPr lang="en-GB"/>
          </a:p>
        </p:txBody>
      </p:sp>
      <p:pic>
        <p:nvPicPr>
          <p:cNvPr id="4" name="Picture 3">
            <a:extLst>
              <a:ext uri="{FF2B5EF4-FFF2-40B4-BE49-F238E27FC236}">
                <a16:creationId xmlns:a16="http://schemas.microsoft.com/office/drawing/2014/main" id="{894250A7-5401-4C8D-8AF7-175E72453C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8802" y="792002"/>
            <a:ext cx="4980365" cy="4801233"/>
          </a:xfrm>
          <a:prstGeom prst="rect">
            <a:avLst/>
          </a:prstGeom>
          <a:ln>
            <a:no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8C3F96EF-BE14-4FBA-9666-CE5377F768D9}"/>
              </a:ext>
            </a:extLst>
          </p:cNvPr>
          <p:cNvSpPr/>
          <p:nvPr/>
        </p:nvSpPr>
        <p:spPr>
          <a:xfrm>
            <a:off x="866775" y="3343274"/>
            <a:ext cx="1352550" cy="216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7">
            <a:extLst>
              <a:ext uri="{FF2B5EF4-FFF2-40B4-BE49-F238E27FC236}">
                <a16:creationId xmlns:a16="http://schemas.microsoft.com/office/drawing/2014/main" id="{E5C7E66D-3B74-47A8-BE4E-D66F8C92142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459698" y="1185741"/>
            <a:ext cx="4980365" cy="4810489"/>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336AE3DE-853C-4431-A98D-FE82F069D4D2}"/>
              </a:ext>
            </a:extLst>
          </p:cNvPr>
          <p:cNvSpPr/>
          <p:nvPr/>
        </p:nvSpPr>
        <p:spPr>
          <a:xfrm>
            <a:off x="2493236" y="1638300"/>
            <a:ext cx="216000" cy="216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F827A7E-6684-46AF-B417-5825F5DE9A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40594" y="1588736"/>
            <a:ext cx="4980365" cy="4815450"/>
          </a:xfrm>
          <a:prstGeom prst="rect">
            <a:avLst/>
          </a:prstGeom>
          <a:ln>
            <a:no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06B26752-7ECD-4BC3-8368-D5F0232CFE17}"/>
              </a:ext>
            </a:extLst>
          </p:cNvPr>
          <p:cNvSpPr/>
          <p:nvPr/>
        </p:nvSpPr>
        <p:spPr>
          <a:xfrm>
            <a:off x="4638675" y="3629024"/>
            <a:ext cx="1352550" cy="216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390C958-4493-429A-8C4D-869083389B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21489" y="1996692"/>
            <a:ext cx="4980365" cy="4801233"/>
          </a:xfrm>
          <a:prstGeom prst="rect">
            <a:avLst/>
          </a:prstGeom>
          <a:ln>
            <a:no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3F6167D7-D8F3-4D3C-A00D-F2FA956D3BDF}"/>
              </a:ext>
            </a:extLst>
          </p:cNvPr>
          <p:cNvSpPr txBox="1"/>
          <p:nvPr/>
        </p:nvSpPr>
        <p:spPr>
          <a:xfrm>
            <a:off x="7736318" y="16084"/>
            <a:ext cx="4337726" cy="507831"/>
          </a:xfrm>
          <a:prstGeom prst="rect">
            <a:avLst/>
          </a:prstGeom>
          <a:noFill/>
        </p:spPr>
        <p:txBody>
          <a:bodyPr wrap="none" lIns="0" tIns="0" rIns="0" bIns="0" rtlCol="0">
            <a:spAutoFit/>
          </a:bodyPr>
          <a:lstStyle/>
          <a:p>
            <a:r>
              <a:rPr lang="en-NZ" sz="1100">
                <a:solidFill>
                  <a:schemeClr val="bg2"/>
                </a:solidFill>
              </a:rPr>
              <a:t>S. C. Wimbush and N. M. Strickland.</a:t>
            </a:r>
          </a:p>
          <a:p>
            <a:r>
              <a:rPr lang="en-NZ" sz="1100">
                <a:solidFill>
                  <a:schemeClr val="bg2"/>
                </a:solidFill>
              </a:rPr>
              <a:t>A public database of high-temperature superconductor critical current data.</a:t>
            </a:r>
          </a:p>
          <a:p>
            <a:r>
              <a:rPr lang="en-NZ" sz="1100" i="1">
                <a:solidFill>
                  <a:schemeClr val="bg2"/>
                </a:solidFill>
              </a:rPr>
              <a:t>IEEE Trans. Appl. </a:t>
            </a:r>
            <a:r>
              <a:rPr lang="en-NZ" sz="1100" i="1" err="1">
                <a:solidFill>
                  <a:schemeClr val="bg2"/>
                </a:solidFill>
              </a:rPr>
              <a:t>Supercond</a:t>
            </a:r>
            <a:r>
              <a:rPr lang="en-NZ" sz="1100" i="1">
                <a:solidFill>
                  <a:schemeClr val="bg2"/>
                </a:solidFill>
              </a:rPr>
              <a:t>.</a:t>
            </a:r>
            <a:r>
              <a:rPr lang="en-NZ" sz="1100">
                <a:solidFill>
                  <a:schemeClr val="bg2"/>
                </a:solidFill>
              </a:rPr>
              <a:t> </a:t>
            </a:r>
            <a:r>
              <a:rPr lang="en-NZ" sz="1100" b="1">
                <a:solidFill>
                  <a:schemeClr val="bg2"/>
                </a:solidFill>
              </a:rPr>
              <a:t>27</a:t>
            </a:r>
            <a:r>
              <a:rPr lang="en-NZ" sz="1100">
                <a:solidFill>
                  <a:schemeClr val="bg2"/>
                </a:solidFill>
              </a:rPr>
              <a:t>, 8000105 (2017).</a:t>
            </a:r>
            <a:endParaRPr lang="en-GB" sz="1100">
              <a:solidFill>
                <a:schemeClr val="bg2"/>
              </a:solidFill>
            </a:endParaRPr>
          </a:p>
        </p:txBody>
      </p:sp>
      <p:sp>
        <p:nvSpPr>
          <p:cNvPr id="13" name="Oval 12">
            <a:extLst>
              <a:ext uri="{FF2B5EF4-FFF2-40B4-BE49-F238E27FC236}">
                <a16:creationId xmlns:a16="http://schemas.microsoft.com/office/drawing/2014/main" id="{E1E2A038-E56E-4AB0-AEA2-A5C13388C791}"/>
              </a:ext>
            </a:extLst>
          </p:cNvPr>
          <p:cNvSpPr/>
          <p:nvPr/>
        </p:nvSpPr>
        <p:spPr>
          <a:xfrm>
            <a:off x="6865707" y="4617619"/>
            <a:ext cx="1352550" cy="216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561BB18-4B04-41F1-9E62-8A607BF902C5}"/>
              </a:ext>
            </a:extLst>
          </p:cNvPr>
          <p:cNvSpPr txBox="1"/>
          <p:nvPr/>
        </p:nvSpPr>
        <p:spPr>
          <a:xfrm>
            <a:off x="7593211" y="787368"/>
            <a:ext cx="4408643" cy="276999"/>
          </a:xfrm>
          <a:prstGeom prst="rect">
            <a:avLst/>
          </a:prstGeom>
          <a:noFill/>
        </p:spPr>
        <p:txBody>
          <a:bodyPr wrap="none" lIns="0" tIns="0" rIns="0" bIns="0" rtlCol="0">
            <a:spAutoFit/>
          </a:bodyPr>
          <a:lstStyle/>
          <a:p>
            <a:r>
              <a:rPr lang="en-NZ" u="sng" dirty="0">
                <a:solidFill>
                  <a:schemeClr val="accent5"/>
                </a:solidFill>
              </a:rPr>
              <a:t>https://www.robinson.ac.nz/hts-wire-database</a:t>
            </a:r>
            <a:endParaRPr lang="en-GB" dirty="0"/>
          </a:p>
        </p:txBody>
      </p:sp>
    </p:spTree>
    <p:extLst>
      <p:ext uri="{BB962C8B-B14F-4D97-AF65-F5344CB8AC3E}">
        <p14:creationId xmlns:p14="http://schemas.microsoft.com/office/powerpoint/2010/main" val="19660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E13650-3BD5-4F9A-92F8-F339E32EC251}"/>
              </a:ext>
            </a:extLst>
          </p:cNvPr>
          <p:cNvPicPr>
            <a:picLocks noChangeAspect="1"/>
          </p:cNvPicPr>
          <p:nvPr/>
        </p:nvPicPr>
        <p:blipFill>
          <a:blip r:embed="rId2"/>
          <a:stretch>
            <a:fillRect/>
          </a:stretch>
        </p:blipFill>
        <p:spPr>
          <a:xfrm>
            <a:off x="7301382" y="3107911"/>
            <a:ext cx="4604066" cy="3246750"/>
          </a:xfrm>
          <a:prstGeom prst="rect">
            <a:avLst/>
          </a:prstGeom>
        </p:spPr>
      </p:pic>
      <p:pic>
        <p:nvPicPr>
          <p:cNvPr id="28" name="Picture 27" descr="Chart&#10;&#10;Description automatically generated">
            <a:extLst>
              <a:ext uri="{FF2B5EF4-FFF2-40B4-BE49-F238E27FC236}">
                <a16:creationId xmlns:a16="http://schemas.microsoft.com/office/drawing/2014/main" id="{3AC67713-DE0F-4121-80D1-2DA6B980AD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14" b="44005"/>
          <a:stretch/>
        </p:blipFill>
        <p:spPr>
          <a:xfrm>
            <a:off x="7162316" y="727911"/>
            <a:ext cx="4849683" cy="3112240"/>
          </a:xfrm>
          <a:prstGeom prst="rect">
            <a:avLst/>
          </a:prstGeom>
        </p:spPr>
      </p:pic>
      <p:pic>
        <p:nvPicPr>
          <p:cNvPr id="30" name="Picture 29" descr="Chart&#10;&#10;Description automatically generated">
            <a:extLst>
              <a:ext uri="{FF2B5EF4-FFF2-40B4-BE49-F238E27FC236}">
                <a16:creationId xmlns:a16="http://schemas.microsoft.com/office/drawing/2014/main" id="{19A23DEB-7E83-4536-88D6-8128ABDA75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614" b="44005"/>
          <a:stretch/>
        </p:blipFill>
        <p:spPr>
          <a:xfrm>
            <a:off x="7162316" y="727911"/>
            <a:ext cx="4849683" cy="3112240"/>
          </a:xfrm>
          <a:prstGeom prst="rect">
            <a:avLst/>
          </a:prstGeom>
        </p:spPr>
      </p:pic>
      <p:sp>
        <p:nvSpPr>
          <p:cNvPr id="2" name="Title 1">
            <a:extLst>
              <a:ext uri="{FF2B5EF4-FFF2-40B4-BE49-F238E27FC236}">
                <a16:creationId xmlns:a16="http://schemas.microsoft.com/office/drawing/2014/main" id="{FF6AACE8-A632-4FBE-AFB4-6D1FB6F698C2}"/>
              </a:ext>
            </a:extLst>
          </p:cNvPr>
          <p:cNvSpPr>
            <a:spLocks noGrp="1"/>
          </p:cNvSpPr>
          <p:nvPr>
            <p:ph type="title"/>
          </p:nvPr>
        </p:nvSpPr>
        <p:spPr/>
        <p:txBody>
          <a:bodyPr/>
          <a:lstStyle/>
          <a:p>
            <a:r>
              <a:rPr lang="en-NZ"/>
              <a:t>Electromagnetic modelling</a:t>
            </a:r>
            <a:endParaRPr lang="en-GB"/>
          </a:p>
        </p:txBody>
      </p:sp>
      <p:sp>
        <p:nvSpPr>
          <p:cNvPr id="3" name="Content Placeholder 2">
            <a:extLst>
              <a:ext uri="{FF2B5EF4-FFF2-40B4-BE49-F238E27FC236}">
                <a16:creationId xmlns:a16="http://schemas.microsoft.com/office/drawing/2014/main" id="{9C7F00AE-FAAF-4E47-BC23-6013C841EAC0}"/>
              </a:ext>
            </a:extLst>
          </p:cNvPr>
          <p:cNvSpPr>
            <a:spLocks noGrp="1"/>
          </p:cNvSpPr>
          <p:nvPr>
            <p:ph idx="1"/>
          </p:nvPr>
        </p:nvSpPr>
        <p:spPr/>
        <p:txBody>
          <a:bodyPr/>
          <a:lstStyle/>
          <a:p>
            <a:r>
              <a:rPr lang="en-NZ"/>
              <a:t>Central field target: 2.5 T.</a:t>
            </a:r>
            <a:endParaRPr lang="en-GB"/>
          </a:p>
        </p:txBody>
      </p:sp>
      <p:sp>
        <p:nvSpPr>
          <p:cNvPr id="4" name="TextBox 3">
            <a:extLst>
              <a:ext uri="{FF2B5EF4-FFF2-40B4-BE49-F238E27FC236}">
                <a16:creationId xmlns:a16="http://schemas.microsoft.com/office/drawing/2014/main" id="{3F6AEB57-8448-4CD7-B6B9-04EEAD94B92B}"/>
              </a:ext>
            </a:extLst>
          </p:cNvPr>
          <p:cNvSpPr txBox="1"/>
          <p:nvPr/>
        </p:nvSpPr>
        <p:spPr>
          <a:xfrm>
            <a:off x="8300287" y="16084"/>
            <a:ext cx="3767057" cy="507831"/>
          </a:xfrm>
          <a:prstGeom prst="rect">
            <a:avLst/>
          </a:prstGeom>
          <a:noFill/>
        </p:spPr>
        <p:txBody>
          <a:bodyPr wrap="none" lIns="0" tIns="0" rIns="0" bIns="0" rtlCol="0">
            <a:spAutoFit/>
          </a:bodyPr>
          <a:lstStyle/>
          <a:p>
            <a:r>
              <a:rPr lang="en-NZ" sz="1100">
                <a:solidFill>
                  <a:schemeClr val="bg2"/>
                </a:solidFill>
              </a:rPr>
              <a:t>D. C. Meeker.</a:t>
            </a:r>
          </a:p>
          <a:p>
            <a:r>
              <a:rPr lang="en-NZ" sz="1100">
                <a:solidFill>
                  <a:schemeClr val="bg2"/>
                </a:solidFill>
              </a:rPr>
              <a:t>Finite Element Method Magnetics, Version 4.2 (28Feb2018 Build).</a:t>
            </a:r>
          </a:p>
          <a:p>
            <a:r>
              <a:rPr lang="en-NZ" sz="1100">
                <a:solidFill>
                  <a:schemeClr val="bg2"/>
                </a:solidFill>
              </a:rPr>
              <a:t>https://www.femm.info.</a:t>
            </a:r>
            <a:endParaRPr lang="en-GB" sz="1100">
              <a:solidFill>
                <a:schemeClr val="bg2"/>
              </a:solidFill>
            </a:endParaRPr>
          </a:p>
        </p:txBody>
      </p:sp>
      <p:pic>
        <p:nvPicPr>
          <p:cNvPr id="5" name="Picture 4">
            <a:extLst>
              <a:ext uri="{FF2B5EF4-FFF2-40B4-BE49-F238E27FC236}">
                <a16:creationId xmlns:a16="http://schemas.microsoft.com/office/drawing/2014/main" id="{D52450D2-0906-47E9-8EB3-B10562B54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63" y="1465471"/>
            <a:ext cx="4710113" cy="4233863"/>
          </a:xfrm>
          <a:prstGeom prst="rect">
            <a:avLst/>
          </a:prstGeom>
        </p:spPr>
      </p:pic>
      <p:cxnSp>
        <p:nvCxnSpPr>
          <p:cNvPr id="7" name="Straight Connector 6">
            <a:extLst>
              <a:ext uri="{FF2B5EF4-FFF2-40B4-BE49-F238E27FC236}">
                <a16:creationId xmlns:a16="http://schemas.microsoft.com/office/drawing/2014/main" id="{BC10F325-9A34-4030-ADA0-115B15C00943}"/>
              </a:ext>
            </a:extLst>
          </p:cNvPr>
          <p:cNvCxnSpPr/>
          <p:nvPr/>
        </p:nvCxnSpPr>
        <p:spPr>
          <a:xfrm>
            <a:off x="709863" y="1149016"/>
            <a:ext cx="0" cy="4866773"/>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E63256-7E75-4C3B-A3F6-28F689570BF0}"/>
              </a:ext>
            </a:extLst>
          </p:cNvPr>
          <p:cNvSpPr txBox="1"/>
          <p:nvPr/>
        </p:nvSpPr>
        <p:spPr>
          <a:xfrm>
            <a:off x="180000" y="3443903"/>
            <a:ext cx="456856" cy="276999"/>
          </a:xfrm>
          <a:prstGeom prst="rect">
            <a:avLst/>
          </a:prstGeom>
          <a:noFill/>
        </p:spPr>
        <p:txBody>
          <a:bodyPr wrap="none" lIns="0" tIns="0" rIns="0" bIns="0" rtlCol="0">
            <a:spAutoFit/>
          </a:bodyPr>
          <a:lstStyle/>
          <a:p>
            <a:r>
              <a:rPr lang="en-NZ"/>
              <a:t>2.5 T</a:t>
            </a:r>
            <a:endParaRPr lang="en-GB"/>
          </a:p>
        </p:txBody>
      </p:sp>
      <p:sp>
        <p:nvSpPr>
          <p:cNvPr id="9" name="TextBox 8">
            <a:extLst>
              <a:ext uri="{FF2B5EF4-FFF2-40B4-BE49-F238E27FC236}">
                <a16:creationId xmlns:a16="http://schemas.microsoft.com/office/drawing/2014/main" id="{D1743849-458E-44DB-B038-109FC11138E4}"/>
              </a:ext>
            </a:extLst>
          </p:cNvPr>
          <p:cNvSpPr txBox="1"/>
          <p:nvPr/>
        </p:nvSpPr>
        <p:spPr>
          <a:xfrm>
            <a:off x="2538663" y="5738790"/>
            <a:ext cx="860813" cy="276999"/>
          </a:xfrm>
          <a:prstGeom prst="rect">
            <a:avLst/>
          </a:prstGeom>
          <a:noFill/>
        </p:spPr>
        <p:txBody>
          <a:bodyPr wrap="none" lIns="0" tIns="0" rIns="0" bIns="0" rtlCol="0">
            <a:spAutoFit/>
          </a:bodyPr>
          <a:lstStyle/>
          <a:p>
            <a:r>
              <a:rPr lang="en-NZ" i="1" err="1"/>
              <a:t>I</a:t>
            </a:r>
            <a:r>
              <a:rPr lang="en-NZ" baseline="-25000" err="1"/>
              <a:t>op</a:t>
            </a:r>
            <a:r>
              <a:rPr lang="en-NZ"/>
              <a:t> = 60 A</a:t>
            </a:r>
            <a:endParaRPr lang="en-GB"/>
          </a:p>
        </p:txBody>
      </p:sp>
      <p:cxnSp>
        <p:nvCxnSpPr>
          <p:cNvPr id="13" name="Straight Arrow Connector 12">
            <a:extLst>
              <a:ext uri="{FF2B5EF4-FFF2-40B4-BE49-F238E27FC236}">
                <a16:creationId xmlns:a16="http://schemas.microsoft.com/office/drawing/2014/main" id="{51495CCB-6838-40DF-88B8-CF0409D2F8C2}"/>
              </a:ext>
            </a:extLst>
          </p:cNvPr>
          <p:cNvCxnSpPr/>
          <p:nvPr/>
        </p:nvCxnSpPr>
        <p:spPr>
          <a:xfrm flipV="1">
            <a:off x="10641925" y="2683042"/>
            <a:ext cx="0" cy="80611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423B566-D1E6-4ED9-99B0-5C3C5947FE8D}"/>
              </a:ext>
            </a:extLst>
          </p:cNvPr>
          <p:cNvSpPr/>
          <p:nvPr/>
        </p:nvSpPr>
        <p:spPr>
          <a:xfrm>
            <a:off x="10611846" y="1804929"/>
            <a:ext cx="72000" cy="720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7AA2069-6211-4586-ACB5-B7BF356F4298}"/>
              </a:ext>
            </a:extLst>
          </p:cNvPr>
          <p:cNvSpPr txBox="1"/>
          <p:nvPr/>
        </p:nvSpPr>
        <p:spPr>
          <a:xfrm>
            <a:off x="8004370" y="3879606"/>
            <a:ext cx="3176575" cy="307777"/>
          </a:xfrm>
          <a:prstGeom prst="rect">
            <a:avLst/>
          </a:prstGeom>
          <a:noFill/>
        </p:spPr>
        <p:txBody>
          <a:bodyPr wrap="none" lIns="0" tIns="0" rIns="0" bIns="0" rtlCol="0">
            <a:spAutoFit/>
          </a:bodyPr>
          <a:lstStyle/>
          <a:p>
            <a:r>
              <a:rPr lang="en-NZ" sz="2000"/>
              <a:t>Operating temperature &gt; 65 K.</a:t>
            </a:r>
            <a:endParaRPr lang="en-GB" sz="2000"/>
          </a:p>
        </p:txBody>
      </p:sp>
      <p:sp>
        <p:nvSpPr>
          <p:cNvPr id="10" name="TextBox 9">
            <a:extLst>
              <a:ext uri="{FF2B5EF4-FFF2-40B4-BE49-F238E27FC236}">
                <a16:creationId xmlns:a16="http://schemas.microsoft.com/office/drawing/2014/main" id="{D3BC2A1B-EDED-43C5-8D87-96A3C389D6F9}"/>
              </a:ext>
            </a:extLst>
          </p:cNvPr>
          <p:cNvSpPr txBox="1"/>
          <p:nvPr/>
        </p:nvSpPr>
        <p:spPr>
          <a:xfrm>
            <a:off x="2604818" y="3443903"/>
            <a:ext cx="2299027" cy="276999"/>
          </a:xfrm>
          <a:prstGeom prst="rect">
            <a:avLst/>
          </a:prstGeom>
          <a:noFill/>
        </p:spPr>
        <p:txBody>
          <a:bodyPr wrap="none" lIns="0" tIns="0" rIns="0" bIns="0" rtlCol="0">
            <a:spAutoFit/>
          </a:bodyPr>
          <a:lstStyle/>
          <a:p>
            <a:r>
              <a:rPr lang="en-NZ" dirty="0">
                <a:solidFill>
                  <a:srgbClr val="C00000"/>
                </a:solidFill>
                <a:effectLst>
                  <a:glow rad="101600">
                    <a:schemeClr val="bg1">
                      <a:alpha val="60000"/>
                    </a:schemeClr>
                  </a:glow>
                </a:effectLst>
              </a:rPr>
              <a:t>Max. field on coils: 3.0 T.</a:t>
            </a:r>
            <a:endParaRPr lang="en-GB" dirty="0">
              <a:solidFill>
                <a:srgbClr val="C00000"/>
              </a:solidFill>
              <a:effectLst>
                <a:glow rad="101600">
                  <a:schemeClr val="bg1">
                    <a:alpha val="60000"/>
                  </a:schemeClr>
                </a:glow>
              </a:effectLst>
            </a:endParaRPr>
          </a:p>
        </p:txBody>
      </p:sp>
      <p:sp>
        <p:nvSpPr>
          <p:cNvPr id="18" name="Oval 17">
            <a:extLst>
              <a:ext uri="{FF2B5EF4-FFF2-40B4-BE49-F238E27FC236}">
                <a16:creationId xmlns:a16="http://schemas.microsoft.com/office/drawing/2014/main" id="{69B2FF4B-A9FB-4F5A-AD3F-2900B25B2A35}"/>
              </a:ext>
            </a:extLst>
          </p:cNvPr>
          <p:cNvSpPr/>
          <p:nvPr/>
        </p:nvSpPr>
        <p:spPr>
          <a:xfrm>
            <a:off x="2493141" y="3552418"/>
            <a:ext cx="72000" cy="72000"/>
          </a:xfrm>
          <a:prstGeom prst="ellipse">
            <a:avLst/>
          </a:prstGeom>
          <a:solidFill>
            <a:srgbClr val="FF0000"/>
          </a:solidFill>
          <a:ln>
            <a:solidFill>
              <a:srgbClr val="C00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FCF9200-6E51-419A-9147-75392866C2F4}"/>
              </a:ext>
            </a:extLst>
          </p:cNvPr>
          <p:cNvSpPr/>
          <p:nvPr/>
        </p:nvSpPr>
        <p:spPr>
          <a:xfrm>
            <a:off x="670984" y="3552418"/>
            <a:ext cx="72000" cy="72000"/>
          </a:xfrm>
          <a:prstGeom prst="ellipse">
            <a:avLst/>
          </a:prstGeom>
          <a:solidFill>
            <a:schemeClr val="bg1"/>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9F079E00-048C-4F57-9D38-BB958A740AA5}"/>
              </a:ext>
            </a:extLst>
          </p:cNvPr>
          <p:cNvCxnSpPr>
            <a:cxnSpLocks/>
          </p:cNvCxnSpPr>
          <p:nvPr/>
        </p:nvCxnSpPr>
        <p:spPr>
          <a:xfrm rot="5400000" flipV="1">
            <a:off x="8213557" y="1437871"/>
            <a:ext cx="0" cy="80611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01D7F06-297E-4438-B418-B6EB9CD51F76}"/>
              </a:ext>
            </a:extLst>
          </p:cNvPr>
          <p:cNvSpPr txBox="1"/>
          <p:nvPr/>
        </p:nvSpPr>
        <p:spPr>
          <a:xfrm>
            <a:off x="10607479" y="3463988"/>
            <a:ext cx="78548" cy="184666"/>
          </a:xfrm>
          <a:prstGeom prst="rect">
            <a:avLst/>
          </a:prstGeom>
          <a:noFill/>
        </p:spPr>
        <p:txBody>
          <a:bodyPr wrap="none" lIns="0" tIns="0" rIns="0" bIns="0" rtlCol="0">
            <a:spAutoFit/>
          </a:bodyPr>
          <a:lstStyle/>
          <a:p>
            <a:r>
              <a:rPr lang="en-NZ" sz="1200">
                <a:solidFill>
                  <a:srgbClr val="C00000"/>
                </a:solidFill>
              </a:rPr>
              <a:t>3</a:t>
            </a:r>
            <a:endParaRPr lang="en-GB" sz="1200">
              <a:solidFill>
                <a:srgbClr val="C00000"/>
              </a:solidFill>
            </a:endParaRPr>
          </a:p>
        </p:txBody>
      </p:sp>
      <p:sp>
        <p:nvSpPr>
          <p:cNvPr id="25" name="TextBox 24">
            <a:extLst>
              <a:ext uri="{FF2B5EF4-FFF2-40B4-BE49-F238E27FC236}">
                <a16:creationId xmlns:a16="http://schemas.microsoft.com/office/drawing/2014/main" id="{2E089CF0-9A36-4D8D-BBD9-33CDE9CDEFB5}"/>
              </a:ext>
            </a:extLst>
          </p:cNvPr>
          <p:cNvSpPr txBox="1"/>
          <p:nvPr/>
        </p:nvSpPr>
        <p:spPr>
          <a:xfrm>
            <a:off x="7640423" y="1748596"/>
            <a:ext cx="157094" cy="184666"/>
          </a:xfrm>
          <a:prstGeom prst="rect">
            <a:avLst/>
          </a:prstGeom>
          <a:noFill/>
        </p:spPr>
        <p:txBody>
          <a:bodyPr wrap="none" lIns="0" tIns="0" rIns="0" bIns="0" rtlCol="0">
            <a:spAutoFit/>
          </a:bodyPr>
          <a:lstStyle/>
          <a:p>
            <a:r>
              <a:rPr lang="en-NZ" sz="1200">
                <a:solidFill>
                  <a:srgbClr val="C00000"/>
                </a:solidFill>
              </a:rPr>
              <a:t>60</a:t>
            </a:r>
            <a:endParaRPr lang="en-GB" sz="1200">
              <a:solidFill>
                <a:srgbClr val="C00000"/>
              </a:solidFill>
            </a:endParaRPr>
          </a:p>
        </p:txBody>
      </p:sp>
      <p:sp>
        <p:nvSpPr>
          <p:cNvPr id="20" name="TextBox 19">
            <a:extLst>
              <a:ext uri="{FF2B5EF4-FFF2-40B4-BE49-F238E27FC236}">
                <a16:creationId xmlns:a16="http://schemas.microsoft.com/office/drawing/2014/main" id="{2303DF43-66CD-4B37-ACAE-B1738D0D6D4E}"/>
              </a:ext>
            </a:extLst>
          </p:cNvPr>
          <p:cNvSpPr txBox="1"/>
          <p:nvPr/>
        </p:nvSpPr>
        <p:spPr>
          <a:xfrm>
            <a:off x="7402955" y="4237584"/>
            <a:ext cx="4379404" cy="307777"/>
          </a:xfrm>
          <a:prstGeom prst="rect">
            <a:avLst/>
          </a:prstGeom>
          <a:noFill/>
        </p:spPr>
        <p:txBody>
          <a:bodyPr wrap="none" lIns="0" tIns="0" rIns="0" bIns="0" rtlCol="0">
            <a:spAutoFit/>
          </a:bodyPr>
          <a:lstStyle/>
          <a:p>
            <a:r>
              <a:rPr lang="en-NZ" sz="2000" dirty="0"/>
              <a:t>0° (field perpendicular) is </a:t>
            </a:r>
            <a:r>
              <a:rPr lang="en-NZ" sz="2000" b="1" dirty="0"/>
              <a:t>not</a:t>
            </a:r>
            <a:r>
              <a:rPr lang="en-NZ" sz="2000" dirty="0"/>
              <a:t> minimum </a:t>
            </a:r>
            <a:r>
              <a:rPr lang="en-NZ" sz="2000" i="1" dirty="0" err="1"/>
              <a:t>I</a:t>
            </a:r>
            <a:r>
              <a:rPr lang="en-NZ" sz="2000" baseline="-25000" dirty="0" err="1"/>
              <a:t>c</a:t>
            </a:r>
            <a:r>
              <a:rPr lang="en-NZ" sz="2000" dirty="0"/>
              <a:t>!</a:t>
            </a:r>
            <a:endParaRPr lang="en-GB" sz="2000" dirty="0"/>
          </a:p>
        </p:txBody>
      </p:sp>
      <p:sp>
        <p:nvSpPr>
          <p:cNvPr id="12" name="TextBox 11">
            <a:extLst>
              <a:ext uri="{FF2B5EF4-FFF2-40B4-BE49-F238E27FC236}">
                <a16:creationId xmlns:a16="http://schemas.microsoft.com/office/drawing/2014/main" id="{50F78C2C-6145-4F10-96D3-82BDE9D83CEA}"/>
              </a:ext>
            </a:extLst>
          </p:cNvPr>
          <p:cNvSpPr txBox="1"/>
          <p:nvPr/>
        </p:nvSpPr>
        <p:spPr>
          <a:xfrm>
            <a:off x="8562047" y="3054907"/>
            <a:ext cx="327013" cy="246221"/>
          </a:xfrm>
          <a:prstGeom prst="rect">
            <a:avLst/>
          </a:prstGeom>
          <a:noFill/>
        </p:spPr>
        <p:txBody>
          <a:bodyPr wrap="none" lIns="0" tIns="0" rIns="0" bIns="0" rtlCol="0">
            <a:spAutoFit/>
          </a:bodyPr>
          <a:lstStyle/>
          <a:p>
            <a:r>
              <a:rPr lang="en-NZ" sz="1600">
                <a:solidFill>
                  <a:srgbClr val="C00000"/>
                </a:solidFill>
              </a:rPr>
              <a:t>(</a:t>
            </a:r>
            <a:r>
              <a:rPr lang="en-NZ" sz="1600" i="1">
                <a:solidFill>
                  <a:srgbClr val="C00000"/>
                </a:solidFill>
              </a:rPr>
              <a:t>B</a:t>
            </a:r>
            <a:r>
              <a:rPr lang="en-NZ" sz="1600" baseline="-25000">
                <a:solidFill>
                  <a:srgbClr val="C00000"/>
                </a:solidFill>
                <a:sym typeface="Symbol" panose="05050102010706020507" pitchFamily="18" charset="2"/>
              </a:rPr>
              <a:t></a:t>
            </a:r>
            <a:r>
              <a:rPr lang="en-NZ" sz="1600">
                <a:solidFill>
                  <a:srgbClr val="C00000"/>
                </a:solidFill>
              </a:rPr>
              <a:t>)</a:t>
            </a:r>
            <a:endParaRPr lang="en-GB" sz="1600">
              <a:solidFill>
                <a:srgbClr val="C00000"/>
              </a:solidFill>
            </a:endParaRPr>
          </a:p>
        </p:txBody>
      </p:sp>
      <p:sp>
        <p:nvSpPr>
          <p:cNvPr id="31" name="TextBox 30">
            <a:extLst>
              <a:ext uri="{FF2B5EF4-FFF2-40B4-BE49-F238E27FC236}">
                <a16:creationId xmlns:a16="http://schemas.microsoft.com/office/drawing/2014/main" id="{19AA9DA7-70C0-47B2-8613-FACF0E2C0ADE}"/>
              </a:ext>
            </a:extLst>
          </p:cNvPr>
          <p:cNvSpPr txBox="1"/>
          <p:nvPr/>
        </p:nvSpPr>
        <p:spPr>
          <a:xfrm>
            <a:off x="10461461" y="3900368"/>
            <a:ext cx="115416" cy="276999"/>
          </a:xfrm>
          <a:prstGeom prst="rect">
            <a:avLst/>
          </a:prstGeom>
          <a:solidFill>
            <a:schemeClr val="bg1"/>
          </a:solidFill>
        </p:spPr>
        <p:txBody>
          <a:bodyPr wrap="none" lIns="0" tIns="0" rIns="0" bIns="0" rtlCol="0">
            <a:spAutoFit/>
          </a:bodyPr>
          <a:lstStyle/>
          <a:p>
            <a:r>
              <a:rPr lang="en-NZ">
                <a:solidFill>
                  <a:srgbClr val="C00000"/>
                </a:solidFill>
              </a:rPr>
              <a:t>&lt;</a:t>
            </a:r>
            <a:endParaRPr lang="en-GB">
              <a:solidFill>
                <a:srgbClr val="C00000"/>
              </a:solidFill>
            </a:endParaRPr>
          </a:p>
        </p:txBody>
      </p:sp>
      <p:cxnSp>
        <p:nvCxnSpPr>
          <p:cNvPr id="19" name="Straight Arrow Connector 18">
            <a:extLst>
              <a:ext uri="{FF2B5EF4-FFF2-40B4-BE49-F238E27FC236}">
                <a16:creationId xmlns:a16="http://schemas.microsoft.com/office/drawing/2014/main" id="{EA347998-1792-4BFF-AEBA-1E44AE1744E4}"/>
              </a:ext>
            </a:extLst>
          </p:cNvPr>
          <p:cNvCxnSpPr/>
          <p:nvPr/>
        </p:nvCxnSpPr>
        <p:spPr>
          <a:xfrm>
            <a:off x="11057021" y="2219826"/>
            <a:ext cx="174458" cy="385011"/>
          </a:xfrm>
          <a:prstGeom prst="straightConnector1">
            <a:avLst/>
          </a:prstGeom>
          <a:ln w="127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6" grpId="0"/>
      <p:bldP spid="25" grpId="0"/>
      <p:bldP spid="20" grpId="0"/>
      <p:bldP spid="12" grpId="0"/>
      <p:bldP spid="12" grpId="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CC7-1B65-4CDD-A332-616289E3F2AA}"/>
              </a:ext>
            </a:extLst>
          </p:cNvPr>
          <p:cNvSpPr>
            <a:spLocks noGrp="1"/>
          </p:cNvSpPr>
          <p:nvPr>
            <p:ph type="title"/>
          </p:nvPr>
        </p:nvSpPr>
        <p:spPr/>
        <p:txBody>
          <a:bodyPr/>
          <a:lstStyle/>
          <a:p>
            <a:r>
              <a:rPr lang="en-NZ"/>
              <a:t>Utilise full angle-dependent </a:t>
            </a:r>
            <a:r>
              <a:rPr lang="en-NZ" i="1" err="1"/>
              <a:t>I</a:t>
            </a:r>
            <a:r>
              <a:rPr lang="en-NZ" baseline="-25000" err="1"/>
              <a:t>c</a:t>
            </a:r>
            <a:r>
              <a:rPr lang="en-NZ"/>
              <a:t> dataset</a:t>
            </a:r>
            <a:endParaRPr lang="en-GB"/>
          </a:p>
        </p:txBody>
      </p:sp>
      <p:sp>
        <p:nvSpPr>
          <p:cNvPr id="3" name="Content Placeholder 2">
            <a:extLst>
              <a:ext uri="{FF2B5EF4-FFF2-40B4-BE49-F238E27FC236}">
                <a16:creationId xmlns:a16="http://schemas.microsoft.com/office/drawing/2014/main" id="{519773DF-BF0C-4B29-8C87-77B7E8832ED1}"/>
              </a:ext>
            </a:extLst>
          </p:cNvPr>
          <p:cNvSpPr>
            <a:spLocks noGrp="1"/>
          </p:cNvSpPr>
          <p:nvPr>
            <p:ph idx="1"/>
          </p:nvPr>
        </p:nvSpPr>
        <p:spPr/>
        <p:txBody>
          <a:bodyPr/>
          <a:lstStyle/>
          <a:p>
            <a:pPr lvl="1"/>
            <a:r>
              <a:rPr lang="en-NZ" dirty="0"/>
              <a:t>Export (</a:t>
            </a:r>
            <a:r>
              <a:rPr lang="en-NZ" i="1" dirty="0"/>
              <a:t>B</a:t>
            </a:r>
            <a:r>
              <a:rPr lang="en-NZ" dirty="0"/>
              <a:t>,</a:t>
            </a:r>
            <a:r>
              <a:rPr lang="el-GR" i="1" dirty="0"/>
              <a:t>ϑ</a:t>
            </a:r>
            <a:r>
              <a:rPr lang="en-NZ" dirty="0"/>
              <a:t>) values at each element in the mesh.</a:t>
            </a:r>
          </a:p>
          <a:p>
            <a:pPr lvl="2"/>
            <a:r>
              <a:rPr lang="en-NZ" dirty="0"/>
              <a:t>(In FEMM, you need to process the potentials to give </a:t>
            </a:r>
            <a:r>
              <a:rPr lang="en-NZ" b="1" dirty="0"/>
              <a:t>B</a:t>
            </a:r>
            <a:r>
              <a:rPr lang="en-NZ" dirty="0"/>
              <a:t>. Other packages may provide a direct export.)</a:t>
            </a:r>
          </a:p>
          <a:p>
            <a:pPr lvl="2"/>
            <a:r>
              <a:rPr lang="en-NZ" dirty="0"/>
              <a:t>For the 2D axisymmetric case, the components are </a:t>
            </a:r>
            <a:r>
              <a:rPr lang="en-NZ" i="1" dirty="0"/>
              <a:t>B</a:t>
            </a:r>
            <a:r>
              <a:rPr lang="en-NZ" baseline="-25000" dirty="0"/>
              <a:t>r</a:t>
            </a:r>
            <a:r>
              <a:rPr lang="en-NZ" dirty="0"/>
              <a:t> (</a:t>
            </a:r>
            <a:r>
              <a:rPr lang="en-NZ" i="1" dirty="0"/>
              <a:t>B</a:t>
            </a:r>
            <a:r>
              <a:rPr lang="en-NZ" baseline="-25000" dirty="0">
                <a:sym typeface="Symbol" panose="05050102010706020507" pitchFamily="18" charset="2"/>
              </a:rPr>
              <a:t></a:t>
            </a:r>
            <a:r>
              <a:rPr lang="en-NZ" dirty="0"/>
              <a:t>) and </a:t>
            </a:r>
            <a:r>
              <a:rPr lang="en-NZ" i="1" dirty="0" err="1"/>
              <a:t>B</a:t>
            </a:r>
            <a:r>
              <a:rPr lang="en-NZ" baseline="-25000" dirty="0" err="1"/>
              <a:t>z</a:t>
            </a:r>
            <a:r>
              <a:rPr lang="en-NZ" dirty="0"/>
              <a:t> (</a:t>
            </a:r>
            <a:r>
              <a:rPr lang="en-NZ" i="1" dirty="0"/>
              <a:t>B</a:t>
            </a:r>
            <a:r>
              <a:rPr lang="en-NZ" baseline="-25000" dirty="0"/>
              <a:t>||</a:t>
            </a:r>
            <a:r>
              <a:rPr lang="en-NZ" dirty="0"/>
              <a:t>), which is very convenient.</a:t>
            </a:r>
          </a:p>
          <a:p>
            <a:pPr lvl="2"/>
            <a:r>
              <a:rPr lang="en-NZ" dirty="0"/>
              <a:t>In 3D, need to process the three components of </a:t>
            </a:r>
            <a:r>
              <a:rPr lang="en-NZ" b="1" dirty="0"/>
              <a:t>B</a:t>
            </a:r>
            <a:r>
              <a:rPr lang="en-NZ" dirty="0"/>
              <a:t>, neglecting any in-plane variation in </a:t>
            </a:r>
            <a:r>
              <a:rPr lang="en-NZ" i="1" dirty="0" err="1"/>
              <a:t>I</a:t>
            </a:r>
            <a:r>
              <a:rPr lang="en-NZ" baseline="-25000" dirty="0" err="1"/>
              <a:t>c</a:t>
            </a:r>
            <a:r>
              <a:rPr lang="en-NZ" dirty="0"/>
              <a:t>.</a:t>
            </a:r>
          </a:p>
          <a:p>
            <a:pPr lvl="2"/>
            <a:endParaRPr lang="en-NZ" dirty="0"/>
          </a:p>
          <a:p>
            <a:pPr lvl="1"/>
            <a:r>
              <a:rPr lang="en-NZ" dirty="0"/>
              <a:t>For a given operating temperature, we then have a {</a:t>
            </a:r>
            <a:r>
              <a:rPr lang="en-NZ" i="1" dirty="0"/>
              <a:t>T</a:t>
            </a:r>
            <a:r>
              <a:rPr lang="en-NZ" dirty="0"/>
              <a:t>,</a:t>
            </a:r>
            <a:r>
              <a:rPr lang="en-NZ" i="1" dirty="0"/>
              <a:t>B</a:t>
            </a:r>
            <a:r>
              <a:rPr lang="en-NZ" dirty="0"/>
              <a:t>,</a:t>
            </a:r>
            <a:r>
              <a:rPr lang="el-GR" i="1" dirty="0"/>
              <a:t>ϑ</a:t>
            </a:r>
            <a:r>
              <a:rPr lang="en-NZ" dirty="0"/>
              <a:t>} triplet at each element </a:t>
            </a:r>
            <a:br>
              <a:rPr lang="en-NZ" dirty="0"/>
            </a:br>
            <a:r>
              <a:rPr lang="en-NZ" dirty="0"/>
              <a:t>of the mesh that can be used to lookup an interpolated </a:t>
            </a:r>
            <a:r>
              <a:rPr lang="en-NZ" i="1" dirty="0" err="1"/>
              <a:t>I</a:t>
            </a:r>
            <a:r>
              <a:rPr lang="en-NZ" baseline="-25000" dirty="0" err="1"/>
              <a:t>c</a:t>
            </a:r>
            <a:r>
              <a:rPr lang="en-NZ" dirty="0"/>
              <a:t>(</a:t>
            </a:r>
            <a:r>
              <a:rPr lang="en-NZ" i="1" dirty="0"/>
              <a:t>T</a:t>
            </a:r>
            <a:r>
              <a:rPr lang="en-NZ" dirty="0"/>
              <a:t>,</a:t>
            </a:r>
            <a:r>
              <a:rPr lang="en-NZ" i="1" dirty="0"/>
              <a:t>B</a:t>
            </a:r>
            <a:r>
              <a:rPr lang="en-NZ" dirty="0"/>
              <a:t>,</a:t>
            </a:r>
            <a:r>
              <a:rPr lang="el-GR" i="1" dirty="0"/>
              <a:t>ϑ</a:t>
            </a:r>
            <a:r>
              <a:rPr lang="en-NZ" dirty="0"/>
              <a:t>) table to yield a </a:t>
            </a:r>
            <a:br>
              <a:rPr lang="en-NZ" dirty="0"/>
            </a:br>
            <a:r>
              <a:rPr lang="en-NZ" dirty="0"/>
              <a:t>local </a:t>
            </a:r>
            <a:r>
              <a:rPr lang="en-NZ" i="1" dirty="0" err="1"/>
              <a:t>I</a:t>
            </a:r>
            <a:r>
              <a:rPr lang="en-NZ" baseline="-25000" dirty="0" err="1"/>
              <a:t>c</a:t>
            </a:r>
            <a:r>
              <a:rPr lang="en-NZ" dirty="0"/>
              <a:t> value at each mesh element within the conductor.</a:t>
            </a:r>
          </a:p>
          <a:p>
            <a:pPr lvl="1"/>
            <a:endParaRPr lang="en-NZ" dirty="0"/>
          </a:p>
          <a:p>
            <a:pPr lvl="1"/>
            <a:r>
              <a:rPr lang="en-NZ" dirty="0"/>
              <a:t>The operating current </a:t>
            </a:r>
            <a:r>
              <a:rPr lang="en-NZ" i="1" dirty="0" err="1"/>
              <a:t>I</a:t>
            </a:r>
            <a:r>
              <a:rPr lang="en-NZ" baseline="-25000" dirty="0" err="1"/>
              <a:t>op</a:t>
            </a:r>
            <a:r>
              <a:rPr lang="en-NZ" dirty="0"/>
              <a:t> as a percentage of this local </a:t>
            </a:r>
            <a:r>
              <a:rPr lang="en-NZ" i="1" dirty="0" err="1"/>
              <a:t>I</a:t>
            </a:r>
            <a:r>
              <a:rPr lang="en-NZ" baseline="-25000" dirty="0" err="1"/>
              <a:t>c</a:t>
            </a:r>
            <a:r>
              <a:rPr lang="en-NZ" dirty="0"/>
              <a:t> tells us what fraction of </a:t>
            </a:r>
            <a:r>
              <a:rPr lang="en-NZ" i="1" dirty="0" err="1"/>
              <a:t>I</a:t>
            </a:r>
            <a:r>
              <a:rPr lang="en-NZ" baseline="-25000" dirty="0" err="1"/>
              <a:t>c</a:t>
            </a:r>
            <a:r>
              <a:rPr lang="en-NZ" dirty="0"/>
              <a:t> </a:t>
            </a:r>
            <a:br>
              <a:rPr lang="en-NZ" dirty="0"/>
            </a:br>
            <a:r>
              <a:rPr lang="en-NZ" dirty="0"/>
              <a:t>we are operating each point in the coil at.</a:t>
            </a:r>
          </a:p>
          <a:p>
            <a:pPr lvl="1"/>
            <a:endParaRPr lang="en-NZ" dirty="0"/>
          </a:p>
          <a:p>
            <a:pPr lvl="1"/>
            <a:endParaRPr lang="en-NZ" dirty="0"/>
          </a:p>
          <a:p>
            <a:pPr lvl="1"/>
            <a:endParaRPr lang="en-NZ" dirty="0"/>
          </a:p>
          <a:p>
            <a:pPr lvl="1"/>
            <a:r>
              <a:rPr lang="en-NZ" dirty="0"/>
              <a:t>A utility to perform this process for any FEMM model and SuperCurrent </a:t>
            </a:r>
            <a:r>
              <a:rPr lang="en-NZ" i="1" dirty="0" err="1"/>
              <a:t>I</a:t>
            </a:r>
            <a:r>
              <a:rPr lang="en-NZ" baseline="-25000" dirty="0" err="1"/>
              <a:t>c</a:t>
            </a:r>
            <a:r>
              <a:rPr lang="en-NZ" dirty="0"/>
              <a:t> dataset </a:t>
            </a:r>
            <a:br>
              <a:rPr lang="en-NZ" dirty="0"/>
            </a:br>
            <a:r>
              <a:rPr lang="en-NZ" dirty="0"/>
              <a:t>is available at </a:t>
            </a:r>
            <a:r>
              <a:rPr lang="en-NZ" u="sng" dirty="0">
                <a:solidFill>
                  <a:schemeClr val="accent5"/>
                </a:solidFill>
              </a:rPr>
              <a:t>https://github.com/scwimbush/Electromagnetic-Ic-Modelling</a:t>
            </a:r>
            <a:r>
              <a:rPr lang="en-NZ" dirty="0">
                <a:solidFill>
                  <a:schemeClr val="tx1"/>
                </a:solidFill>
              </a:rPr>
              <a:t>.</a:t>
            </a:r>
            <a:endParaRPr lang="en-GB" dirty="0">
              <a:solidFill>
                <a:schemeClr val="tx1"/>
              </a:solidFill>
            </a:endParaRPr>
          </a:p>
        </p:txBody>
      </p:sp>
      <p:pic>
        <p:nvPicPr>
          <p:cNvPr id="5" name="Picture 4">
            <a:extLst>
              <a:ext uri="{FF2B5EF4-FFF2-40B4-BE49-F238E27FC236}">
                <a16:creationId xmlns:a16="http://schemas.microsoft.com/office/drawing/2014/main" id="{31C602A3-6034-4E92-8EA8-49AB36D5C380}"/>
              </a:ext>
            </a:extLst>
          </p:cNvPr>
          <p:cNvPicPr>
            <a:picLocks noChangeAspect="1"/>
          </p:cNvPicPr>
          <p:nvPr/>
        </p:nvPicPr>
        <p:blipFill>
          <a:blip r:embed="rId2"/>
          <a:stretch>
            <a:fillRect/>
          </a:stretch>
        </p:blipFill>
        <p:spPr>
          <a:xfrm>
            <a:off x="9158960" y="2325773"/>
            <a:ext cx="2853040" cy="3740227"/>
          </a:xfrm>
          <a:prstGeom prst="rect">
            <a:avLst/>
          </a:prstGeom>
        </p:spPr>
      </p:pic>
    </p:spTree>
    <p:extLst>
      <p:ext uri="{BB962C8B-B14F-4D97-AF65-F5344CB8AC3E}">
        <p14:creationId xmlns:p14="http://schemas.microsoft.com/office/powerpoint/2010/main" val="3945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FDCD49-A03D-4E41-9696-4E01C8153C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3466" y="647311"/>
            <a:ext cx="5258534" cy="5563377"/>
          </a:xfrm>
          <a:prstGeom prst="rect">
            <a:avLst/>
          </a:prstGeom>
        </p:spPr>
      </p:pic>
      <p:sp>
        <p:nvSpPr>
          <p:cNvPr id="2" name="Title 1">
            <a:extLst>
              <a:ext uri="{FF2B5EF4-FFF2-40B4-BE49-F238E27FC236}">
                <a16:creationId xmlns:a16="http://schemas.microsoft.com/office/drawing/2014/main" id="{54B2E626-2079-4770-9FE9-67C74B9C0E4D}"/>
              </a:ext>
            </a:extLst>
          </p:cNvPr>
          <p:cNvSpPr>
            <a:spLocks noGrp="1"/>
          </p:cNvSpPr>
          <p:nvPr>
            <p:ph type="title"/>
          </p:nvPr>
        </p:nvSpPr>
        <p:spPr/>
        <p:txBody>
          <a:bodyPr/>
          <a:lstStyle/>
          <a:p>
            <a:r>
              <a:rPr lang="en-NZ"/>
              <a:t>Interpolation of </a:t>
            </a:r>
            <a:r>
              <a:rPr lang="en-NZ" i="1" err="1"/>
              <a:t>I</a:t>
            </a:r>
            <a:r>
              <a:rPr lang="en-NZ" baseline="-25000" err="1"/>
              <a:t>c</a:t>
            </a:r>
            <a:r>
              <a:rPr lang="en-NZ"/>
              <a:t>(</a:t>
            </a:r>
            <a:r>
              <a:rPr lang="en-NZ" i="1"/>
              <a:t>T</a:t>
            </a:r>
            <a:r>
              <a:rPr lang="en-NZ"/>
              <a:t>,</a:t>
            </a:r>
            <a:r>
              <a:rPr lang="en-NZ" i="1"/>
              <a:t>B</a:t>
            </a:r>
            <a:r>
              <a:rPr lang="en-NZ"/>
              <a:t>,</a:t>
            </a:r>
            <a:r>
              <a:rPr lang="el-GR" i="1"/>
              <a:t>ϑ</a:t>
            </a:r>
            <a:r>
              <a:rPr lang="en-NZ"/>
              <a:t>) datasets</a:t>
            </a:r>
            <a:endParaRPr lang="en-GB"/>
          </a:p>
        </p:txBody>
      </p:sp>
      <p:sp>
        <p:nvSpPr>
          <p:cNvPr id="3" name="Content Placeholder 2">
            <a:extLst>
              <a:ext uri="{FF2B5EF4-FFF2-40B4-BE49-F238E27FC236}">
                <a16:creationId xmlns:a16="http://schemas.microsoft.com/office/drawing/2014/main" id="{1845338B-7513-4DCF-95E5-5A6531B65DA9}"/>
              </a:ext>
            </a:extLst>
          </p:cNvPr>
          <p:cNvSpPr>
            <a:spLocks noGrp="1"/>
          </p:cNvSpPr>
          <p:nvPr>
            <p:ph idx="1"/>
          </p:nvPr>
        </p:nvSpPr>
        <p:spPr/>
        <p:txBody>
          <a:bodyPr/>
          <a:lstStyle/>
          <a:p>
            <a:r>
              <a:rPr lang="en-NZ" dirty="0"/>
              <a:t>With datasets of our density, extremely good interpolations can be performed.</a:t>
            </a:r>
          </a:p>
          <a:p>
            <a:r>
              <a:rPr lang="en-NZ" dirty="0"/>
              <a:t>Simple point-to-point interpolations, with a few tricks:</a:t>
            </a:r>
          </a:p>
          <a:p>
            <a:pPr lvl="1"/>
            <a:r>
              <a:rPr lang="en-NZ" dirty="0"/>
              <a:t>First interpolate the angle dependences – smoothly varying.</a:t>
            </a:r>
          </a:p>
          <a:p>
            <a:pPr lvl="1"/>
            <a:r>
              <a:rPr lang="en-NZ" dirty="0"/>
              <a:t>Then at each interpolated angle:</a:t>
            </a:r>
          </a:p>
          <a:p>
            <a:pPr lvl="2"/>
            <a:r>
              <a:rPr lang="en-NZ" dirty="0"/>
              <a:t>Interpolate the field dependences </a:t>
            </a:r>
            <a:r>
              <a:rPr lang="en-NZ" i="1" dirty="0"/>
              <a:t>logarithmically</a:t>
            </a:r>
            <a:r>
              <a:rPr lang="en-NZ" dirty="0"/>
              <a:t>.</a:t>
            </a:r>
          </a:p>
          <a:p>
            <a:pPr lvl="2"/>
            <a:r>
              <a:rPr lang="en-NZ" dirty="0"/>
              <a:t>Interpolate the temperature dependences linearly.</a:t>
            </a:r>
          </a:p>
          <a:p>
            <a:r>
              <a:rPr lang="en-NZ" dirty="0"/>
              <a:t>Doing these interpolations is the slowest part of the analysis.</a:t>
            </a:r>
          </a:p>
          <a:p>
            <a:endParaRPr lang="en-NZ" dirty="0"/>
          </a:p>
          <a:p>
            <a:endParaRPr lang="en-NZ" dirty="0"/>
          </a:p>
          <a:p>
            <a:endParaRPr lang="en-NZ" dirty="0"/>
          </a:p>
          <a:p>
            <a:endParaRPr lang="en-NZ" dirty="0"/>
          </a:p>
          <a:p>
            <a:endParaRPr lang="en-NZ" dirty="0"/>
          </a:p>
          <a:p>
            <a:r>
              <a:rPr lang="en-NZ" dirty="0"/>
              <a:t>Presently strictly an </a:t>
            </a:r>
            <a:r>
              <a:rPr lang="en-NZ" b="1" dirty="0"/>
              <a:t>inter</a:t>
            </a:r>
            <a:r>
              <a:rPr lang="en-NZ" dirty="0"/>
              <a:t>polation; </a:t>
            </a:r>
            <a:br>
              <a:rPr lang="en-NZ" dirty="0"/>
            </a:br>
            <a:r>
              <a:rPr lang="en-NZ" b="1" dirty="0"/>
              <a:t>extra</a:t>
            </a:r>
            <a:r>
              <a:rPr lang="en-NZ" dirty="0"/>
              <a:t>polation is challenging to perform robustly and reliably.</a:t>
            </a:r>
            <a:endParaRPr lang="en-GB" dirty="0"/>
          </a:p>
        </p:txBody>
      </p:sp>
      <p:sp>
        <p:nvSpPr>
          <p:cNvPr id="4" name="TextBox 3">
            <a:extLst>
              <a:ext uri="{FF2B5EF4-FFF2-40B4-BE49-F238E27FC236}">
                <a16:creationId xmlns:a16="http://schemas.microsoft.com/office/drawing/2014/main" id="{52B558ED-92DF-405B-8317-85A11CC9BCDB}"/>
              </a:ext>
            </a:extLst>
          </p:cNvPr>
          <p:cNvSpPr txBox="1"/>
          <p:nvPr/>
        </p:nvSpPr>
        <p:spPr>
          <a:xfrm>
            <a:off x="11093450" y="1549400"/>
            <a:ext cx="407163" cy="1661993"/>
          </a:xfrm>
          <a:prstGeom prst="rect">
            <a:avLst/>
          </a:prstGeom>
          <a:solidFill>
            <a:schemeClr val="bg1"/>
          </a:solidFill>
        </p:spPr>
        <p:txBody>
          <a:bodyPr wrap="none" lIns="0" tIns="0" rIns="0" bIns="0" rtlCol="0">
            <a:spAutoFit/>
          </a:bodyPr>
          <a:lstStyle/>
          <a:p>
            <a:r>
              <a:rPr lang="en-NZ" dirty="0">
                <a:solidFill>
                  <a:srgbClr val="053856"/>
                </a:solidFill>
              </a:rPr>
              <a:t>30 K</a:t>
            </a:r>
          </a:p>
          <a:p>
            <a:r>
              <a:rPr lang="en-NZ" dirty="0">
                <a:solidFill>
                  <a:srgbClr val="203E28"/>
                </a:solidFill>
              </a:rPr>
              <a:t>40 K</a:t>
            </a:r>
          </a:p>
          <a:p>
            <a:r>
              <a:rPr lang="en-NZ" dirty="0">
                <a:solidFill>
                  <a:srgbClr val="384A19"/>
                </a:solidFill>
              </a:rPr>
              <a:t>50 K</a:t>
            </a:r>
          </a:p>
          <a:p>
            <a:r>
              <a:rPr lang="en-NZ" dirty="0">
                <a:solidFill>
                  <a:srgbClr val="818926"/>
                </a:solidFill>
              </a:rPr>
              <a:t>60 K</a:t>
            </a:r>
          </a:p>
          <a:p>
            <a:r>
              <a:rPr lang="en-NZ" dirty="0">
                <a:solidFill>
                  <a:srgbClr val="D0CD57"/>
                </a:solidFill>
              </a:rPr>
              <a:t>70 K</a:t>
            </a:r>
          </a:p>
          <a:p>
            <a:r>
              <a:rPr lang="en-NZ" dirty="0">
                <a:solidFill>
                  <a:srgbClr val="F1E483"/>
                </a:solidFill>
              </a:rPr>
              <a:t>80 K</a:t>
            </a:r>
          </a:p>
        </p:txBody>
      </p:sp>
      <p:sp>
        <p:nvSpPr>
          <p:cNvPr id="5" name="TextBox 4">
            <a:extLst>
              <a:ext uri="{FF2B5EF4-FFF2-40B4-BE49-F238E27FC236}">
                <a16:creationId xmlns:a16="http://schemas.microsoft.com/office/drawing/2014/main" id="{A1C36E9E-5928-437F-8513-7522AE953149}"/>
              </a:ext>
            </a:extLst>
          </p:cNvPr>
          <p:cNvSpPr txBox="1"/>
          <p:nvPr/>
        </p:nvSpPr>
        <p:spPr>
          <a:xfrm>
            <a:off x="10695071" y="1278751"/>
            <a:ext cx="1203919" cy="276999"/>
          </a:xfrm>
          <a:prstGeom prst="rect">
            <a:avLst/>
          </a:prstGeom>
          <a:solidFill>
            <a:schemeClr val="bg1"/>
          </a:solidFill>
        </p:spPr>
        <p:txBody>
          <a:bodyPr wrap="none" lIns="0" tIns="0" rIns="0" bIns="0" rtlCol="0">
            <a:spAutoFit/>
          </a:bodyPr>
          <a:lstStyle/>
          <a:p>
            <a:r>
              <a:rPr lang="en-NZ" dirty="0"/>
              <a:t>Temperature</a:t>
            </a:r>
            <a:endParaRPr lang="en-GB" dirty="0"/>
          </a:p>
        </p:txBody>
      </p:sp>
    </p:spTree>
    <p:extLst>
      <p:ext uri="{BB962C8B-B14F-4D97-AF65-F5344CB8AC3E}">
        <p14:creationId xmlns:p14="http://schemas.microsoft.com/office/powerpoint/2010/main" val="137773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841C-8B34-4045-B604-ACF939947DEA}"/>
              </a:ext>
            </a:extLst>
          </p:cNvPr>
          <p:cNvSpPr>
            <a:spLocks noGrp="1"/>
          </p:cNvSpPr>
          <p:nvPr>
            <p:ph type="title"/>
          </p:nvPr>
        </p:nvSpPr>
        <p:spPr/>
        <p:txBody>
          <a:bodyPr/>
          <a:lstStyle/>
          <a:p>
            <a:r>
              <a:rPr lang="en-NZ"/>
              <a:t>Results of </a:t>
            </a:r>
            <a:r>
              <a:rPr lang="en-NZ" i="1" err="1"/>
              <a:t>I</a:t>
            </a:r>
            <a:r>
              <a:rPr lang="en-NZ" baseline="-25000" err="1"/>
              <a:t>c</a:t>
            </a:r>
            <a:r>
              <a:rPr lang="en-NZ"/>
              <a:t> lookup</a:t>
            </a:r>
            <a:endParaRPr lang="en-GB"/>
          </a:p>
        </p:txBody>
      </p:sp>
      <p:sp>
        <p:nvSpPr>
          <p:cNvPr id="3" name="Content Placeholder 2">
            <a:extLst>
              <a:ext uri="{FF2B5EF4-FFF2-40B4-BE49-F238E27FC236}">
                <a16:creationId xmlns:a16="http://schemas.microsoft.com/office/drawing/2014/main" id="{23C32E1C-323D-43D8-8BED-4CFAF3D53BCE}"/>
              </a:ext>
            </a:extLst>
          </p:cNvPr>
          <p:cNvSpPr>
            <a:spLocks noGrp="1"/>
          </p:cNvSpPr>
          <p:nvPr>
            <p:ph idx="1"/>
          </p:nvPr>
        </p:nvSpPr>
        <p:spPr>
          <a:xfrm>
            <a:off x="180000" y="792000"/>
            <a:ext cx="5607189" cy="5274000"/>
          </a:xfrm>
        </p:spPr>
        <p:txBody>
          <a:bodyPr/>
          <a:lstStyle/>
          <a:p>
            <a:r>
              <a:rPr lang="en-NZ" dirty="0"/>
              <a:t>Looking at the </a:t>
            </a:r>
            <a:r>
              <a:rPr lang="en-NZ" i="1" dirty="0" err="1"/>
              <a:t>I</a:t>
            </a:r>
            <a:r>
              <a:rPr lang="en-NZ" baseline="-25000" dirty="0" err="1"/>
              <a:t>c</a:t>
            </a:r>
            <a:r>
              <a:rPr lang="en-NZ" dirty="0"/>
              <a:t> map across the conductor at our first proposed operating temperature of 65 K, we see:</a:t>
            </a:r>
          </a:p>
          <a:p>
            <a:pPr lvl="1"/>
            <a:r>
              <a:rPr lang="en-NZ" dirty="0"/>
              <a:t>The critical point on the coils is the high field (fully in-plane!) region at the centre of the coil pack.</a:t>
            </a:r>
          </a:p>
          <a:p>
            <a:pPr lvl="1"/>
            <a:r>
              <a:rPr lang="en-NZ" dirty="0"/>
              <a:t>We are 20% short of the performance required to operate.</a:t>
            </a:r>
          </a:p>
          <a:p>
            <a:r>
              <a:rPr lang="en-NZ" dirty="0"/>
              <a:t>Refining the analysis at different temperatures shows we could expect to operate at 62 K, approximately as predicted by the (true) minimum </a:t>
            </a:r>
            <a:r>
              <a:rPr lang="en-NZ" i="1" dirty="0" err="1"/>
              <a:t>I</a:t>
            </a:r>
            <a:r>
              <a:rPr lang="en-NZ" baseline="-25000" dirty="0" err="1"/>
              <a:t>c</a:t>
            </a:r>
            <a:r>
              <a:rPr lang="en-NZ" dirty="0"/>
              <a:t> analysis. (This is the case because the field angle at the critical point coincides with the angle of minimum </a:t>
            </a:r>
            <a:r>
              <a:rPr lang="en-NZ" i="1" dirty="0" err="1"/>
              <a:t>I</a:t>
            </a:r>
            <a:r>
              <a:rPr lang="en-NZ" baseline="-25000" dirty="0" err="1"/>
              <a:t>c</a:t>
            </a:r>
            <a:r>
              <a:rPr lang="en-NZ" dirty="0"/>
              <a:t>.)</a:t>
            </a:r>
          </a:p>
          <a:p>
            <a:r>
              <a:rPr lang="en-NZ" dirty="0"/>
              <a:t>If we drop the operating temperature to 35 K, the critical point shifts to the more commonly observed inner edge of the end coils, where a moderate field strength and an unfavourable field direction combine. Here a minimum </a:t>
            </a:r>
            <a:r>
              <a:rPr lang="en-NZ" i="1" dirty="0" err="1"/>
              <a:t>I</a:t>
            </a:r>
            <a:r>
              <a:rPr lang="en-NZ" baseline="-25000" dirty="0" err="1"/>
              <a:t>c</a:t>
            </a:r>
            <a:r>
              <a:rPr lang="en-NZ" dirty="0"/>
              <a:t> analysis would underestimate the available </a:t>
            </a:r>
            <a:r>
              <a:rPr lang="en-NZ" i="1" dirty="0" err="1"/>
              <a:t>I</a:t>
            </a:r>
            <a:r>
              <a:rPr lang="en-NZ" baseline="-25000" dirty="0" err="1"/>
              <a:t>c</a:t>
            </a:r>
            <a:r>
              <a:rPr lang="en-NZ" dirty="0"/>
              <a:t>.</a:t>
            </a:r>
            <a:endParaRPr lang="en-GB" dirty="0"/>
          </a:p>
        </p:txBody>
      </p:sp>
      <p:pic>
        <p:nvPicPr>
          <p:cNvPr id="16" name="Picture 15" descr="Chart, bar chart&#10;&#10;Description automatically generated">
            <a:extLst>
              <a:ext uri="{FF2B5EF4-FFF2-40B4-BE49-F238E27FC236}">
                <a16:creationId xmlns:a16="http://schemas.microsoft.com/office/drawing/2014/main" id="{9CB7C2DD-49BC-4807-B97F-797EF0B7B77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04070" y="574032"/>
            <a:ext cx="2987930" cy="5743968"/>
          </a:xfrm>
          <a:prstGeom prst="rect">
            <a:avLst/>
          </a:prstGeom>
        </p:spPr>
      </p:pic>
      <p:pic>
        <p:nvPicPr>
          <p:cNvPr id="18" name="Picture 17" descr="Chart&#10;&#10;Description automatically generated">
            <a:extLst>
              <a:ext uri="{FF2B5EF4-FFF2-40B4-BE49-F238E27FC236}">
                <a16:creationId xmlns:a16="http://schemas.microsoft.com/office/drawing/2014/main" id="{4719E6DE-C223-4239-A75A-3A2F7797FE8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58399" y="574032"/>
            <a:ext cx="2867861" cy="5743968"/>
          </a:xfrm>
          <a:prstGeom prst="rect">
            <a:avLst/>
          </a:prstGeom>
        </p:spPr>
      </p:pic>
      <p:sp>
        <p:nvSpPr>
          <p:cNvPr id="8" name="TextBox 7">
            <a:extLst>
              <a:ext uri="{FF2B5EF4-FFF2-40B4-BE49-F238E27FC236}">
                <a16:creationId xmlns:a16="http://schemas.microsoft.com/office/drawing/2014/main" id="{73963294-71EA-44C2-93DD-E13DCA4A17F5}"/>
              </a:ext>
            </a:extLst>
          </p:cNvPr>
          <p:cNvSpPr txBox="1"/>
          <p:nvPr/>
        </p:nvSpPr>
        <p:spPr>
          <a:xfrm>
            <a:off x="9373600" y="3375389"/>
            <a:ext cx="362279" cy="276999"/>
          </a:xfrm>
          <a:prstGeom prst="rect">
            <a:avLst/>
          </a:prstGeom>
          <a:noFill/>
        </p:spPr>
        <p:txBody>
          <a:bodyPr wrap="none" lIns="0" tIns="0" rIns="0" bIns="0" rtlCol="0">
            <a:spAutoFit/>
          </a:bodyPr>
          <a:lstStyle/>
          <a:p>
            <a:r>
              <a:rPr lang="en-NZ" i="1" err="1">
                <a:effectLst>
                  <a:glow rad="101600">
                    <a:schemeClr val="bg1">
                      <a:alpha val="60000"/>
                    </a:schemeClr>
                  </a:glow>
                </a:effectLst>
              </a:rPr>
              <a:t>I</a:t>
            </a:r>
            <a:r>
              <a:rPr lang="en-NZ" baseline="-25000" err="1">
                <a:effectLst>
                  <a:glow rad="101600">
                    <a:schemeClr val="bg1">
                      <a:alpha val="60000"/>
                    </a:schemeClr>
                  </a:glow>
                </a:effectLst>
              </a:rPr>
              <a:t>c</a:t>
            </a:r>
            <a:r>
              <a:rPr lang="en-NZ" baseline="30000" err="1">
                <a:effectLst>
                  <a:glow rad="101600">
                    <a:schemeClr val="bg1">
                      <a:alpha val="60000"/>
                    </a:schemeClr>
                  </a:glow>
                </a:effectLst>
              </a:rPr>
              <a:t>min</a:t>
            </a:r>
            <a:endParaRPr lang="en-GB" baseline="30000">
              <a:effectLst>
                <a:glow rad="101600">
                  <a:schemeClr val="bg1">
                    <a:alpha val="60000"/>
                  </a:schemeClr>
                </a:glow>
              </a:effectLst>
            </a:endParaRPr>
          </a:p>
        </p:txBody>
      </p:sp>
      <p:sp>
        <p:nvSpPr>
          <p:cNvPr id="9" name="Oval 8">
            <a:extLst>
              <a:ext uri="{FF2B5EF4-FFF2-40B4-BE49-F238E27FC236}">
                <a16:creationId xmlns:a16="http://schemas.microsoft.com/office/drawing/2014/main" id="{A0AAB668-D737-49F5-92B6-D973BEBD85ED}"/>
              </a:ext>
            </a:extLst>
          </p:cNvPr>
          <p:cNvSpPr/>
          <p:nvPr/>
        </p:nvSpPr>
        <p:spPr>
          <a:xfrm>
            <a:off x="9261923" y="3483904"/>
            <a:ext cx="72000" cy="72000"/>
          </a:xfrm>
          <a:prstGeom prst="ellipse">
            <a:avLst/>
          </a:prstGeom>
          <a:solidFill>
            <a:schemeClr val="bg2">
              <a:lumMod val="1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E9B675E-F255-4160-B344-DD05FD15D5AB}"/>
              </a:ext>
            </a:extLst>
          </p:cNvPr>
          <p:cNvSpPr txBox="1"/>
          <p:nvPr/>
        </p:nvSpPr>
        <p:spPr>
          <a:xfrm>
            <a:off x="6334154" y="1060647"/>
            <a:ext cx="362279" cy="276999"/>
          </a:xfrm>
          <a:prstGeom prst="rect">
            <a:avLst/>
          </a:prstGeom>
          <a:noFill/>
        </p:spPr>
        <p:txBody>
          <a:bodyPr wrap="none" lIns="0" tIns="0" rIns="0" bIns="0" rtlCol="0">
            <a:spAutoFit/>
          </a:bodyPr>
          <a:lstStyle/>
          <a:p>
            <a:r>
              <a:rPr lang="en-NZ" i="1" dirty="0" err="1">
                <a:effectLst>
                  <a:glow rad="101600">
                    <a:schemeClr val="bg1">
                      <a:alpha val="60000"/>
                    </a:schemeClr>
                  </a:glow>
                </a:effectLst>
              </a:rPr>
              <a:t>I</a:t>
            </a:r>
            <a:r>
              <a:rPr lang="en-NZ" baseline="-25000" dirty="0" err="1">
                <a:effectLst>
                  <a:glow rad="101600">
                    <a:schemeClr val="bg1">
                      <a:alpha val="60000"/>
                    </a:schemeClr>
                  </a:glow>
                </a:effectLst>
              </a:rPr>
              <a:t>c</a:t>
            </a:r>
            <a:r>
              <a:rPr lang="en-NZ" baseline="30000" dirty="0" err="1">
                <a:effectLst>
                  <a:glow rad="101600">
                    <a:schemeClr val="bg1">
                      <a:alpha val="60000"/>
                    </a:schemeClr>
                  </a:glow>
                </a:effectLst>
              </a:rPr>
              <a:t>min</a:t>
            </a:r>
            <a:endParaRPr lang="en-GB" baseline="30000" dirty="0">
              <a:effectLst>
                <a:glow rad="101600">
                  <a:schemeClr val="bg1">
                    <a:alpha val="60000"/>
                  </a:schemeClr>
                </a:glow>
              </a:effectLst>
            </a:endParaRPr>
          </a:p>
        </p:txBody>
      </p:sp>
      <p:sp>
        <p:nvSpPr>
          <p:cNvPr id="11" name="Oval 10">
            <a:extLst>
              <a:ext uri="{FF2B5EF4-FFF2-40B4-BE49-F238E27FC236}">
                <a16:creationId xmlns:a16="http://schemas.microsoft.com/office/drawing/2014/main" id="{00EB9353-D9E7-463D-8D5A-5F5E21151D62}"/>
              </a:ext>
            </a:extLst>
          </p:cNvPr>
          <p:cNvSpPr/>
          <p:nvPr/>
        </p:nvSpPr>
        <p:spPr>
          <a:xfrm>
            <a:off x="6222477" y="1169162"/>
            <a:ext cx="72000" cy="72000"/>
          </a:xfrm>
          <a:prstGeom prst="ellipse">
            <a:avLst/>
          </a:prstGeom>
          <a:solidFill>
            <a:schemeClr val="bg2">
              <a:lumMod val="1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186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D3EF17-7959-46D0-8E83-5D84B77DB9C7}"/>
              </a:ext>
            </a:extLst>
          </p:cNvPr>
          <p:cNvPicPr>
            <a:picLocks noChangeAspect="1"/>
          </p:cNvPicPr>
          <p:nvPr/>
        </p:nvPicPr>
        <p:blipFill>
          <a:blip r:embed="rId2"/>
          <a:stretch>
            <a:fillRect/>
          </a:stretch>
        </p:blipFill>
        <p:spPr>
          <a:xfrm>
            <a:off x="688499" y="1900745"/>
            <a:ext cx="4604066" cy="3246750"/>
          </a:xfrm>
          <a:prstGeom prst="rect">
            <a:avLst/>
          </a:prstGeom>
        </p:spPr>
      </p:pic>
      <p:sp>
        <p:nvSpPr>
          <p:cNvPr id="2" name="Title 1">
            <a:extLst>
              <a:ext uri="{FF2B5EF4-FFF2-40B4-BE49-F238E27FC236}">
                <a16:creationId xmlns:a16="http://schemas.microsoft.com/office/drawing/2014/main" id="{00CF841C-8B34-4045-B604-ACF939947DEA}"/>
              </a:ext>
            </a:extLst>
          </p:cNvPr>
          <p:cNvSpPr>
            <a:spLocks noGrp="1"/>
          </p:cNvSpPr>
          <p:nvPr>
            <p:ph type="title"/>
          </p:nvPr>
        </p:nvSpPr>
        <p:spPr/>
        <p:txBody>
          <a:bodyPr/>
          <a:lstStyle/>
          <a:p>
            <a:r>
              <a:rPr lang="en-NZ"/>
              <a:t>Results of </a:t>
            </a:r>
            <a:r>
              <a:rPr lang="en-NZ" i="1" err="1"/>
              <a:t>I</a:t>
            </a:r>
            <a:r>
              <a:rPr lang="en-NZ" baseline="-25000" err="1"/>
              <a:t>c</a:t>
            </a:r>
            <a:r>
              <a:rPr lang="en-NZ"/>
              <a:t> lookup</a:t>
            </a:r>
            <a:endParaRPr lang="en-GB"/>
          </a:p>
        </p:txBody>
      </p:sp>
      <p:sp>
        <p:nvSpPr>
          <p:cNvPr id="3" name="Content Placeholder 2">
            <a:extLst>
              <a:ext uri="{FF2B5EF4-FFF2-40B4-BE49-F238E27FC236}">
                <a16:creationId xmlns:a16="http://schemas.microsoft.com/office/drawing/2014/main" id="{23C32E1C-323D-43D8-8BED-4CFAF3D53BCE}"/>
              </a:ext>
            </a:extLst>
          </p:cNvPr>
          <p:cNvSpPr>
            <a:spLocks noGrp="1"/>
          </p:cNvSpPr>
          <p:nvPr>
            <p:ph idx="1"/>
          </p:nvPr>
        </p:nvSpPr>
        <p:spPr>
          <a:xfrm>
            <a:off x="180000" y="792000"/>
            <a:ext cx="5607189" cy="5274000"/>
          </a:xfrm>
        </p:spPr>
        <p:txBody>
          <a:bodyPr/>
          <a:lstStyle/>
          <a:p>
            <a:r>
              <a:rPr lang="en-NZ" dirty="0"/>
              <a:t>The reason for the shift in position of the critical point with temperature is evident upon comparison of the angle dependence of </a:t>
            </a:r>
            <a:r>
              <a:rPr lang="en-NZ" i="1" dirty="0" err="1"/>
              <a:t>I</a:t>
            </a:r>
            <a:r>
              <a:rPr lang="en-NZ" baseline="-25000" dirty="0" err="1"/>
              <a:t>c</a:t>
            </a:r>
            <a:r>
              <a:rPr lang="en-NZ" dirty="0"/>
              <a:t> under the different conditions.</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r>
              <a:rPr lang="en-NZ" dirty="0"/>
              <a:t>This aspect of real wire behaviour cannot be captured by </a:t>
            </a:r>
            <a:r>
              <a:rPr lang="en-NZ" i="1" dirty="0" err="1"/>
              <a:t>I</a:t>
            </a:r>
            <a:r>
              <a:rPr lang="en-NZ" baseline="-25000" dirty="0" err="1"/>
              <a:t>c</a:t>
            </a:r>
            <a:r>
              <a:rPr lang="en-NZ" dirty="0"/>
              <a:t>(</a:t>
            </a:r>
            <a:r>
              <a:rPr lang="en-NZ" i="1" dirty="0"/>
              <a:t>B</a:t>
            </a:r>
            <a:r>
              <a:rPr lang="en-NZ" baseline="-25000" dirty="0"/>
              <a:t>||</a:t>
            </a:r>
            <a:r>
              <a:rPr lang="en-NZ" i="1" dirty="0"/>
              <a:t>,</a:t>
            </a:r>
            <a:r>
              <a:rPr lang="en-NZ" dirty="0"/>
              <a:t> </a:t>
            </a:r>
            <a:r>
              <a:rPr lang="en-NZ" i="1" dirty="0"/>
              <a:t>B</a:t>
            </a:r>
            <a:r>
              <a:rPr lang="en-NZ" baseline="-25000" dirty="0">
                <a:sym typeface="Symbol" panose="05050102010706020507" pitchFamily="18" charset="2"/>
              </a:rPr>
              <a:t></a:t>
            </a:r>
            <a:r>
              <a:rPr lang="en-NZ" dirty="0"/>
              <a:t>) field dependences alone.</a:t>
            </a:r>
            <a:endParaRPr lang="en-GB" dirty="0"/>
          </a:p>
        </p:txBody>
      </p:sp>
      <p:pic>
        <p:nvPicPr>
          <p:cNvPr id="16" name="Picture 15" descr="Chart, bar chart&#10;&#10;Description automatically generated">
            <a:extLst>
              <a:ext uri="{FF2B5EF4-FFF2-40B4-BE49-F238E27FC236}">
                <a16:creationId xmlns:a16="http://schemas.microsoft.com/office/drawing/2014/main" id="{117BBF58-08AE-49F8-8F2A-77B8BEF8407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00358" y="569894"/>
            <a:ext cx="2917890" cy="5743968"/>
          </a:xfrm>
          <a:prstGeom prst="rect">
            <a:avLst/>
          </a:prstGeom>
        </p:spPr>
      </p:pic>
      <p:pic>
        <p:nvPicPr>
          <p:cNvPr id="14" name="Picture 13">
            <a:extLst>
              <a:ext uri="{FF2B5EF4-FFF2-40B4-BE49-F238E27FC236}">
                <a16:creationId xmlns:a16="http://schemas.microsoft.com/office/drawing/2014/main" id="{A85AA60F-41ED-4247-9EDE-22CE824578C3}"/>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01159" y="569894"/>
            <a:ext cx="2987930" cy="5743968"/>
          </a:xfrm>
          <a:prstGeom prst="rect">
            <a:avLst/>
          </a:prstGeom>
        </p:spPr>
      </p:pic>
      <p:sp>
        <p:nvSpPr>
          <p:cNvPr id="17" name="TextBox 16">
            <a:extLst>
              <a:ext uri="{FF2B5EF4-FFF2-40B4-BE49-F238E27FC236}">
                <a16:creationId xmlns:a16="http://schemas.microsoft.com/office/drawing/2014/main" id="{3AD8641F-6EE5-4909-B634-ADB7154FA72E}"/>
              </a:ext>
            </a:extLst>
          </p:cNvPr>
          <p:cNvSpPr txBox="1"/>
          <p:nvPr/>
        </p:nvSpPr>
        <p:spPr>
          <a:xfrm>
            <a:off x="9373600" y="3375389"/>
            <a:ext cx="362279" cy="276999"/>
          </a:xfrm>
          <a:prstGeom prst="rect">
            <a:avLst/>
          </a:prstGeom>
          <a:noFill/>
        </p:spPr>
        <p:txBody>
          <a:bodyPr wrap="none" lIns="0" tIns="0" rIns="0" bIns="0" rtlCol="0">
            <a:spAutoFit/>
          </a:bodyPr>
          <a:lstStyle/>
          <a:p>
            <a:r>
              <a:rPr lang="en-NZ" i="1" err="1">
                <a:effectLst>
                  <a:glow rad="101600">
                    <a:schemeClr val="bg1">
                      <a:alpha val="60000"/>
                    </a:schemeClr>
                  </a:glow>
                </a:effectLst>
              </a:rPr>
              <a:t>I</a:t>
            </a:r>
            <a:r>
              <a:rPr lang="en-NZ" baseline="-25000" err="1">
                <a:effectLst>
                  <a:glow rad="101600">
                    <a:schemeClr val="bg1">
                      <a:alpha val="60000"/>
                    </a:schemeClr>
                  </a:glow>
                </a:effectLst>
              </a:rPr>
              <a:t>c</a:t>
            </a:r>
            <a:r>
              <a:rPr lang="en-NZ" baseline="30000" err="1">
                <a:effectLst>
                  <a:glow rad="101600">
                    <a:schemeClr val="bg1">
                      <a:alpha val="60000"/>
                    </a:schemeClr>
                  </a:glow>
                </a:effectLst>
              </a:rPr>
              <a:t>min</a:t>
            </a:r>
            <a:endParaRPr lang="en-GB" baseline="30000">
              <a:effectLst>
                <a:glow rad="101600">
                  <a:schemeClr val="bg1">
                    <a:alpha val="60000"/>
                  </a:schemeClr>
                </a:glow>
              </a:effectLst>
            </a:endParaRPr>
          </a:p>
        </p:txBody>
      </p:sp>
      <p:sp>
        <p:nvSpPr>
          <p:cNvPr id="18" name="Oval 17">
            <a:extLst>
              <a:ext uri="{FF2B5EF4-FFF2-40B4-BE49-F238E27FC236}">
                <a16:creationId xmlns:a16="http://schemas.microsoft.com/office/drawing/2014/main" id="{144AE04A-ADC8-41F9-BFB1-E9447F3326E9}"/>
              </a:ext>
            </a:extLst>
          </p:cNvPr>
          <p:cNvSpPr/>
          <p:nvPr/>
        </p:nvSpPr>
        <p:spPr>
          <a:xfrm>
            <a:off x="9261923" y="3483904"/>
            <a:ext cx="72000" cy="72000"/>
          </a:xfrm>
          <a:prstGeom prst="ellipse">
            <a:avLst/>
          </a:prstGeom>
          <a:solidFill>
            <a:schemeClr val="bg2">
              <a:lumMod val="1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976C7ED-F0A5-4D42-9D1D-735E0BBC25F1}"/>
              </a:ext>
            </a:extLst>
          </p:cNvPr>
          <p:cNvSpPr txBox="1"/>
          <p:nvPr/>
        </p:nvSpPr>
        <p:spPr>
          <a:xfrm>
            <a:off x="6334154" y="1060647"/>
            <a:ext cx="362279" cy="276999"/>
          </a:xfrm>
          <a:prstGeom prst="rect">
            <a:avLst/>
          </a:prstGeom>
          <a:noFill/>
        </p:spPr>
        <p:txBody>
          <a:bodyPr wrap="none" lIns="0" tIns="0" rIns="0" bIns="0" rtlCol="0">
            <a:spAutoFit/>
          </a:bodyPr>
          <a:lstStyle/>
          <a:p>
            <a:r>
              <a:rPr lang="en-NZ" i="1" dirty="0" err="1">
                <a:effectLst>
                  <a:glow rad="101600">
                    <a:schemeClr val="bg1">
                      <a:alpha val="60000"/>
                    </a:schemeClr>
                  </a:glow>
                </a:effectLst>
              </a:rPr>
              <a:t>I</a:t>
            </a:r>
            <a:r>
              <a:rPr lang="en-NZ" baseline="-25000" dirty="0" err="1">
                <a:effectLst>
                  <a:glow rad="101600">
                    <a:schemeClr val="bg1">
                      <a:alpha val="60000"/>
                    </a:schemeClr>
                  </a:glow>
                </a:effectLst>
              </a:rPr>
              <a:t>c</a:t>
            </a:r>
            <a:r>
              <a:rPr lang="en-NZ" baseline="30000" dirty="0" err="1">
                <a:effectLst>
                  <a:glow rad="101600">
                    <a:schemeClr val="bg1">
                      <a:alpha val="60000"/>
                    </a:schemeClr>
                  </a:glow>
                </a:effectLst>
              </a:rPr>
              <a:t>min</a:t>
            </a:r>
            <a:endParaRPr lang="en-GB" baseline="30000" dirty="0">
              <a:effectLst>
                <a:glow rad="101600">
                  <a:schemeClr val="bg1">
                    <a:alpha val="60000"/>
                  </a:schemeClr>
                </a:glow>
              </a:effectLst>
            </a:endParaRPr>
          </a:p>
        </p:txBody>
      </p:sp>
      <p:sp>
        <p:nvSpPr>
          <p:cNvPr id="20" name="Oval 19">
            <a:extLst>
              <a:ext uri="{FF2B5EF4-FFF2-40B4-BE49-F238E27FC236}">
                <a16:creationId xmlns:a16="http://schemas.microsoft.com/office/drawing/2014/main" id="{55999802-6A72-4C92-BD11-07A0AC237FFF}"/>
              </a:ext>
            </a:extLst>
          </p:cNvPr>
          <p:cNvSpPr/>
          <p:nvPr/>
        </p:nvSpPr>
        <p:spPr>
          <a:xfrm>
            <a:off x="6222477" y="1169162"/>
            <a:ext cx="72000" cy="72000"/>
          </a:xfrm>
          <a:prstGeom prst="ellipse">
            <a:avLst/>
          </a:prstGeom>
          <a:solidFill>
            <a:schemeClr val="bg2">
              <a:lumMod val="1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2746462"/>
      </p:ext>
    </p:extLst>
  </p:cSld>
  <p:clrMapOvr>
    <a:masterClrMapping/>
  </p:clrMapOvr>
</p:sld>
</file>

<file path=ppt/theme/theme1.xml><?xml version="1.0" encoding="utf-8"?>
<a:theme xmlns:a="http://schemas.openxmlformats.org/drawingml/2006/main" name="Office Theme">
  <a:themeElements>
    <a:clrScheme name="Victoria RRI">
      <a:dk1>
        <a:srgbClr val="1D2624"/>
      </a:dk1>
      <a:lt1>
        <a:sysClr val="window" lastClr="FFFFFF"/>
      </a:lt1>
      <a:dk2>
        <a:srgbClr val="00472F"/>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1313</Words>
  <Application>Microsoft Office PowerPoint</Application>
  <PresentationFormat>Widescreen</PresentationFormat>
  <Paragraphs>163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Utilising full angle-dependent critical current data  in the electromagnetic modelling of HTS coils</vt:lpstr>
      <vt:lpstr>Introduction</vt:lpstr>
      <vt:lpstr>Data source</vt:lpstr>
      <vt:lpstr>Robinson public wire Ic database</vt:lpstr>
      <vt:lpstr>Electromagnetic modelling</vt:lpstr>
      <vt:lpstr>Utilise full angle-dependent Ic dataset</vt:lpstr>
      <vt:lpstr>Interpolation of Ic(T,B,ϑ) datasets</vt:lpstr>
      <vt:lpstr>Results of Ic lookup</vt:lpstr>
      <vt:lpstr>Results of Ic lookup</vt:lpstr>
      <vt:lpstr>Applications</vt:lpstr>
      <vt:lpstr>Hybrid windings</vt:lpstr>
      <vt:lpstr>Flipped coils</vt:lpstr>
      <vt:lpstr>Inclined planarity coated conductors</vt:lpstr>
      <vt:lpstr>Summary</vt:lpstr>
      <vt:lpstr>Summary</vt:lpstr>
    </vt:vector>
  </TitlesOfParts>
  <Company>Victoria University of Wellington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Wimbush</dc:creator>
  <cp:lastModifiedBy>Stuart Wimbush</cp:lastModifiedBy>
  <cp:revision>1</cp:revision>
  <dcterms:created xsi:type="dcterms:W3CDTF">2018-06-26T02:25:51Z</dcterms:created>
  <dcterms:modified xsi:type="dcterms:W3CDTF">2021-06-18T04:29:10Z</dcterms:modified>
</cp:coreProperties>
</file>