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61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60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B5F"/>
    <a:srgbClr val="849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8" autoAdjust="0"/>
    <p:restoredTop sz="86316" autoAdjust="0"/>
  </p:normalViewPr>
  <p:slideViewPr>
    <p:cSldViewPr snapToGrid="0">
      <p:cViewPr>
        <p:scale>
          <a:sx n="66" d="100"/>
          <a:sy n="66" d="100"/>
        </p:scale>
        <p:origin x="217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17911C2-C4CD-4144-9F30-D7FB13A18A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D4E19D-8E0A-4349-8989-7A1694A96A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79ECD-E13C-4540-9DF9-E838DD0AFEF3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207526-BA2B-439A-9F9C-95FB6873BF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EE8683-BC5B-4760-BF56-2EEC486F64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A2D56-676D-43FF-A892-C88FBEFD5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89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8BD3E-4E84-42A5-B8BA-F3935B08E26B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96E33-4F93-49D6-AAB5-D08811721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84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96E33-4F93-49D6-AAB5-D08811721E9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2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96E33-4F93-49D6-AAB5-D08811721E9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940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96E33-4F93-49D6-AAB5-D08811721E9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96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96E33-4F93-49D6-AAB5-D08811721E9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937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96E33-4F93-49D6-AAB5-D08811721E9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751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96E33-4F93-49D6-AAB5-D08811721E9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476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96E33-4F93-49D6-AAB5-D08811721E9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759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96E33-4F93-49D6-AAB5-D08811721E9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906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96E33-4F93-49D6-AAB5-D08811721E9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25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215"/>
            <a:ext cx="12192000" cy="6858000"/>
          </a:xfrm>
          <a:prstGeom prst="rect">
            <a:avLst/>
          </a:prstGeom>
          <a:gradFill flip="none" rotWithShape="1">
            <a:gsLst>
              <a:gs pos="17000">
                <a:schemeClr val="bg1"/>
              </a:gs>
              <a:gs pos="40000">
                <a:schemeClr val="accent1">
                  <a:lumMod val="5000"/>
                  <a:lumOff val="95000"/>
                </a:schemeClr>
              </a:gs>
              <a:gs pos="87000">
                <a:srgbClr val="7D9CB8"/>
              </a:gs>
              <a:gs pos="62000">
                <a:srgbClr val="DAE9F6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Espace réservé du pied de page 11">
            <a:extLst>
              <a:ext uri="{FF2B5EF4-FFF2-40B4-BE49-F238E27FC236}">
                <a16:creationId xmlns:a16="http://schemas.microsoft.com/office/drawing/2014/main" id="{9E104F41-D259-4DF8-8C45-F455051D8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007" y="6506180"/>
            <a:ext cx="11048489" cy="30372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7th International Workshop on Numerical Modelling of High Temperature Superconductors - 22/06/2021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49AA0EA-09FF-41A0-9ADC-8701C52E0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74" y="64494"/>
            <a:ext cx="1784094" cy="8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6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" y="-1"/>
            <a:ext cx="12192000" cy="1304925"/>
          </a:xfrm>
          <a:prstGeom prst="rect">
            <a:avLst/>
          </a:prstGeom>
          <a:gradFill flip="none" rotWithShape="1">
            <a:gsLst>
              <a:gs pos="17000">
                <a:schemeClr val="bg1"/>
              </a:gs>
              <a:gs pos="40000">
                <a:schemeClr val="accent1">
                  <a:lumMod val="5000"/>
                  <a:lumOff val="95000"/>
                </a:schemeClr>
              </a:gs>
              <a:gs pos="87000">
                <a:srgbClr val="7D9CB8"/>
              </a:gs>
              <a:gs pos="59000">
                <a:srgbClr val="DAE9F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04957" y="532888"/>
            <a:ext cx="9101271" cy="9397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4258" y="1825625"/>
            <a:ext cx="6573062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Wingdings" panose="05000000000000000000" pitchFamily="2" charset="2"/>
              <a:buChar char="v"/>
              <a:defRPr sz="20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29909" y="6506180"/>
            <a:ext cx="526936" cy="30373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C9686F-9204-48E4-AB33-C66BF6B1F6D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754380" y="1253759"/>
            <a:ext cx="10858500" cy="152617"/>
            <a:chOff x="1235869" y="1578170"/>
            <a:chExt cx="9334500" cy="116685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1235869" y="1694855"/>
              <a:ext cx="9334500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238250" y="1578170"/>
              <a:ext cx="3019427" cy="863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 15"/>
          <p:cNvGrpSpPr/>
          <p:nvPr userDrawn="1"/>
        </p:nvGrpSpPr>
        <p:grpSpPr>
          <a:xfrm>
            <a:off x="754379" y="6083307"/>
            <a:ext cx="10858499" cy="462591"/>
            <a:chOff x="1235869" y="1575387"/>
            <a:chExt cx="9341386" cy="119468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1235869" y="1694855"/>
              <a:ext cx="9334500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557828" y="1575387"/>
              <a:ext cx="3019427" cy="863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D8B2B64-AD27-462F-8538-AD8F64A3556D}"/>
              </a:ext>
            </a:extLst>
          </p:cNvPr>
          <p:cNvSpPr/>
          <p:nvPr userDrawn="1"/>
        </p:nvSpPr>
        <p:spPr>
          <a:xfrm>
            <a:off x="754380" y="1472687"/>
            <a:ext cx="10858499" cy="4570902"/>
          </a:xfrm>
          <a:prstGeom prst="rect">
            <a:avLst/>
          </a:prstGeom>
          <a:noFill/>
          <a:ln w="19050" cmpd="dbl">
            <a:solidFill>
              <a:schemeClr val="accent5">
                <a:lumMod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8F01BF61-1446-42BF-A346-A871D6EA00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967" y="719008"/>
            <a:ext cx="1525808" cy="724758"/>
          </a:xfrm>
          <a:prstGeom prst="rect">
            <a:avLst/>
          </a:prstGeom>
        </p:spPr>
      </p:pic>
      <p:sp>
        <p:nvSpPr>
          <p:cNvPr id="19" name="Espace réservé du pied de page 11">
            <a:extLst>
              <a:ext uri="{FF2B5EF4-FFF2-40B4-BE49-F238E27FC236}">
                <a16:creationId xmlns:a16="http://schemas.microsoft.com/office/drawing/2014/main" id="{BFF9F2CE-C78E-4C4A-A757-6B8BB7DC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007" y="6506180"/>
            <a:ext cx="11048489" cy="303729"/>
          </a:xfrm>
        </p:spPr>
        <p:txBody>
          <a:bodyPr/>
          <a:lstStyle/>
          <a:p>
            <a:r>
              <a:rPr lang="fr-FR" dirty="0"/>
              <a:t> 7</a:t>
            </a:r>
            <a:r>
              <a:rPr lang="fr-FR" baseline="30000" dirty="0"/>
              <a:t>th</a:t>
            </a:r>
            <a:r>
              <a:rPr lang="fr-FR" dirty="0"/>
              <a:t> International Workshop on </a:t>
            </a:r>
            <a:r>
              <a:rPr lang="fr-FR" dirty="0" err="1"/>
              <a:t>Numerical</a:t>
            </a:r>
            <a:r>
              <a:rPr lang="fr-FR" dirty="0"/>
              <a:t> </a:t>
            </a:r>
            <a:r>
              <a:rPr lang="fr-FR" dirty="0" err="1"/>
              <a:t>Modelling</a:t>
            </a:r>
            <a:r>
              <a:rPr lang="fr-FR" dirty="0"/>
              <a:t> of High </a:t>
            </a:r>
            <a:r>
              <a:rPr lang="fr-FR" dirty="0" err="1"/>
              <a:t>Temperature</a:t>
            </a:r>
            <a:r>
              <a:rPr lang="fr-FR" dirty="0"/>
              <a:t> </a:t>
            </a:r>
            <a:r>
              <a:rPr lang="fr-FR" dirty="0" err="1"/>
              <a:t>Superconductors</a:t>
            </a:r>
            <a:r>
              <a:rPr lang="fr-FR" dirty="0"/>
              <a:t> - 22/06/2021</a:t>
            </a:r>
          </a:p>
        </p:txBody>
      </p:sp>
    </p:spTree>
    <p:extLst>
      <p:ext uri="{BB962C8B-B14F-4D97-AF65-F5344CB8AC3E}">
        <p14:creationId xmlns:p14="http://schemas.microsoft.com/office/powerpoint/2010/main" val="106250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" y="-1"/>
            <a:ext cx="12192000" cy="1304925"/>
          </a:xfrm>
          <a:prstGeom prst="rect">
            <a:avLst/>
          </a:prstGeom>
          <a:gradFill flip="none" rotWithShape="1">
            <a:gsLst>
              <a:gs pos="17000">
                <a:schemeClr val="bg1"/>
              </a:gs>
              <a:gs pos="40000">
                <a:schemeClr val="accent1">
                  <a:lumMod val="5000"/>
                  <a:lumOff val="95000"/>
                </a:schemeClr>
              </a:gs>
              <a:gs pos="87000">
                <a:srgbClr val="7D9CB8"/>
              </a:gs>
              <a:gs pos="59000">
                <a:srgbClr val="DAE9F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04957" y="532888"/>
            <a:ext cx="9101271" cy="9397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8763" y="1825625"/>
            <a:ext cx="9417465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Troisième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29909" y="6506180"/>
            <a:ext cx="526936" cy="30373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253EEC0-DEFA-4BFC-8CFA-59FFBABA608A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1314929" y="1315093"/>
            <a:ext cx="9334500" cy="116685"/>
            <a:chOff x="1235869" y="1578170"/>
            <a:chExt cx="9334500" cy="116685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1235869" y="1694855"/>
              <a:ext cx="9334500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238250" y="1578170"/>
              <a:ext cx="3019427" cy="863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Espace réservé du pied de page 11">
            <a:extLst>
              <a:ext uri="{FF2B5EF4-FFF2-40B4-BE49-F238E27FC236}">
                <a16:creationId xmlns:a16="http://schemas.microsoft.com/office/drawing/2014/main" id="{8442DE10-FE8B-4317-BC5E-ABFA22D7B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007" y="6506180"/>
            <a:ext cx="11048489" cy="303729"/>
          </a:xfrm>
        </p:spPr>
        <p:txBody>
          <a:bodyPr/>
          <a:lstStyle/>
          <a:p>
            <a:r>
              <a:rPr lang="fr-FR" dirty="0"/>
              <a:t> 7</a:t>
            </a:r>
            <a:r>
              <a:rPr lang="fr-FR" baseline="30000" dirty="0"/>
              <a:t>th</a:t>
            </a:r>
            <a:r>
              <a:rPr lang="fr-FR" dirty="0"/>
              <a:t> International Workshop on </a:t>
            </a:r>
            <a:r>
              <a:rPr lang="fr-FR" dirty="0" err="1"/>
              <a:t>Numerical</a:t>
            </a:r>
            <a:r>
              <a:rPr lang="fr-FR" dirty="0"/>
              <a:t> </a:t>
            </a:r>
            <a:r>
              <a:rPr lang="fr-FR" dirty="0" err="1"/>
              <a:t>Modelling</a:t>
            </a:r>
            <a:r>
              <a:rPr lang="fr-FR" dirty="0"/>
              <a:t> of High </a:t>
            </a:r>
            <a:r>
              <a:rPr lang="fr-FR" dirty="0" err="1"/>
              <a:t>Temperature</a:t>
            </a:r>
            <a:r>
              <a:rPr lang="fr-FR" dirty="0"/>
              <a:t> </a:t>
            </a:r>
            <a:r>
              <a:rPr lang="fr-FR" dirty="0" err="1"/>
              <a:t>Superconductors</a:t>
            </a:r>
            <a:r>
              <a:rPr lang="fr-FR" dirty="0"/>
              <a:t> - 22/06/2021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20A49A-B5DC-4025-AD0C-44B95023466E}"/>
              </a:ext>
            </a:extLst>
          </p:cNvPr>
          <p:cNvSpPr/>
          <p:nvPr userDrawn="1"/>
        </p:nvSpPr>
        <p:spPr>
          <a:xfrm>
            <a:off x="754380" y="1472687"/>
            <a:ext cx="10858499" cy="4570902"/>
          </a:xfrm>
          <a:prstGeom prst="rect">
            <a:avLst/>
          </a:prstGeom>
          <a:noFill/>
          <a:ln w="19050" cmpd="dbl">
            <a:solidFill>
              <a:schemeClr val="accent5">
                <a:lumMod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1EABCFD8-5E89-4E40-BA6A-5B8750DB6FB3}"/>
              </a:ext>
            </a:extLst>
          </p:cNvPr>
          <p:cNvGrpSpPr/>
          <p:nvPr userDrawn="1"/>
        </p:nvGrpSpPr>
        <p:grpSpPr>
          <a:xfrm>
            <a:off x="754379" y="6083307"/>
            <a:ext cx="10858499" cy="462591"/>
            <a:chOff x="1235869" y="1575387"/>
            <a:chExt cx="9341386" cy="119468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0CBA5E6E-0962-4767-8AB6-58BACBCD40BC}"/>
                </a:ext>
              </a:extLst>
            </p:cNvPr>
            <p:cNvCxnSpPr/>
            <p:nvPr/>
          </p:nvCxnSpPr>
          <p:spPr>
            <a:xfrm>
              <a:off x="1235869" y="1694855"/>
              <a:ext cx="9334500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B6CD8AC-9F94-4070-88F2-08D9ECA248B7}"/>
                </a:ext>
              </a:extLst>
            </p:cNvPr>
            <p:cNvSpPr/>
            <p:nvPr/>
          </p:nvSpPr>
          <p:spPr>
            <a:xfrm>
              <a:off x="7557828" y="1575387"/>
              <a:ext cx="3019427" cy="863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94B1E30D-7F94-43F5-BD22-A76E44828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967" y="719008"/>
            <a:ext cx="1525808" cy="72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7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" y="-1"/>
            <a:ext cx="12192000" cy="1304925"/>
          </a:xfrm>
          <a:prstGeom prst="rect">
            <a:avLst/>
          </a:prstGeom>
          <a:gradFill flip="none" rotWithShape="1">
            <a:gsLst>
              <a:gs pos="17000">
                <a:schemeClr val="bg1"/>
              </a:gs>
              <a:gs pos="40000">
                <a:schemeClr val="accent1">
                  <a:lumMod val="5000"/>
                  <a:lumOff val="95000"/>
                </a:schemeClr>
              </a:gs>
              <a:gs pos="87000">
                <a:srgbClr val="7D9CB8"/>
              </a:gs>
              <a:gs pos="59000">
                <a:srgbClr val="DAE9F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-8118" y="5553075"/>
            <a:ext cx="12192000" cy="1304925"/>
          </a:xfrm>
          <a:prstGeom prst="rect">
            <a:avLst/>
          </a:prstGeom>
          <a:gradFill flip="none" rotWithShape="1">
            <a:gsLst>
              <a:gs pos="17000">
                <a:schemeClr val="bg1"/>
              </a:gs>
              <a:gs pos="40000">
                <a:schemeClr val="accent1">
                  <a:lumMod val="5000"/>
                  <a:lumOff val="95000"/>
                </a:schemeClr>
              </a:gs>
              <a:gs pos="87000">
                <a:srgbClr val="7D9CB8"/>
              </a:gs>
              <a:gs pos="59000">
                <a:srgbClr val="DAE9F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5584529-0335-4FA2-9313-6C25A9A916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967" y="719008"/>
            <a:ext cx="1525808" cy="7247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5764C77-F085-4194-956F-85E9595C42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61" y="5414233"/>
            <a:ext cx="2368969" cy="620314"/>
          </a:xfrm>
          <a:prstGeom prst="rect">
            <a:avLst/>
          </a:prstGeom>
        </p:spPr>
      </p:pic>
      <p:pic>
        <p:nvPicPr>
          <p:cNvPr id="12" name="Image 12">
            <a:extLst>
              <a:ext uri="{FF2B5EF4-FFF2-40B4-BE49-F238E27FC236}">
                <a16:creationId xmlns:a16="http://schemas.microsoft.com/office/drawing/2014/main" id="{1FF0E7EA-9401-433C-B473-1923B49D52A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2770" y="5414233"/>
            <a:ext cx="2275371" cy="70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623C715-B5E2-4188-A4D5-35E490C278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67" y="5414233"/>
            <a:ext cx="273143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1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7th International Workshop on Numerical Modelling of High Temperature Superconductors - 22/06/2021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9686F-9204-48E4-AB33-C66BF6B1F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0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6113409A-C242-4380-95DC-A59C45B0FF26}"/>
              </a:ext>
            </a:extLst>
          </p:cNvPr>
          <p:cNvSpPr txBox="1"/>
          <p:nvPr/>
        </p:nvSpPr>
        <p:spPr>
          <a:xfrm>
            <a:off x="1174013" y="4295471"/>
            <a:ext cx="5569688" cy="2055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Université de Lorraine, GREEN, F-54000 Nancy, France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Safran Tech,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group, Rue des Jeunes Bois, Châteaufort, 78114 Magny-Les-Hameaux, France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Shibaura Institute of Technology ,3 Chome-7-5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Toyosu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Koto, Tokyo 135-8548 -  Japan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8C9954-69D8-483F-A35F-99F7F3643B2D}"/>
              </a:ext>
            </a:extLst>
          </p:cNvPr>
          <p:cNvSpPr/>
          <p:nvPr/>
        </p:nvSpPr>
        <p:spPr>
          <a:xfrm>
            <a:off x="1348888" y="1103469"/>
            <a:ext cx="9553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Modelling of the pulsed field magnetization of a (RE)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BaCuO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bulk with a superconducting weld</a:t>
            </a:r>
            <a:endParaRPr lang="fr-F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EB90165-2ED3-4B59-92E6-ABB4C4363538}"/>
              </a:ext>
            </a:extLst>
          </p:cNvPr>
          <p:cNvSpPr txBox="1"/>
          <p:nvPr/>
        </p:nvSpPr>
        <p:spPr>
          <a:xfrm>
            <a:off x="1501287" y="2908976"/>
            <a:ext cx="9248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*Rémi Dorget</a:t>
            </a:r>
            <a:r>
              <a:rPr lang="en-GB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Kévin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Berger</a:t>
            </a:r>
            <a:r>
              <a:rPr lang="en-GB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Joseph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Longji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Dadiel</a:t>
            </a:r>
            <a:r>
              <a:rPr lang="en-GB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Kimiaki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Sudo</a:t>
            </a:r>
            <a:r>
              <a:rPr lang="en-GB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Naomichi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Sakai</a:t>
            </a:r>
            <a:r>
              <a:rPr lang="en-GB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Tetsuo Oka</a:t>
            </a:r>
            <a:r>
              <a:rPr lang="en-GB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Masato Murakami</a:t>
            </a:r>
            <a:r>
              <a:rPr lang="en-GB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Jean Lévêque</a:t>
            </a:r>
            <a:r>
              <a:rPr lang="en-GB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EA0B39E-EA3A-4424-82CB-CD7F00AAD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985" y="5146200"/>
            <a:ext cx="2731430" cy="720000"/>
          </a:xfrm>
          <a:prstGeom prst="rect">
            <a:avLst/>
          </a:prstGeom>
        </p:spPr>
      </p:pic>
      <p:pic>
        <p:nvPicPr>
          <p:cNvPr id="11" name="Image 12">
            <a:extLst>
              <a:ext uri="{FF2B5EF4-FFF2-40B4-BE49-F238E27FC236}">
                <a16:creationId xmlns:a16="http://schemas.microsoft.com/office/drawing/2014/main" id="{815B5E61-9C67-45C9-AFA2-EC61CEAA40FC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1985" y="4295471"/>
            <a:ext cx="2469455" cy="78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7EBC4B3-52F4-4CA5-92BD-DD4F0B5C3B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985" y="5933497"/>
            <a:ext cx="2368969" cy="620314"/>
          </a:xfrm>
          <a:prstGeom prst="rect">
            <a:avLst/>
          </a:prstGeom>
        </p:spPr>
      </p:pic>
      <p:sp>
        <p:nvSpPr>
          <p:cNvPr id="15" name="Espace réservé du pied de page 11">
            <a:extLst>
              <a:ext uri="{FF2B5EF4-FFF2-40B4-BE49-F238E27FC236}">
                <a16:creationId xmlns:a16="http://schemas.microsoft.com/office/drawing/2014/main" id="{2FB4F8DF-684E-4BB7-9658-8D4C54D8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007" y="6506180"/>
            <a:ext cx="11048489" cy="30372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7th International Workshop on Numerical Modelling of High Temperature Superconductors - 22/06/2021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54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973E9-617C-41C6-94F0-00B88311C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– Field </a:t>
            </a:r>
            <a:r>
              <a:rPr lang="fr-FR" dirty="0" err="1"/>
              <a:t>maps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FDCBC2-8489-4CA9-9713-8CEC5365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EEC0-DEFA-4BFC-8CFA-59FFBABA608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405AB0-1EFC-45AF-A534-C2992106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 7</a:t>
            </a:r>
            <a:r>
              <a:rPr lang="fr-FR" baseline="30000"/>
              <a:t>th</a:t>
            </a:r>
            <a:r>
              <a:rPr lang="fr-FR"/>
              <a:t> International Workshop on Numerical Modelling of High Temperature Superconductors - 22/06/2021</a:t>
            </a: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6608310-36D7-48D3-86F3-7DC8E1D0045A}"/>
              </a:ext>
            </a:extLst>
          </p:cNvPr>
          <p:cNvGrpSpPr/>
          <p:nvPr/>
        </p:nvGrpSpPr>
        <p:grpSpPr>
          <a:xfrm>
            <a:off x="771525" y="1487167"/>
            <a:ext cx="5760000" cy="4584421"/>
            <a:chOff x="771525" y="1487167"/>
            <a:chExt cx="5760000" cy="4584421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4F050863-5917-4ABF-8C79-70F591258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1136" y="3705881"/>
              <a:ext cx="2580389" cy="1939564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CAF644D-C0E3-4A96-9E0B-6BBD6243E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25" y="3524622"/>
              <a:ext cx="2880000" cy="2160000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DA4439A4-4B8D-4EAB-9CA6-E7442EA37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25" y="1487167"/>
              <a:ext cx="2880000" cy="2160000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78699484-B834-4561-B83B-48E61D0BD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525" y="1584244"/>
              <a:ext cx="2880000" cy="2160000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F26A116-0747-4209-827C-A0F623930F4F}"/>
                </a:ext>
              </a:extLst>
            </p:cNvPr>
            <p:cNvSpPr txBox="1"/>
            <p:nvPr/>
          </p:nvSpPr>
          <p:spPr>
            <a:xfrm>
              <a:off x="920314" y="5548368"/>
              <a:ext cx="4023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Penetration</a:t>
              </a:r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the </a:t>
              </a:r>
              <a:r>
                <a:rPr lang="fr-FR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magnetic</a:t>
              </a:r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field</a:t>
              </a:r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during</a:t>
              </a:r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4 T pulse</a:t>
              </a:r>
              <a:b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Top: </a:t>
              </a:r>
              <a:r>
                <a:rPr lang="el-G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1  Bottom : </a:t>
              </a:r>
              <a:r>
                <a:rPr lang="el-G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0.5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08457CBB-E55D-4A6A-9762-C27B124EC0B4}"/>
              </a:ext>
            </a:extLst>
          </p:cNvPr>
          <p:cNvGrpSpPr/>
          <p:nvPr/>
        </p:nvGrpSpPr>
        <p:grpSpPr>
          <a:xfrm>
            <a:off x="6920360" y="1587237"/>
            <a:ext cx="4609549" cy="4226186"/>
            <a:chOff x="6920360" y="1587237"/>
            <a:chExt cx="4609549" cy="4226186"/>
          </a:xfrm>
        </p:grpSpPr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F483D322-F60B-48DB-A2D0-8C3860D23230}"/>
                </a:ext>
              </a:extLst>
            </p:cNvPr>
            <p:cNvSpPr txBox="1"/>
            <p:nvPr/>
          </p:nvSpPr>
          <p:spPr>
            <a:xfrm>
              <a:off x="8062986" y="5505646"/>
              <a:ext cx="2243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Trapped</a:t>
              </a:r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field</a:t>
              </a:r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map</a:t>
              </a:r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after</a:t>
              </a:r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60 s</a:t>
              </a:r>
            </a:p>
          </p:txBody>
        </p:sp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8EAF229B-4BE4-49A7-87A8-1541B9304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20360" y="1587237"/>
              <a:ext cx="4609549" cy="3874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432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5D371-BB3B-46ED-AE09-126955F12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– </a:t>
            </a:r>
            <a:r>
              <a:rPr lang="fr-FR" dirty="0" err="1"/>
              <a:t>Trapped</a:t>
            </a:r>
            <a:r>
              <a:rPr lang="fr-FR" dirty="0"/>
              <a:t> flux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201360-5243-4D83-B7E6-01EF7D28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EEC0-DEFA-4BFC-8CFA-59FFBABA608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668F6D-94AC-47FD-860F-090FC07C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 7</a:t>
            </a:r>
            <a:r>
              <a:rPr lang="fr-FR" baseline="30000"/>
              <a:t>th</a:t>
            </a:r>
            <a:r>
              <a:rPr lang="fr-FR"/>
              <a:t> International Workshop on Numerical Modelling of High Temperature Superconductors - 22/06/2021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3B5BCA1-5DE3-4381-BC3A-8C8B409687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5328" r="7227"/>
          <a:stretch/>
        </p:blipFill>
        <p:spPr>
          <a:xfrm>
            <a:off x="6075904" y="1522927"/>
            <a:ext cx="5520995" cy="4427957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AB6B8A0-61E3-4EE9-8B8E-46A9D8A6B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764" y="1825625"/>
            <a:ext cx="47483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Trapped flux on the bulk surface: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Above 2 T → weld reduces the trapped flux</a:t>
            </a:r>
          </a:p>
          <a:p>
            <a:endParaRPr lang="en-GB" dirty="0"/>
          </a:p>
          <a:p>
            <a:r>
              <a:rPr lang="en-GB" dirty="0"/>
              <a:t>Below 2 T → weld increases the trapped flux (up to 13 %)</a:t>
            </a:r>
          </a:p>
          <a:p>
            <a:pPr lvl="1"/>
            <a:endParaRPr lang="en-GB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C8E2EBA-EE10-4ACA-AC03-8CACE709BFE6}"/>
              </a:ext>
            </a:extLst>
          </p:cNvPr>
          <p:cNvSpPr/>
          <p:nvPr/>
        </p:nvSpPr>
        <p:spPr>
          <a:xfrm rot="816759">
            <a:off x="6840075" y="2689717"/>
            <a:ext cx="593159" cy="262315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72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BA76D9-4E51-4E54-B667-4B527FE3A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BF3E80-14F3-496B-BF2C-F60A8D9F9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763" y="1825625"/>
            <a:ext cx="9762489" cy="4351338"/>
          </a:xfrm>
        </p:spPr>
        <p:txBody>
          <a:bodyPr/>
          <a:lstStyle/>
          <a:p>
            <a:r>
              <a:rPr lang="en-GB" dirty="0"/>
              <a:t>A superconducting weld with a reduced critical current help the magnetic field to penetrate the bulk</a:t>
            </a:r>
          </a:p>
          <a:p>
            <a:pPr lvl="1"/>
            <a:r>
              <a:rPr lang="en-GB" dirty="0"/>
              <a:t>Increased trapped flux at low applied field</a:t>
            </a:r>
          </a:p>
          <a:p>
            <a:pPr lvl="1"/>
            <a:r>
              <a:rPr lang="en-GB" dirty="0"/>
              <a:t>Decreased trapped flux at high applied field</a:t>
            </a:r>
          </a:p>
          <a:p>
            <a:pPr marL="457200" lvl="1" indent="0">
              <a:buNone/>
            </a:pPr>
            <a:r>
              <a:rPr lang="en-GB" dirty="0"/>
              <a:t>→ Applications with small inductor coil (magnetisation from armature windings)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US" dirty="0"/>
              <a:t>The solder can be doped to improve its thermal properties at the expense of the magnetic properties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18620E-68DF-4545-B6C3-6E81FE87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EEC0-DEFA-4BFC-8CFA-59FFBABA608A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9557DB-F0FF-482C-A1AA-5F5E1DE3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 7</a:t>
            </a:r>
            <a:r>
              <a:rPr lang="fr-FR" baseline="30000"/>
              <a:t>th</a:t>
            </a:r>
            <a:r>
              <a:rPr lang="fr-FR"/>
              <a:t> International Workshop on Numerical Modelling of High Temperature Superconductors - 22/06/2021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2388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664950" y="6505575"/>
            <a:ext cx="527050" cy="304800"/>
          </a:xfrm>
        </p:spPr>
        <p:txBody>
          <a:bodyPr/>
          <a:lstStyle/>
          <a:p>
            <a:fld id="{3253EEC0-DEFA-4BFC-8CFA-59FFBABA608A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2E04211-8E22-45EE-8E46-03B1F2E9AF79}"/>
              </a:ext>
            </a:extLst>
          </p:cNvPr>
          <p:cNvSpPr>
            <a:spLocks noGrp="1"/>
          </p:cNvSpPr>
          <p:nvPr/>
        </p:nvSpPr>
        <p:spPr>
          <a:xfrm>
            <a:off x="601251" y="2668236"/>
            <a:ext cx="11063700" cy="1152211"/>
          </a:xfrm>
          <a:prstGeom prst="rect">
            <a:avLst/>
          </a:prstGeom>
          <a:noFill/>
          <a:ln w="28575" cmpd="dbl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Rémi Dorget,  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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(+33) (0)6 82 52 22 86,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remi.dorget@univ.lorraine.fr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601250" y="1590336"/>
            <a:ext cx="10973264" cy="1440077"/>
            <a:chOff x="617482" y="1722223"/>
            <a:chExt cx="10973264" cy="1440077"/>
          </a:xfrm>
        </p:grpSpPr>
        <p:sp>
          <p:nvSpPr>
            <p:cNvPr id="8" name="ZoneTexte 7"/>
            <p:cNvSpPr txBox="1"/>
            <p:nvPr/>
          </p:nvSpPr>
          <p:spPr>
            <a:xfrm>
              <a:off x="1500658" y="1888765"/>
              <a:ext cx="96678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Thank you for your attention</a:t>
              </a:r>
              <a:endParaRPr lang="fr-FR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633714" y="3032405"/>
              <a:ext cx="10957032" cy="129895"/>
              <a:chOff x="1428748" y="3425441"/>
              <a:chExt cx="9334500" cy="120244"/>
            </a:xfrm>
          </p:grpSpPr>
          <p:grpSp>
            <p:nvGrpSpPr>
              <p:cNvPr id="16" name="Groupe 15"/>
              <p:cNvGrpSpPr/>
              <p:nvPr/>
            </p:nvGrpSpPr>
            <p:grpSpPr>
              <a:xfrm>
                <a:off x="1428748" y="3429000"/>
                <a:ext cx="9334500" cy="116685"/>
                <a:chOff x="1235869" y="1578170"/>
                <a:chExt cx="9334500" cy="116685"/>
              </a:xfrm>
            </p:grpSpPr>
            <p:cxnSp>
              <p:nvCxnSpPr>
                <p:cNvPr id="19" name="Connecteur droit 18"/>
                <p:cNvCxnSpPr/>
                <p:nvPr/>
              </p:nvCxnSpPr>
              <p:spPr>
                <a:xfrm>
                  <a:off x="1235869" y="1694855"/>
                  <a:ext cx="93345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 19"/>
                <p:cNvSpPr/>
                <p:nvPr/>
              </p:nvSpPr>
              <p:spPr>
                <a:xfrm>
                  <a:off x="1238250" y="1578170"/>
                  <a:ext cx="3019427" cy="8632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7743821" y="3425441"/>
                <a:ext cx="3019427" cy="8632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587475" y="3425441"/>
                <a:ext cx="3019427" cy="8632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617482" y="1722223"/>
              <a:ext cx="10957032" cy="129895"/>
              <a:chOff x="1428748" y="3425441"/>
              <a:chExt cx="9334500" cy="120244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1428748" y="3429000"/>
                <a:ext cx="9334500" cy="116685"/>
                <a:chOff x="1235869" y="1578170"/>
                <a:chExt cx="9334500" cy="116685"/>
              </a:xfrm>
            </p:grpSpPr>
            <p:cxnSp>
              <p:nvCxnSpPr>
                <p:cNvPr id="14" name="Connecteur droit 13"/>
                <p:cNvCxnSpPr/>
                <p:nvPr/>
              </p:nvCxnSpPr>
              <p:spPr>
                <a:xfrm>
                  <a:off x="1235869" y="1694855"/>
                  <a:ext cx="93345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ectangle 14"/>
                <p:cNvSpPr/>
                <p:nvPr/>
              </p:nvSpPr>
              <p:spPr>
                <a:xfrm>
                  <a:off x="1238250" y="1578170"/>
                  <a:ext cx="3019427" cy="8632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7743821" y="3425441"/>
                <a:ext cx="3019427" cy="8632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587475" y="3425441"/>
                <a:ext cx="3019427" cy="8632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413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D6D5273-B9C6-4246-80A7-3D2B3CF6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2C2068-37E1-4D99-B1C5-C0A4FA18C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Top </a:t>
            </a:r>
            <a:r>
              <a:rPr lang="fr-FR" dirty="0" err="1">
                <a:solidFill>
                  <a:schemeClr val="tx1"/>
                </a:solidFill>
              </a:rPr>
              <a:t>seeded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melt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growth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RE-Ba-Cu-O bulk </a:t>
            </a:r>
            <a:r>
              <a:rPr lang="fr-FR" dirty="0" err="1">
                <a:solidFill>
                  <a:schemeClr val="tx1"/>
                </a:solidFill>
              </a:rPr>
              <a:t>welding</a:t>
            </a:r>
            <a:r>
              <a:rPr lang="fr-FR" dirty="0">
                <a:solidFill>
                  <a:schemeClr val="tx1"/>
                </a:solidFill>
              </a:rPr>
              <a:t> process</a:t>
            </a:r>
          </a:p>
          <a:p>
            <a:r>
              <a:rPr lang="fr-FR" dirty="0">
                <a:solidFill>
                  <a:schemeClr val="tx1"/>
                </a:solidFill>
              </a:rPr>
              <a:t>Description of the model</a:t>
            </a:r>
          </a:p>
          <a:p>
            <a:r>
              <a:rPr lang="fr-FR" dirty="0" err="1">
                <a:solidFill>
                  <a:schemeClr val="tx1"/>
                </a:solidFill>
              </a:rPr>
              <a:t>Results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76B137-0B39-4960-8859-7C033C95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686F-9204-48E4-AB33-C66BF6B1F6D0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2F8045E-8C5D-4B6E-976C-05F16E51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 7</a:t>
            </a:r>
            <a:r>
              <a:rPr lang="fr-FR" baseline="30000"/>
              <a:t>th</a:t>
            </a:r>
            <a:r>
              <a:rPr lang="fr-FR"/>
              <a:t> International Workshop on Numerical Modelling of High Temperature Superconductors - 22/06/2021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210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252750C-CD8E-4544-8DAA-6C5F1A2CC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Top </a:t>
            </a:r>
            <a:r>
              <a:rPr lang="fr-FR" dirty="0" err="1"/>
              <a:t>seeded</a:t>
            </a:r>
            <a:r>
              <a:rPr lang="fr-FR" dirty="0"/>
              <a:t> </a:t>
            </a:r>
            <a:r>
              <a:rPr lang="fr-FR" dirty="0" err="1"/>
              <a:t>melt</a:t>
            </a:r>
            <a:r>
              <a:rPr lang="fr-FR" dirty="0"/>
              <a:t> </a:t>
            </a:r>
            <a:r>
              <a:rPr lang="fr-FR" dirty="0" err="1"/>
              <a:t>growth</a:t>
            </a:r>
            <a:r>
              <a:rPr lang="fr-FR" dirty="0"/>
              <a:t> (TSMG)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D165BA-3220-4FD3-BA88-A7941CFBD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406" y="1825625"/>
            <a:ext cx="6696245" cy="4351338"/>
          </a:xfrm>
        </p:spPr>
        <p:txBody>
          <a:bodyPr/>
          <a:lstStyle/>
          <a:p>
            <a:r>
              <a:rPr lang="fr-FR" dirty="0"/>
              <a:t>Pellet of RE-Ba-Cu-O</a:t>
            </a:r>
            <a:r>
              <a:rPr lang="fr-FR" baseline="-25000" dirty="0"/>
              <a:t>  </a:t>
            </a:r>
            <a:r>
              <a:rPr lang="en-US" dirty="0"/>
              <a:t>pressed then melted and slowly cooled to let the crystal grow</a:t>
            </a:r>
          </a:p>
          <a:p>
            <a:r>
              <a:rPr lang="en-US" dirty="0"/>
              <a:t>The seed crystal (RE-Ba-Cu-O with higher melting point) give the crystal orientation</a:t>
            </a:r>
          </a:p>
          <a:p>
            <a:pPr lvl="1"/>
            <a:r>
              <a:rPr lang="en-US" dirty="0"/>
              <a:t>Examples of seed crystals :</a:t>
            </a:r>
            <a:br>
              <a:rPr lang="en-US" dirty="0"/>
            </a:br>
            <a:r>
              <a:rPr lang="en-US" dirty="0"/>
              <a:t>Nd-Ba-Cu-O or </a:t>
            </a:r>
            <a:r>
              <a:rPr lang="en-US" dirty="0" err="1"/>
              <a:t>Sm</a:t>
            </a:r>
            <a:r>
              <a:rPr lang="en-US" dirty="0"/>
              <a:t>-Ba-Cu-O </a:t>
            </a:r>
          </a:p>
          <a:p>
            <a:r>
              <a:rPr lang="en-US" dirty="0"/>
              <a:t>Several hours of oxygen annealing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36F06E-B4B1-4F83-ADF4-C4BBBD2B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686F-9204-48E4-AB33-C66BF6B1F6D0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716153D-9FBE-40DF-80A7-3918E7B31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 7</a:t>
            </a:r>
            <a:r>
              <a:rPr lang="fr-FR" baseline="30000"/>
              <a:t>th</a:t>
            </a:r>
            <a:r>
              <a:rPr lang="fr-FR"/>
              <a:t> International Workshop on Numerical Modelling of High Temperature Superconductors - 22/06/2021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372E587-A210-4470-A527-27765C7D9E4B}"/>
              </a:ext>
            </a:extLst>
          </p:cNvPr>
          <p:cNvSpPr txBox="1"/>
          <p:nvPr/>
        </p:nvSpPr>
        <p:spPr>
          <a:xfrm>
            <a:off x="6782987" y="4673766"/>
            <a:ext cx="1238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crystal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B0664F5-DD73-4453-809B-1B9BCB7F1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791" y="3854802"/>
            <a:ext cx="2161705" cy="216170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DFE3D5A-29CD-4A8F-936A-C39D16DFB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03" y="1410008"/>
            <a:ext cx="2911456" cy="2471352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9BBA0B8C-8800-4B61-BECC-5ED534892681}"/>
              </a:ext>
            </a:extLst>
          </p:cNvPr>
          <p:cNvSpPr txBox="1"/>
          <p:nvPr/>
        </p:nvSpPr>
        <p:spPr>
          <a:xfrm>
            <a:off x="6782987" y="4115795"/>
            <a:ext cx="221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sector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boundaries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47101E9-B820-4960-AF54-B6E414F86641}"/>
              </a:ext>
            </a:extLst>
          </p:cNvPr>
          <p:cNvSpPr txBox="1"/>
          <p:nvPr/>
        </p:nvSpPr>
        <p:spPr>
          <a:xfrm>
            <a:off x="6777157" y="5252529"/>
            <a:ext cx="1928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sector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regions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8273D9E1-2ABE-46DA-A33E-65DF66087E08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8705303" y="5406418"/>
            <a:ext cx="1312904" cy="153888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90908452-F87A-4DEB-8E26-8B49DD98A396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8993107" y="4269684"/>
            <a:ext cx="753794" cy="21868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D6418648-24CF-49FF-A6CE-AF0A714FE695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8021237" y="4827655"/>
            <a:ext cx="1996970" cy="8559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8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399E8-B36B-4AD5-8021-A28042999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Bulk </a:t>
            </a:r>
            <a:r>
              <a:rPr lang="fr-FR" dirty="0" err="1"/>
              <a:t>welding</a:t>
            </a:r>
            <a:r>
              <a:rPr lang="fr-FR" dirty="0"/>
              <a:t> process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685AE2-A0D8-4C89-98A7-28F781AFC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764" y="1825625"/>
            <a:ext cx="5813487" cy="4351338"/>
          </a:xfrm>
        </p:spPr>
        <p:txBody>
          <a:bodyPr/>
          <a:lstStyle/>
          <a:p>
            <a:r>
              <a:rPr lang="fr-FR" dirty="0"/>
              <a:t>Solder </a:t>
            </a:r>
            <a:r>
              <a:rPr lang="fr-FR" dirty="0" err="1"/>
              <a:t>material</a:t>
            </a:r>
            <a:r>
              <a:rPr lang="fr-FR" dirty="0"/>
              <a:t>: RE-Ba-Cu-O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melting</a:t>
            </a:r>
            <a:r>
              <a:rPr lang="fr-FR" dirty="0"/>
              <a:t> point</a:t>
            </a:r>
          </a:p>
          <a:p>
            <a:r>
              <a:rPr lang="fr-FR" dirty="0"/>
              <a:t>Process </a:t>
            </a:r>
            <a:r>
              <a:rPr lang="fr-FR" dirty="0" err="1"/>
              <a:t>similar</a:t>
            </a:r>
            <a:r>
              <a:rPr lang="fr-FR" dirty="0"/>
              <a:t> to TSMG: The solder </a:t>
            </a:r>
            <a:r>
              <a:rPr lang="fr-FR" dirty="0" err="1"/>
              <a:t>material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melted</a:t>
            </a:r>
            <a:r>
              <a:rPr lang="fr-FR" dirty="0"/>
              <a:t> </a:t>
            </a:r>
            <a:r>
              <a:rPr lang="fr-FR" dirty="0" err="1"/>
              <a:t>while</a:t>
            </a:r>
            <a:r>
              <a:rPr lang="fr-FR" dirty="0"/>
              <a:t> the bulk body </a:t>
            </a:r>
            <a:r>
              <a:rPr lang="fr-FR" dirty="0" err="1"/>
              <a:t>act</a:t>
            </a:r>
            <a:r>
              <a:rPr lang="fr-FR" dirty="0"/>
              <a:t> as the </a:t>
            </a:r>
            <a:r>
              <a:rPr lang="fr-FR" dirty="0" err="1"/>
              <a:t>seed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75D9C8-0915-4F6D-8916-16B2802C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EEC0-DEFA-4BFC-8CFA-59FFBABA608A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A48EF2-6076-4C56-B2A7-102BA2DF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 7</a:t>
            </a:r>
            <a:r>
              <a:rPr lang="fr-FR" baseline="30000"/>
              <a:t>th</a:t>
            </a:r>
            <a:r>
              <a:rPr lang="fr-FR"/>
              <a:t> International Workshop on Numerical Modelling of High Temperature Superconductors - 22/06/2021</a:t>
            </a:r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CCC0F0B-030B-4C29-AF4A-AB2CDCA96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784021"/>
              </p:ext>
            </p:extLst>
          </p:nvPr>
        </p:nvGraphicFramePr>
        <p:xfrm>
          <a:off x="888764" y="4001294"/>
          <a:ext cx="3732388" cy="1524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66194">
                  <a:extLst>
                    <a:ext uri="{9D8B030D-6E8A-4147-A177-3AD203B41FA5}">
                      <a16:colId xmlns:a16="http://schemas.microsoft.com/office/drawing/2014/main" val="2203766342"/>
                    </a:ext>
                  </a:extLst>
                </a:gridCol>
                <a:gridCol w="1866194">
                  <a:extLst>
                    <a:ext uri="{9D8B030D-6E8A-4147-A177-3AD203B41FA5}">
                      <a16:colId xmlns:a16="http://schemas.microsoft.com/office/drawing/2014/main" val="3847104100"/>
                    </a:ext>
                  </a:extLst>
                </a:gridCol>
              </a:tblGrid>
              <a:tr h="270289"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</a:t>
                      </a: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[°C]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9749140"/>
                  </a:ext>
                </a:extLst>
              </a:tr>
              <a:tr h="270289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Y-Ba-Cu-O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1008 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0590568"/>
                  </a:ext>
                </a:extLst>
              </a:tr>
              <a:tr h="270289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Er-Ba-Cu-O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 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63947988"/>
                  </a:ext>
                </a:extLst>
              </a:tr>
              <a:tr h="270289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Y-Ba-Cu-O + 10%Ag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 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54959472"/>
                  </a:ext>
                </a:extLst>
              </a:tr>
              <a:tr h="270289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Er-Ba-Cu-O + 10%Ag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 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713614"/>
                  </a:ext>
                </a:extLst>
              </a:tr>
            </a:tbl>
          </a:graphicData>
        </a:graphic>
      </p:graphicFrame>
      <p:pic>
        <p:nvPicPr>
          <p:cNvPr id="34" name="Image 33">
            <a:extLst>
              <a:ext uri="{FF2B5EF4-FFF2-40B4-BE49-F238E27FC236}">
                <a16:creationId xmlns:a16="http://schemas.microsoft.com/office/drawing/2014/main" id="{CC1896C9-BF58-43DA-80DE-C09BE4AC6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521" y="1572967"/>
            <a:ext cx="3350551" cy="1956502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FBD5449-69C3-47D4-AF9B-15B9118ADDA1}"/>
              </a:ext>
            </a:extLst>
          </p:cNvPr>
          <p:cNvSpPr txBox="1"/>
          <p:nvPr/>
        </p:nvSpPr>
        <p:spPr>
          <a:xfrm>
            <a:off x="7646580" y="3403377"/>
            <a:ext cx="3883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the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 for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joining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Y-Ba-Cu-O + 10%Ag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Er-Ba-Cu-O + 10%Ag 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4906889E-E674-467C-868F-D5CC0F6BF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109" y="4001294"/>
            <a:ext cx="2664412" cy="1351443"/>
          </a:xfrm>
          <a:prstGeom prst="rect">
            <a:avLst/>
          </a:prstGeom>
        </p:spPr>
      </p:pic>
      <p:grpSp>
        <p:nvGrpSpPr>
          <p:cNvPr id="38" name="Groupe 37">
            <a:extLst>
              <a:ext uri="{FF2B5EF4-FFF2-40B4-BE49-F238E27FC236}">
                <a16:creationId xmlns:a16="http://schemas.microsoft.com/office/drawing/2014/main" id="{EC813999-C9DB-4CED-B0A6-ECC1E47A59B5}"/>
              </a:ext>
            </a:extLst>
          </p:cNvPr>
          <p:cNvGrpSpPr/>
          <p:nvPr/>
        </p:nvGrpSpPr>
        <p:grpSpPr>
          <a:xfrm>
            <a:off x="9050464" y="4001294"/>
            <a:ext cx="2186032" cy="1919741"/>
            <a:chOff x="9268637" y="2748692"/>
            <a:chExt cx="2696210" cy="2731135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CBC8EE7F-427F-48D7-9748-4F91D43AE096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80" t="24348" r="20820" b="26642"/>
            <a:stretch/>
          </p:blipFill>
          <p:spPr bwMode="auto">
            <a:xfrm>
              <a:off x="9268637" y="2748692"/>
              <a:ext cx="2696210" cy="27311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22DE663A-DAD4-4F1A-88C4-F59FB5FD7FAA}"/>
                </a:ext>
              </a:extLst>
            </p:cNvPr>
            <p:cNvCxnSpPr/>
            <p:nvPr/>
          </p:nvCxnSpPr>
          <p:spPr>
            <a:xfrm flipH="1">
              <a:off x="10268762" y="2915697"/>
              <a:ext cx="462915" cy="191135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6A5C575A-7C17-4DF7-BE0E-49D45C9396EB}"/>
                </a:ext>
              </a:extLst>
            </p:cNvPr>
            <p:cNvCxnSpPr/>
            <p:nvPr/>
          </p:nvCxnSpPr>
          <p:spPr>
            <a:xfrm flipH="1">
              <a:off x="10480217" y="2877597"/>
              <a:ext cx="462915" cy="191135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ZoneTexte 41">
            <a:extLst>
              <a:ext uri="{FF2B5EF4-FFF2-40B4-BE49-F238E27FC236}">
                <a16:creationId xmlns:a16="http://schemas.microsoft.com/office/drawing/2014/main" id="{CF664F5E-7425-40B0-ABA4-5F5D594E9445}"/>
              </a:ext>
            </a:extLst>
          </p:cNvPr>
          <p:cNvSpPr txBox="1"/>
          <p:nvPr/>
        </p:nvSpPr>
        <p:spPr>
          <a:xfrm>
            <a:off x="5325978" y="5427434"/>
            <a:ext cx="275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grain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connection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obtain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along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110 plane</a:t>
            </a:r>
          </a:p>
        </p:txBody>
      </p:sp>
    </p:spTree>
    <p:extLst>
      <p:ext uri="{BB962C8B-B14F-4D97-AF65-F5344CB8AC3E}">
        <p14:creationId xmlns:p14="http://schemas.microsoft.com/office/powerpoint/2010/main" val="28880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702B51-B0C1-468E-8DE2-5F7A69F4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Case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C4F556-6244-4D6B-AF82-A071A9450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763" y="1825625"/>
            <a:ext cx="6145083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Simulation of the weld </a:t>
            </a:r>
            <a:r>
              <a:rPr lang="en-GB" dirty="0" err="1"/>
              <a:t>behavior</a:t>
            </a:r>
            <a:r>
              <a:rPr lang="en-GB" dirty="0"/>
              <a:t> during pulsed field magnetisation (PFM)</a:t>
            </a:r>
          </a:p>
          <a:p>
            <a:r>
              <a:rPr lang="en-GB" dirty="0"/>
              <a:t>Bulk body:</a:t>
            </a:r>
          </a:p>
          <a:p>
            <a:pPr lvl="1"/>
            <a:r>
              <a:rPr lang="en-GB" dirty="0"/>
              <a:t>Radius : 30 mm</a:t>
            </a:r>
          </a:p>
          <a:p>
            <a:pPr lvl="1"/>
            <a:r>
              <a:rPr lang="en-GB" dirty="0"/>
              <a:t>Height : 15 mm</a:t>
            </a:r>
          </a:p>
          <a:p>
            <a:pPr lvl="1"/>
            <a:r>
              <a:rPr lang="en-GB" dirty="0"/>
              <a:t>Homogeneous superconducting properties</a:t>
            </a:r>
          </a:p>
          <a:p>
            <a:r>
              <a:rPr lang="en-GB" dirty="0"/>
              <a:t>Weld:</a:t>
            </a:r>
          </a:p>
          <a:p>
            <a:pPr lvl="1"/>
            <a:r>
              <a:rPr lang="en-GB" dirty="0"/>
              <a:t>Thickness : 1 mm</a:t>
            </a:r>
          </a:p>
          <a:p>
            <a:pPr lvl="1"/>
            <a:r>
              <a:rPr lang="en-GB" dirty="0"/>
              <a:t>Superconducting properties different from the bulk body</a:t>
            </a:r>
          </a:p>
          <a:p>
            <a:r>
              <a:rPr lang="en-GB" dirty="0"/>
              <a:t>Objective: study the magnetisation for different welds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ADED8F-62FD-4EB5-A168-CFAD5C92C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EEC0-DEFA-4BFC-8CFA-59FFBABA608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C42C75-D9CE-45D1-AF5F-90C2F0FC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 7</a:t>
            </a:r>
            <a:r>
              <a:rPr lang="fr-FR" baseline="30000"/>
              <a:t>th</a:t>
            </a:r>
            <a:r>
              <a:rPr lang="fr-FR"/>
              <a:t> International Workshop on Numerical Modelling of High Temperature Superconductors - 22/06/2021</a:t>
            </a:r>
            <a:endParaRPr lang="fr-FR"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803C3FE-FE08-4AD7-BA02-7CCF3C2703E1}"/>
              </a:ext>
            </a:extLst>
          </p:cNvPr>
          <p:cNvGrpSpPr/>
          <p:nvPr/>
        </p:nvGrpSpPr>
        <p:grpSpPr>
          <a:xfrm>
            <a:off x="6804199" y="2510167"/>
            <a:ext cx="4499038" cy="2554270"/>
            <a:chOff x="6910291" y="2712298"/>
            <a:chExt cx="4499038" cy="255427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CF559C9-F769-474D-A5BF-8D813D34F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88772" y="2712298"/>
              <a:ext cx="2620557" cy="255427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54C1471-9785-4537-9579-6D55A2BCFB3A}"/>
                </a:ext>
              </a:extLst>
            </p:cNvPr>
            <p:cNvSpPr txBox="1"/>
            <p:nvPr/>
          </p:nvSpPr>
          <p:spPr>
            <a:xfrm>
              <a:off x="6910291" y="3644133"/>
              <a:ext cx="6673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Weld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3B7E082-72D6-4E3A-A68E-8BA65A1F1AEF}"/>
                </a:ext>
              </a:extLst>
            </p:cNvPr>
            <p:cNvSpPr txBox="1"/>
            <p:nvPr/>
          </p:nvSpPr>
          <p:spPr>
            <a:xfrm>
              <a:off x="6919433" y="3137306"/>
              <a:ext cx="9918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Bulk body</a:t>
              </a: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45AA664C-0C15-49FB-9122-1FFEA09B7EDC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7911309" y="3291195"/>
              <a:ext cx="165915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7DA8B6DE-1DF4-456D-97CE-CB411DCFA318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7577636" y="3798022"/>
              <a:ext cx="1989573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161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0FFD4-F957-4295-AF2C-234EC1B1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Simulated</a:t>
            </a:r>
            <a:r>
              <a:rPr lang="fr-FR" dirty="0"/>
              <a:t> setup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9D5AF8-D40A-481B-AD92-465AFD89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EEC0-DEFA-4BFC-8CFA-59FFBABA608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CE055A-404A-4134-8D3A-FEECE9FFA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 7</a:t>
            </a:r>
            <a:r>
              <a:rPr lang="fr-FR" baseline="30000"/>
              <a:t>th</a:t>
            </a:r>
            <a:r>
              <a:rPr lang="fr-FR"/>
              <a:t> International Workshop on Numerical Modelling of High Temperature Superconductors - 22/06/2021</a:t>
            </a:r>
            <a:endParaRPr lang="fr-FR" dirty="0"/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8F3791DB-407C-448A-A790-210EF887BEEF}"/>
              </a:ext>
            </a:extLst>
          </p:cNvPr>
          <p:cNvGrpSpPr/>
          <p:nvPr/>
        </p:nvGrpSpPr>
        <p:grpSpPr>
          <a:xfrm>
            <a:off x="5513113" y="2307636"/>
            <a:ext cx="6016796" cy="2978739"/>
            <a:chOff x="822760" y="2546100"/>
            <a:chExt cx="5225819" cy="2343695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302AF20C-4605-4D20-8ABD-292FD1FBCE69}"/>
                </a:ext>
              </a:extLst>
            </p:cNvPr>
            <p:cNvSpPr txBox="1"/>
            <p:nvPr/>
          </p:nvSpPr>
          <p:spPr>
            <a:xfrm>
              <a:off x="822760" y="2706691"/>
              <a:ext cx="1160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Welded</a:t>
              </a:r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bulk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FCA1E6EA-3045-4DFB-96BF-8FA196518CE2}"/>
                </a:ext>
              </a:extLst>
            </p:cNvPr>
            <p:cNvSpPr txBox="1"/>
            <p:nvPr/>
          </p:nvSpPr>
          <p:spPr>
            <a:xfrm>
              <a:off x="822760" y="3131599"/>
              <a:ext cx="1302662" cy="242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Magnetising</a:t>
              </a:r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coil</a:t>
              </a:r>
              <a:endParaRPr lang="fr-FR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5A51DEED-3848-43F9-B29A-5062DB35B5DA}"/>
                </a:ext>
              </a:extLst>
            </p:cNvPr>
            <p:cNvSpPr txBox="1"/>
            <p:nvPr/>
          </p:nvSpPr>
          <p:spPr>
            <a:xfrm>
              <a:off x="822760" y="3683850"/>
              <a:ext cx="769949" cy="242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Cryostat</a:t>
              </a:r>
            </a:p>
          </p:txBody>
        </p: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3D718C0A-BD0C-4F21-9F5C-AA3A286CA604}"/>
                </a:ext>
              </a:extLst>
            </p:cNvPr>
            <p:cNvGrpSpPr/>
            <p:nvPr/>
          </p:nvGrpSpPr>
          <p:grpSpPr>
            <a:xfrm>
              <a:off x="1592709" y="2546100"/>
              <a:ext cx="4455870" cy="2343695"/>
              <a:chOff x="1592709" y="2546100"/>
              <a:chExt cx="4455870" cy="2343695"/>
            </a:xfrm>
          </p:grpSpPr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id="{31E771CE-DC32-4EAC-B2D1-BE53390B0431}"/>
                  </a:ext>
                </a:extLst>
              </p:cNvPr>
              <p:cNvGrpSpPr/>
              <p:nvPr/>
            </p:nvGrpSpPr>
            <p:grpSpPr>
              <a:xfrm>
                <a:off x="2663826" y="2546100"/>
                <a:ext cx="3384753" cy="2343695"/>
                <a:chOff x="6355511" y="1541974"/>
                <a:chExt cx="3384753" cy="2343695"/>
              </a:xfrm>
            </p:grpSpPr>
            <p:pic>
              <p:nvPicPr>
                <p:cNvPr id="7" name="Image 6">
                  <a:extLst>
                    <a:ext uri="{FF2B5EF4-FFF2-40B4-BE49-F238E27FC236}">
                      <a16:creationId xmlns:a16="http://schemas.microsoft.com/office/drawing/2014/main" id="{DA125785-3E0C-4890-BAA1-0D7D109F6A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16013"/>
                <a:stretch/>
              </p:blipFill>
              <p:spPr>
                <a:xfrm>
                  <a:off x="6355511" y="1541974"/>
                  <a:ext cx="3384753" cy="2343695"/>
                </a:xfrm>
                <a:prstGeom prst="rect">
                  <a:avLst/>
                </a:prstGeom>
              </p:spPr>
            </p:pic>
            <p:grpSp>
              <p:nvGrpSpPr>
                <p:cNvPr id="8" name="Groupe 7">
                  <a:extLst>
                    <a:ext uri="{FF2B5EF4-FFF2-40B4-BE49-F238E27FC236}">
                      <a16:creationId xmlns:a16="http://schemas.microsoft.com/office/drawing/2014/main" id="{C4087DE3-88A6-41A3-8C8B-09E23BE866D3}"/>
                    </a:ext>
                  </a:extLst>
                </p:cNvPr>
                <p:cNvGrpSpPr/>
                <p:nvPr/>
              </p:nvGrpSpPr>
              <p:grpSpPr>
                <a:xfrm>
                  <a:off x="6591935" y="1988820"/>
                  <a:ext cx="180000" cy="180000"/>
                  <a:chOff x="6591935" y="1988820"/>
                  <a:chExt cx="180000" cy="180000"/>
                </a:xfrm>
              </p:grpSpPr>
              <p:sp>
                <p:nvSpPr>
                  <p:cNvPr id="13" name="Ellipse 12">
                    <a:extLst>
                      <a:ext uri="{FF2B5EF4-FFF2-40B4-BE49-F238E27FC236}">
                        <a16:creationId xmlns:a16="http://schemas.microsoft.com/office/drawing/2014/main" id="{BA4AE380-DCEA-43A1-A71F-281D4FCF8143}"/>
                      </a:ext>
                    </a:extLst>
                  </p:cNvPr>
                  <p:cNvSpPr/>
                  <p:nvPr/>
                </p:nvSpPr>
                <p:spPr>
                  <a:xfrm>
                    <a:off x="6591935" y="1988820"/>
                    <a:ext cx="180000" cy="180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" name="Ellipse 13">
                    <a:extLst>
                      <a:ext uri="{FF2B5EF4-FFF2-40B4-BE49-F238E27FC236}">
                        <a16:creationId xmlns:a16="http://schemas.microsoft.com/office/drawing/2014/main" id="{E58A6A04-7319-457B-9152-9D66B47EE2B1}"/>
                      </a:ext>
                    </a:extLst>
                  </p:cNvPr>
                  <p:cNvSpPr/>
                  <p:nvPr/>
                </p:nvSpPr>
                <p:spPr>
                  <a:xfrm>
                    <a:off x="6645935" y="2042820"/>
                    <a:ext cx="720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9" name="Groupe 8">
                  <a:extLst>
                    <a:ext uri="{FF2B5EF4-FFF2-40B4-BE49-F238E27FC236}">
                      <a16:creationId xmlns:a16="http://schemas.microsoft.com/office/drawing/2014/main" id="{B9CD1B07-51C8-4CA4-8B15-806347C123AF}"/>
                    </a:ext>
                  </a:extLst>
                </p:cNvPr>
                <p:cNvGrpSpPr/>
                <p:nvPr/>
              </p:nvGrpSpPr>
              <p:grpSpPr>
                <a:xfrm>
                  <a:off x="9325291" y="1988820"/>
                  <a:ext cx="180000" cy="180000"/>
                  <a:chOff x="9325291" y="1988820"/>
                  <a:chExt cx="180000" cy="180000"/>
                </a:xfrm>
              </p:grpSpPr>
              <p:sp>
                <p:nvSpPr>
                  <p:cNvPr id="10" name="Ellipse 9">
                    <a:extLst>
                      <a:ext uri="{FF2B5EF4-FFF2-40B4-BE49-F238E27FC236}">
                        <a16:creationId xmlns:a16="http://schemas.microsoft.com/office/drawing/2014/main" id="{CCBD83C1-7E53-484A-B0B4-93D1E0AB3153}"/>
                      </a:ext>
                    </a:extLst>
                  </p:cNvPr>
                  <p:cNvSpPr/>
                  <p:nvPr/>
                </p:nvSpPr>
                <p:spPr>
                  <a:xfrm>
                    <a:off x="9325291" y="1988820"/>
                    <a:ext cx="180000" cy="180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11" name="Connecteur droit 10">
                    <a:extLst>
                      <a:ext uri="{FF2B5EF4-FFF2-40B4-BE49-F238E27FC236}">
                        <a16:creationId xmlns:a16="http://schemas.microsoft.com/office/drawing/2014/main" id="{99F90337-6A56-4B99-886D-5B8BF2D733EE}"/>
                      </a:ext>
                    </a:extLst>
                  </p:cNvPr>
                  <p:cNvCxnSpPr>
                    <a:stCxn id="10" idx="1"/>
                    <a:endCxn id="10" idx="5"/>
                  </p:cNvCxnSpPr>
                  <p:nvPr/>
                </p:nvCxnSpPr>
                <p:spPr>
                  <a:xfrm>
                    <a:off x="9351651" y="2015180"/>
                    <a:ext cx="127280" cy="12728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Connecteur droit 11">
                    <a:extLst>
                      <a:ext uri="{FF2B5EF4-FFF2-40B4-BE49-F238E27FC236}">
                        <a16:creationId xmlns:a16="http://schemas.microsoft.com/office/drawing/2014/main" id="{725ADBFB-C828-41E0-9768-6D8C05910EA4}"/>
                      </a:ext>
                    </a:extLst>
                  </p:cNvPr>
                  <p:cNvCxnSpPr>
                    <a:cxnSpLocks/>
                    <a:stCxn id="10" idx="3"/>
                    <a:endCxn id="10" idx="7"/>
                  </p:cNvCxnSpPr>
                  <p:nvPr/>
                </p:nvCxnSpPr>
                <p:spPr>
                  <a:xfrm flipV="1">
                    <a:off x="9351651" y="2015180"/>
                    <a:ext cx="127280" cy="12728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A26CB6DE-48D1-48B7-85E6-1DB3D344B10E}"/>
                  </a:ext>
                </a:extLst>
              </p:cNvPr>
              <p:cNvSpPr txBox="1"/>
              <p:nvPr/>
            </p:nvSpPr>
            <p:spPr>
              <a:xfrm>
                <a:off x="3876491" y="3513550"/>
                <a:ext cx="9594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Cold </a:t>
                </a:r>
                <a:r>
                  <a:rPr lang="fr-FR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head</a:t>
                </a:r>
                <a:endPara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Connecteur droit avec flèche 17">
                <a:extLst>
                  <a:ext uri="{FF2B5EF4-FFF2-40B4-BE49-F238E27FC236}">
                    <a16:creationId xmlns:a16="http://schemas.microsoft.com/office/drawing/2014/main" id="{A2D2BCE1-9BC8-4F0B-B3CE-2F9755E77BD9}"/>
                  </a:ext>
                </a:extLst>
              </p:cNvPr>
              <p:cNvCxnSpPr>
                <a:cxnSpLocks/>
                <a:stCxn id="17" idx="3"/>
              </p:cNvCxnSpPr>
              <p:nvPr/>
            </p:nvCxnSpPr>
            <p:spPr>
              <a:xfrm>
                <a:off x="1983149" y="2860580"/>
                <a:ext cx="1893342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avec flèche 27">
                <a:extLst>
                  <a:ext uri="{FF2B5EF4-FFF2-40B4-BE49-F238E27FC236}">
                    <a16:creationId xmlns:a16="http://schemas.microsoft.com/office/drawing/2014/main" id="{3DC36A71-AA60-4818-85EC-B99F32185C44}"/>
                  </a:ext>
                </a:extLst>
              </p:cNvPr>
              <p:cNvCxnSpPr>
                <a:cxnSpLocks/>
                <a:stCxn id="27" idx="3"/>
              </p:cNvCxnSpPr>
              <p:nvPr/>
            </p:nvCxnSpPr>
            <p:spPr>
              <a:xfrm>
                <a:off x="2125422" y="3252680"/>
                <a:ext cx="626525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avec flèche 32">
                <a:extLst>
                  <a:ext uri="{FF2B5EF4-FFF2-40B4-BE49-F238E27FC236}">
                    <a16:creationId xmlns:a16="http://schemas.microsoft.com/office/drawing/2014/main" id="{B8FEFB15-78CB-44A3-90CD-DC92736EC7B3}"/>
                  </a:ext>
                </a:extLst>
              </p:cNvPr>
              <p:cNvCxnSpPr>
                <a:cxnSpLocks/>
                <a:stCxn id="32" idx="3"/>
              </p:cNvCxnSpPr>
              <p:nvPr/>
            </p:nvCxnSpPr>
            <p:spPr>
              <a:xfrm>
                <a:off x="1592709" y="3804931"/>
                <a:ext cx="1647334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Espace réservé du contenu 2">
            <a:extLst>
              <a:ext uri="{FF2B5EF4-FFF2-40B4-BE49-F238E27FC236}">
                <a16:creationId xmlns:a16="http://schemas.microsoft.com/office/drawing/2014/main" id="{75AC3CC6-DB25-40DB-8ED2-8B23F4041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763" y="1825625"/>
            <a:ext cx="4454761" cy="4351338"/>
          </a:xfrm>
        </p:spPr>
        <p:txBody>
          <a:bodyPr/>
          <a:lstStyle/>
          <a:p>
            <a:r>
              <a:rPr lang="fr-FR" dirty="0"/>
              <a:t>Initial </a:t>
            </a:r>
            <a:r>
              <a:rPr lang="fr-FR" dirty="0" err="1"/>
              <a:t>temperature</a:t>
            </a:r>
            <a:r>
              <a:rPr lang="fr-FR" dirty="0"/>
              <a:t> : </a:t>
            </a:r>
            <a:br>
              <a:rPr lang="fr-FR" dirty="0"/>
            </a:br>
            <a:r>
              <a:rPr lang="fr-FR" dirty="0"/>
              <a:t>T</a:t>
            </a:r>
            <a:r>
              <a:rPr lang="fr-FR" baseline="-25000" dirty="0"/>
              <a:t>a</a:t>
            </a:r>
            <a:r>
              <a:rPr lang="fr-FR" dirty="0"/>
              <a:t> = 60 K</a:t>
            </a:r>
          </a:p>
          <a:p>
            <a:endParaRPr lang="fr-FR" dirty="0"/>
          </a:p>
          <a:p>
            <a:r>
              <a:rPr lang="fr-FR" dirty="0" err="1"/>
              <a:t>Cryocooler</a:t>
            </a:r>
            <a:r>
              <a:rPr lang="fr-FR" dirty="0"/>
              <a:t> </a:t>
            </a:r>
            <a:r>
              <a:rPr lang="fr-FR" dirty="0" err="1"/>
              <a:t>cooling</a:t>
            </a:r>
            <a:r>
              <a:rPr lang="fr-FR" dirty="0"/>
              <a:t> power : </a:t>
            </a:r>
            <a:br>
              <a:rPr lang="fr-FR" dirty="0"/>
            </a:br>
            <a:r>
              <a:rPr lang="fr-FR" dirty="0" err="1"/>
              <a:t>P</a:t>
            </a:r>
            <a:r>
              <a:rPr lang="fr-FR" baseline="-25000" dirty="0" err="1"/>
              <a:t>cryo</a:t>
            </a:r>
            <a:r>
              <a:rPr lang="fr-FR" dirty="0"/>
              <a:t> = 50W</a:t>
            </a:r>
          </a:p>
          <a:p>
            <a:endParaRPr lang="fr-FR" dirty="0"/>
          </a:p>
          <a:p>
            <a:r>
              <a:rPr lang="fr-FR" dirty="0" err="1"/>
              <a:t>Applied</a:t>
            </a:r>
            <a:r>
              <a:rPr lang="fr-FR" dirty="0"/>
              <a:t> </a:t>
            </a:r>
            <a:r>
              <a:rPr lang="fr-FR" dirty="0" err="1"/>
              <a:t>magnetic</a:t>
            </a:r>
            <a:r>
              <a:rPr lang="fr-FR" dirty="0"/>
              <a:t> </a:t>
            </a:r>
            <a:r>
              <a:rPr lang="fr-FR" dirty="0" err="1"/>
              <a:t>field</a:t>
            </a:r>
            <a:r>
              <a:rPr lang="fr-FR" dirty="0"/>
              <a:t> :</a:t>
            </a:r>
            <a:br>
              <a:rPr lang="fr-FR" dirty="0"/>
            </a:br>
            <a:r>
              <a:rPr lang="fr-FR" dirty="0"/>
              <a:t>B</a:t>
            </a:r>
            <a:r>
              <a:rPr lang="fr-FR" baseline="-25000" dirty="0"/>
              <a:t>a</a:t>
            </a:r>
            <a:r>
              <a:rPr lang="fr-FR" dirty="0"/>
              <a:t> = [0.5 T : 9 T]</a:t>
            </a:r>
          </a:p>
        </p:txBody>
      </p:sp>
    </p:spTree>
    <p:extLst>
      <p:ext uri="{BB962C8B-B14F-4D97-AF65-F5344CB8AC3E}">
        <p14:creationId xmlns:p14="http://schemas.microsoft.com/office/powerpoint/2010/main" val="77103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C9314E-88D5-419F-9B22-C8909094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Electromagnetic</a:t>
            </a:r>
            <a:r>
              <a:rPr lang="fr-FR" dirty="0"/>
              <a:t> and thermal </a:t>
            </a:r>
            <a:r>
              <a:rPr lang="fr-FR" dirty="0" err="1"/>
              <a:t>models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162336-C2A8-4EAF-8339-75B2990B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EEC0-DEFA-4BFC-8CFA-59FFBABA608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232D7E-44FD-4CA5-8C97-288F1650D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 7</a:t>
            </a:r>
            <a:r>
              <a:rPr lang="fr-FR" baseline="30000"/>
              <a:t>th</a:t>
            </a:r>
            <a:r>
              <a:rPr lang="fr-FR"/>
              <a:t> International Workshop on Numerical Modelling of High Temperature Superconductors - 22/06/2021</a:t>
            </a:r>
            <a:endParaRPr lang="fr-FR" dirty="0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CCF51CE6-EEEB-4254-85A5-181B056CB441}"/>
              </a:ext>
            </a:extLst>
          </p:cNvPr>
          <p:cNvGrpSpPr/>
          <p:nvPr/>
        </p:nvGrpSpPr>
        <p:grpSpPr>
          <a:xfrm>
            <a:off x="719345" y="2066925"/>
            <a:ext cx="4700380" cy="3322050"/>
            <a:chOff x="2281445" y="1269000"/>
            <a:chExt cx="5974554" cy="4320000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FAB3E152-A147-49AB-87E6-F59E8F85AC12}"/>
                </a:ext>
              </a:extLst>
            </p:cNvPr>
            <p:cNvGrpSpPr/>
            <p:nvPr/>
          </p:nvGrpSpPr>
          <p:grpSpPr>
            <a:xfrm>
              <a:off x="2281445" y="1269000"/>
              <a:ext cx="5974554" cy="4320000"/>
              <a:chOff x="2281445" y="1269000"/>
              <a:chExt cx="5974554" cy="4320000"/>
            </a:xfrm>
          </p:grpSpPr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A56D67AF-A6E0-4156-AB1E-D8F3D170FFBE}"/>
                  </a:ext>
                </a:extLst>
              </p:cNvPr>
              <p:cNvGrpSpPr/>
              <p:nvPr/>
            </p:nvGrpSpPr>
            <p:grpSpPr>
              <a:xfrm>
                <a:off x="2281445" y="1269000"/>
                <a:ext cx="5974554" cy="4320000"/>
                <a:chOff x="2281445" y="1269000"/>
                <a:chExt cx="5974554" cy="4320000"/>
              </a:xfrm>
            </p:grpSpPr>
            <p:pic>
              <p:nvPicPr>
                <p:cNvPr id="38" name="Image 37">
                  <a:extLst>
                    <a:ext uri="{FF2B5EF4-FFF2-40B4-BE49-F238E27FC236}">
                      <a16:creationId xmlns:a16="http://schemas.microsoft.com/office/drawing/2014/main" id="{A202C28C-69C8-419A-B637-0CFB28DA50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138737" y="2914650"/>
                  <a:ext cx="1914525" cy="1028700"/>
                </a:xfrm>
                <a:prstGeom prst="rect">
                  <a:avLst/>
                </a:prstGeom>
              </p:spPr>
            </p:pic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96097D8-A159-4477-A752-10C998F02BAD}"/>
                    </a:ext>
                  </a:extLst>
                </p:cNvPr>
                <p:cNvSpPr/>
                <p:nvPr/>
              </p:nvSpPr>
              <p:spPr>
                <a:xfrm>
                  <a:off x="3935999" y="1269000"/>
                  <a:ext cx="4320000" cy="43200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ZoneTexte 39">
                      <a:extLst>
                        <a:ext uri="{FF2B5EF4-FFF2-40B4-BE49-F238E27FC236}">
                          <a16:creationId xmlns:a16="http://schemas.microsoft.com/office/drawing/2014/main" id="{40278F88-6103-45CD-B23B-5AF35E9B78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62727" y="1937937"/>
                      <a:ext cx="46654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FR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0" name="ZoneTexte 39">
                      <a:extLst>
                        <a:ext uri="{FF2B5EF4-FFF2-40B4-BE49-F238E27FC236}">
                          <a16:creationId xmlns:a16="http://schemas.microsoft.com/office/drawing/2014/main" id="{40278F88-6103-45CD-B23B-5AF35E9B785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62727" y="1937937"/>
                      <a:ext cx="466544" cy="30777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3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ZoneTexte 40">
                      <a:extLst>
                        <a:ext uri="{FF2B5EF4-FFF2-40B4-BE49-F238E27FC236}">
                          <a16:creationId xmlns:a16="http://schemas.microsoft.com/office/drawing/2014/main" id="{9B939E5B-38A8-444D-A63A-D748D3629D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81445" y="3262031"/>
                      <a:ext cx="1053185" cy="3339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sz="1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fr-FR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fr-FR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fr-FR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fr-FR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fr-FR" sz="1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1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1" name="ZoneTexte 40">
                      <a:extLst>
                        <a:ext uri="{FF2B5EF4-FFF2-40B4-BE49-F238E27FC236}">
                          <a16:creationId xmlns:a16="http://schemas.microsoft.com/office/drawing/2014/main" id="{9B939E5B-38A8-444D-A63A-D748D3629DA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81445" y="3262031"/>
                      <a:ext cx="1053185" cy="33393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2206" b="-186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2" name="Connecteur droit avec flèche 41">
                  <a:extLst>
                    <a:ext uri="{FF2B5EF4-FFF2-40B4-BE49-F238E27FC236}">
                      <a16:creationId xmlns:a16="http://schemas.microsoft.com/office/drawing/2014/main" id="{EFBF4A97-58BA-4FAE-B71A-1509227DE781}"/>
                    </a:ext>
                  </a:extLst>
                </p:cNvPr>
                <p:cNvCxnSpPr>
                  <a:cxnSpLocks/>
                  <a:stCxn id="41" idx="3"/>
                  <a:endCxn id="39" idx="0"/>
                </p:cNvCxnSpPr>
                <p:nvPr/>
              </p:nvCxnSpPr>
              <p:spPr>
                <a:xfrm flipV="1">
                  <a:off x="3334630" y="1269000"/>
                  <a:ext cx="2761369" cy="2160000"/>
                </a:xfrm>
                <a:prstGeom prst="straightConnector1">
                  <a:avLst/>
                </a:prstGeom>
                <a:ln w="19050">
                  <a:solidFill>
                    <a:srgbClr val="C0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avec flèche 42">
                  <a:extLst>
                    <a:ext uri="{FF2B5EF4-FFF2-40B4-BE49-F238E27FC236}">
                      <a16:creationId xmlns:a16="http://schemas.microsoft.com/office/drawing/2014/main" id="{436B0B81-8B31-443F-8218-E7D68700D6DE}"/>
                    </a:ext>
                  </a:extLst>
                </p:cNvPr>
                <p:cNvCxnSpPr>
                  <a:cxnSpLocks/>
                  <a:stCxn id="41" idx="3"/>
                  <a:endCxn id="39" idx="1"/>
                </p:cNvCxnSpPr>
                <p:nvPr/>
              </p:nvCxnSpPr>
              <p:spPr>
                <a:xfrm>
                  <a:off x="3334630" y="3429000"/>
                  <a:ext cx="601369" cy="0"/>
                </a:xfrm>
                <a:prstGeom prst="straightConnector1">
                  <a:avLst/>
                </a:prstGeom>
                <a:ln w="19050">
                  <a:solidFill>
                    <a:srgbClr val="C0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ZoneTexte 33">
                    <a:extLst>
                      <a:ext uri="{FF2B5EF4-FFF2-40B4-BE49-F238E27FC236}">
                        <a16:creationId xmlns:a16="http://schemas.microsoft.com/office/drawing/2014/main" id="{EA362104-5980-4E12-BCBC-95A997C058A8}"/>
                      </a:ext>
                    </a:extLst>
                  </p:cNvPr>
                  <p:cNvSpPr txBox="1"/>
                  <p:nvPr/>
                </p:nvSpPr>
                <p:spPr>
                  <a:xfrm>
                    <a:off x="4681270" y="4529630"/>
                    <a:ext cx="3211518" cy="817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)=</m:t>
                          </m:r>
                          <m:sSub>
                            <m:sSubPr>
                              <m:ctrlP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1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𝐽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14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4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fr-FR" sz="14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sz="14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4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  <m:r>
                                            <a:rPr lang="fr-FR" sz="14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fr-FR" sz="14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sup>
                          </m:sSup>
                        </m:oMath>
                      </m:oMathPara>
                    </a14:m>
                    <a:endParaRPr lang="fr-FR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ZoneTexte 33">
                    <a:extLst>
                      <a:ext uri="{FF2B5EF4-FFF2-40B4-BE49-F238E27FC236}">
                        <a16:creationId xmlns:a16="http://schemas.microsoft.com/office/drawing/2014/main" id="{EA362104-5980-4E12-BCBC-95A997C058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1270" y="4529630"/>
                    <a:ext cx="3211518" cy="81730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Connecteur droit avec flèche 34">
                <a:extLst>
                  <a:ext uri="{FF2B5EF4-FFF2-40B4-BE49-F238E27FC236}">
                    <a16:creationId xmlns:a16="http://schemas.microsoft.com/office/drawing/2014/main" id="{BB2C80CD-5A91-402E-BFEF-4D2509DEFCB9}"/>
                  </a:ext>
                </a:extLst>
              </p:cNvPr>
              <p:cNvCxnSpPr>
                <a:cxnSpLocks/>
                <a:stCxn id="34" idx="0"/>
              </p:cNvCxnSpPr>
              <p:nvPr/>
            </p:nvCxnSpPr>
            <p:spPr>
              <a:xfrm flipH="1" flipV="1">
                <a:off x="5660136" y="3595970"/>
                <a:ext cx="626894" cy="93366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avec flèche 35">
                <a:extLst>
                  <a:ext uri="{FF2B5EF4-FFF2-40B4-BE49-F238E27FC236}">
                    <a16:creationId xmlns:a16="http://schemas.microsoft.com/office/drawing/2014/main" id="{D514BD8F-BA2C-43B2-9A5C-4D2A3E662B2F}"/>
                  </a:ext>
                </a:extLst>
              </p:cNvPr>
              <p:cNvCxnSpPr>
                <a:cxnSpLocks/>
                <a:stCxn id="34" idx="0"/>
              </p:cNvCxnSpPr>
              <p:nvPr/>
            </p:nvCxnSpPr>
            <p:spPr>
              <a:xfrm flipH="1" flipV="1">
                <a:off x="6086854" y="3595970"/>
                <a:ext cx="200175" cy="93366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ZoneTexte 36">
                    <a:extLst>
                      <a:ext uri="{FF2B5EF4-FFF2-40B4-BE49-F238E27FC236}">
                        <a16:creationId xmlns:a16="http://schemas.microsoft.com/office/drawing/2014/main" id="{7221A5CC-D36D-4EE3-8AAD-8901EC1E1A78}"/>
                      </a:ext>
                    </a:extLst>
                  </p:cNvPr>
                  <p:cNvSpPr txBox="1"/>
                  <p:nvPr/>
                </p:nvSpPr>
                <p:spPr>
                  <a:xfrm>
                    <a:off x="6393270" y="3288192"/>
                    <a:ext cx="46654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fr-FR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" name="ZoneTexte 36">
                    <a:extLst>
                      <a:ext uri="{FF2B5EF4-FFF2-40B4-BE49-F238E27FC236}">
                        <a16:creationId xmlns:a16="http://schemas.microsoft.com/office/drawing/2014/main" id="{7221A5CC-D36D-4EE3-8AAD-8901EC1E1A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93270" y="3288192"/>
                    <a:ext cx="466544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3333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C1163816-6E34-4D03-9C8F-8578F1E6F68F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 flipV="1">
              <a:off x="3334630" y="1797050"/>
              <a:ext cx="4921369" cy="163195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7C642787-F067-406D-A864-A19C989A9078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3334630" y="3429000"/>
              <a:ext cx="1523120" cy="216000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C894F5F3-A0B3-4509-940D-FB178050940E}"/>
              </a:ext>
            </a:extLst>
          </p:cNvPr>
          <p:cNvSpPr txBox="1"/>
          <p:nvPr/>
        </p:nvSpPr>
        <p:spPr>
          <a:xfrm>
            <a:off x="2595673" y="5515787"/>
            <a:ext cx="2338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3-D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D989789-A581-4876-864A-6C9FE27B0529}"/>
              </a:ext>
            </a:extLst>
          </p:cNvPr>
          <p:cNvSpPr txBox="1"/>
          <p:nvPr/>
        </p:nvSpPr>
        <p:spPr>
          <a:xfrm>
            <a:off x="9200018" y="5515787"/>
            <a:ext cx="1601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3-D Thermal model</a:t>
            </a: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8B26209C-9DA9-4D58-884C-3BB3E86C8ED3}"/>
              </a:ext>
            </a:extLst>
          </p:cNvPr>
          <p:cNvCxnSpPr/>
          <p:nvPr/>
        </p:nvCxnSpPr>
        <p:spPr>
          <a:xfrm>
            <a:off x="6353175" y="3332418"/>
            <a:ext cx="1076325" cy="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FA15093D-4D5C-4249-8F71-E246BCA2050C}"/>
              </a:ext>
            </a:extLst>
          </p:cNvPr>
          <p:cNvCxnSpPr/>
          <p:nvPr/>
        </p:nvCxnSpPr>
        <p:spPr>
          <a:xfrm>
            <a:off x="6353174" y="4055529"/>
            <a:ext cx="1076325" cy="0"/>
          </a:xfrm>
          <a:prstGeom prst="straightConnector1">
            <a:avLst/>
          </a:prstGeom>
          <a:ln w="762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EF8A6C35-6A01-4B80-8B4A-4AAA3FDC5E17}"/>
                  </a:ext>
                </a:extLst>
              </p:cNvPr>
              <p:cNvSpPr txBox="1"/>
              <p:nvPr/>
            </p:nvSpPr>
            <p:spPr>
              <a:xfrm>
                <a:off x="6353174" y="2726751"/>
                <a:ext cx="1072608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</m:acc>
                      <m:r>
                        <a:rPr lang="fr-F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fr-F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EF8A6C35-6A01-4B80-8B4A-4AAA3FDC5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174" y="2726751"/>
                <a:ext cx="1072608" cy="402931"/>
              </a:xfrm>
              <a:prstGeom prst="rect">
                <a:avLst/>
              </a:prstGeom>
              <a:blipFill>
                <a:blip r:embed="rId7"/>
                <a:stretch>
                  <a:fillRect t="-21212" r="-7386" b="-121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e 59">
            <a:extLst>
              <a:ext uri="{FF2B5EF4-FFF2-40B4-BE49-F238E27FC236}">
                <a16:creationId xmlns:a16="http://schemas.microsoft.com/office/drawing/2014/main" id="{59355201-9FDC-4D0F-BC27-0F92A6945F94}"/>
              </a:ext>
            </a:extLst>
          </p:cNvPr>
          <p:cNvGrpSpPr/>
          <p:nvPr/>
        </p:nvGrpSpPr>
        <p:grpSpPr>
          <a:xfrm>
            <a:off x="7919735" y="2240587"/>
            <a:ext cx="3500218" cy="2876478"/>
            <a:chOff x="3738781" y="1823792"/>
            <a:chExt cx="3500218" cy="2876478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CC6EE559-6C88-48BC-AFA7-5B4D052F4E1F}"/>
                </a:ext>
              </a:extLst>
            </p:cNvPr>
            <p:cNvGrpSpPr/>
            <p:nvPr/>
          </p:nvGrpSpPr>
          <p:grpSpPr>
            <a:xfrm>
              <a:off x="4919281" y="1823792"/>
              <a:ext cx="2319718" cy="2876478"/>
              <a:chOff x="4919281" y="1823792"/>
              <a:chExt cx="2319718" cy="2876478"/>
            </a:xfrm>
          </p:grpSpPr>
          <p:pic>
            <p:nvPicPr>
              <p:cNvPr id="64" name="Image 63">
                <a:extLst>
                  <a:ext uri="{FF2B5EF4-FFF2-40B4-BE49-F238E27FC236}">
                    <a16:creationId xmlns:a16="http://schemas.microsoft.com/office/drawing/2014/main" id="{933B4E32-3998-4101-9FB6-E945DB4852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19281" y="2914650"/>
                <a:ext cx="1914525" cy="1028700"/>
              </a:xfrm>
              <a:prstGeom prst="rect">
                <a:avLst/>
              </a:prstGeom>
            </p:spPr>
          </p:pic>
          <p:cxnSp>
            <p:nvCxnSpPr>
              <p:cNvPr id="65" name="Connecteur droit avec flèche 64">
                <a:extLst>
                  <a:ext uri="{FF2B5EF4-FFF2-40B4-BE49-F238E27FC236}">
                    <a16:creationId xmlns:a16="http://schemas.microsoft.com/office/drawing/2014/main" id="{296C4D09-C565-4B56-A03F-12CADAF3DE1E}"/>
                  </a:ext>
                </a:extLst>
              </p:cNvPr>
              <p:cNvCxnSpPr>
                <a:cxnSpLocks/>
                <a:stCxn id="67" idx="2"/>
              </p:cNvCxnSpPr>
              <p:nvPr/>
            </p:nvCxnSpPr>
            <p:spPr>
              <a:xfrm flipH="1">
                <a:off x="5004564" y="2164783"/>
                <a:ext cx="843786" cy="1089374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avec flèche 65">
                <a:extLst>
                  <a:ext uri="{FF2B5EF4-FFF2-40B4-BE49-F238E27FC236}">
                    <a16:creationId xmlns:a16="http://schemas.microsoft.com/office/drawing/2014/main" id="{0A08A398-064E-4F96-9197-1E70AA28F609}"/>
                  </a:ext>
                </a:extLst>
              </p:cNvPr>
              <p:cNvCxnSpPr>
                <a:cxnSpLocks/>
                <a:stCxn id="67" idx="2"/>
              </p:cNvCxnSpPr>
              <p:nvPr/>
            </p:nvCxnSpPr>
            <p:spPr>
              <a:xfrm flipH="1">
                <a:off x="5842052" y="2164783"/>
                <a:ext cx="6298" cy="813367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ZoneTexte 66">
                    <a:extLst>
                      <a:ext uri="{FF2B5EF4-FFF2-40B4-BE49-F238E27FC236}">
                        <a16:creationId xmlns:a16="http://schemas.microsoft.com/office/drawing/2014/main" id="{088553C6-E1C2-4850-877C-F46C0793EA7C}"/>
                      </a:ext>
                    </a:extLst>
                  </p:cNvPr>
                  <p:cNvSpPr txBox="1"/>
                  <p:nvPr/>
                </p:nvSpPr>
                <p:spPr>
                  <a:xfrm>
                    <a:off x="5181600" y="1823792"/>
                    <a:ext cx="1333500" cy="3409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∇</m:t>
                              </m:r>
                            </m:e>
                          </m:acc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)∙</m:t>
                          </m:r>
                          <m:acc>
                            <m:accPr>
                              <m:chr m:val="⃗"/>
                              <m:ctrlP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fr-FR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7" name="ZoneTexte 66">
                    <a:extLst>
                      <a:ext uri="{FF2B5EF4-FFF2-40B4-BE49-F238E27FC236}">
                        <a16:creationId xmlns:a16="http://schemas.microsoft.com/office/drawing/2014/main" id="{088553C6-E1C2-4850-877C-F46C0793EA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1600" y="1823792"/>
                    <a:ext cx="1333500" cy="34099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0909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8" name="Connecteur droit avec flèche 67">
                <a:extLst>
                  <a:ext uri="{FF2B5EF4-FFF2-40B4-BE49-F238E27FC236}">
                    <a16:creationId xmlns:a16="http://schemas.microsoft.com/office/drawing/2014/main" id="{DA14DE6F-3F6C-4E74-8E1C-B353FD880567}"/>
                  </a:ext>
                </a:extLst>
              </p:cNvPr>
              <p:cNvCxnSpPr>
                <a:cxnSpLocks/>
                <a:stCxn id="67" idx="2"/>
              </p:cNvCxnSpPr>
              <p:nvPr/>
            </p:nvCxnSpPr>
            <p:spPr>
              <a:xfrm>
                <a:off x="5848350" y="2164783"/>
                <a:ext cx="876300" cy="1089374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ZoneTexte 68">
                    <a:extLst>
                      <a:ext uri="{FF2B5EF4-FFF2-40B4-BE49-F238E27FC236}">
                        <a16:creationId xmlns:a16="http://schemas.microsoft.com/office/drawing/2014/main" id="{683492B2-0945-47A1-8B9E-9FBC51AE4EA7}"/>
                      </a:ext>
                    </a:extLst>
                  </p:cNvPr>
                  <p:cNvSpPr txBox="1"/>
                  <p:nvPr/>
                </p:nvSpPr>
                <p:spPr>
                  <a:xfrm>
                    <a:off x="5111750" y="4344403"/>
                    <a:ext cx="2127249" cy="3558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−(</m:t>
                          </m:r>
                          <m:acc>
                            <m:accPr>
                              <m:chr m:val="⃗"/>
                              <m:ctrlP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∇</m:t>
                              </m:r>
                            </m:e>
                          </m:acc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)∙</m:t>
                          </m:r>
                          <m:acc>
                            <m:accPr>
                              <m:chr m:val="⃗"/>
                              <m:ctrlP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𝑐𝑟𝑦𝑜</m:t>
                              </m:r>
                            </m:sub>
                          </m:sSub>
                        </m:oMath>
                      </m:oMathPara>
                    </a14:m>
                    <a:endParaRPr lang="fr-FR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9" name="ZoneTexte 68">
                    <a:extLst>
                      <a:ext uri="{FF2B5EF4-FFF2-40B4-BE49-F238E27FC236}">
                        <a16:creationId xmlns:a16="http://schemas.microsoft.com/office/drawing/2014/main" id="{683492B2-0945-47A1-8B9E-9FBC51AE4E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1750" y="4344403"/>
                    <a:ext cx="2127249" cy="35586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344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0" name="Connecteur droit avec flèche 69">
                <a:extLst>
                  <a:ext uri="{FF2B5EF4-FFF2-40B4-BE49-F238E27FC236}">
                    <a16:creationId xmlns:a16="http://schemas.microsoft.com/office/drawing/2014/main" id="{8C6EE1FF-FCF3-401D-8812-25CFADF5CC2C}"/>
                  </a:ext>
                </a:extLst>
              </p:cNvPr>
              <p:cNvCxnSpPr>
                <a:cxnSpLocks/>
                <a:stCxn id="69" idx="0"/>
              </p:cNvCxnSpPr>
              <p:nvPr/>
            </p:nvCxnSpPr>
            <p:spPr>
              <a:xfrm flipV="1">
                <a:off x="6175375" y="3829050"/>
                <a:ext cx="0" cy="515353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C1B6C54D-2A0B-4FDC-9C9D-D6A1E79D3B8E}"/>
                </a:ext>
              </a:extLst>
            </p:cNvPr>
            <p:cNvCxnSpPr>
              <a:cxnSpLocks/>
              <a:stCxn id="63" idx="3"/>
            </p:cNvCxnSpPr>
            <p:nvPr/>
          </p:nvCxnSpPr>
          <p:spPr>
            <a:xfrm>
              <a:off x="4703031" y="3496363"/>
              <a:ext cx="524201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ZoneTexte 62">
                  <a:extLst>
                    <a:ext uri="{FF2B5EF4-FFF2-40B4-BE49-F238E27FC236}">
                      <a16:creationId xmlns:a16="http://schemas.microsoft.com/office/drawing/2014/main" id="{089DCFBB-467C-4847-91DB-E51A2E387C5E}"/>
                    </a:ext>
                  </a:extLst>
                </p:cNvPr>
                <p:cNvSpPr txBox="1"/>
                <p:nvPr/>
              </p:nvSpPr>
              <p:spPr>
                <a:xfrm>
                  <a:off x="3738781" y="3329394"/>
                  <a:ext cx="964250" cy="3339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</m:acc>
                      </m:oMath>
                    </m:oMathPara>
                  </a14:m>
                  <a:endParaRPr lang="fr-FR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ZoneTexte 62">
                  <a:extLst>
                    <a:ext uri="{FF2B5EF4-FFF2-40B4-BE49-F238E27FC236}">
                      <a16:creationId xmlns:a16="http://schemas.microsoft.com/office/drawing/2014/main" id="{089DCFBB-467C-4847-91DB-E51A2E387C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781" y="3329394"/>
                  <a:ext cx="964250" cy="333938"/>
                </a:xfrm>
                <a:prstGeom prst="rect">
                  <a:avLst/>
                </a:prstGeom>
                <a:blipFill>
                  <a:blip r:embed="rId10"/>
                  <a:stretch>
                    <a:fillRect t="-11111" r="-17089" b="-740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4025CAEB-C36B-4E2E-9C4D-BE387515F83D}"/>
                  </a:ext>
                </a:extLst>
              </p:cNvPr>
              <p:cNvSpPr txBox="1"/>
              <p:nvPr/>
            </p:nvSpPr>
            <p:spPr>
              <a:xfrm>
                <a:off x="6426720" y="4266550"/>
                <a:ext cx="10726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4025CAEB-C36B-4E2E-9C4D-BE387515F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20" y="4266550"/>
                <a:ext cx="107260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e 14">
            <a:extLst>
              <a:ext uri="{FF2B5EF4-FFF2-40B4-BE49-F238E27FC236}">
                <a16:creationId xmlns:a16="http://schemas.microsoft.com/office/drawing/2014/main" id="{F802E81F-8FEF-4811-A709-31198F08782D}"/>
              </a:ext>
            </a:extLst>
          </p:cNvPr>
          <p:cNvGrpSpPr/>
          <p:nvPr/>
        </p:nvGrpSpPr>
        <p:grpSpPr>
          <a:xfrm>
            <a:off x="2039523" y="2096537"/>
            <a:ext cx="706687" cy="669806"/>
            <a:chOff x="815466" y="1643340"/>
            <a:chExt cx="706687" cy="669806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C21CA3CE-5AF7-429D-A3EC-BD4FDBEF9740}"/>
                </a:ext>
              </a:extLst>
            </p:cNvPr>
            <p:cNvGrpSpPr/>
            <p:nvPr/>
          </p:nvGrpSpPr>
          <p:grpSpPr>
            <a:xfrm>
              <a:off x="1019075" y="1755426"/>
              <a:ext cx="396001" cy="391238"/>
              <a:chOff x="1019075" y="1755426"/>
              <a:chExt cx="396001" cy="391238"/>
            </a:xfrm>
          </p:grpSpPr>
          <p:cxnSp>
            <p:nvCxnSpPr>
              <p:cNvPr id="6" name="Connecteur droit avec flèche 5">
                <a:extLst>
                  <a:ext uri="{FF2B5EF4-FFF2-40B4-BE49-F238E27FC236}">
                    <a16:creationId xmlns:a16="http://schemas.microsoft.com/office/drawing/2014/main" id="{33DA77F5-4905-4B1F-B1C9-1CA5F94A3823}"/>
                  </a:ext>
                </a:extLst>
              </p:cNvPr>
              <p:cNvCxnSpPr/>
              <p:nvPr/>
            </p:nvCxnSpPr>
            <p:spPr>
              <a:xfrm flipV="1">
                <a:off x="1055076" y="1755426"/>
                <a:ext cx="0" cy="36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46233FBC-9F4A-4C3A-802E-19F9427253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5076" y="2110664"/>
                <a:ext cx="36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7030D025-E654-4EEB-87E1-0269F02114A3}"/>
                  </a:ext>
                </a:extLst>
              </p:cNvPr>
              <p:cNvSpPr/>
              <p:nvPr/>
            </p:nvSpPr>
            <p:spPr>
              <a:xfrm>
                <a:off x="1019075" y="2074664"/>
                <a:ext cx="72000" cy="72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B6D411A0-D064-4FE0-99F5-7C0FAADAF673}"/>
                  </a:ext>
                </a:extLst>
              </p:cNvPr>
              <p:cNvCxnSpPr>
                <a:stCxn id="8" idx="1"/>
                <a:endCxn id="8" idx="5"/>
              </p:cNvCxnSpPr>
              <p:nvPr/>
            </p:nvCxnSpPr>
            <p:spPr>
              <a:xfrm>
                <a:off x="1029619" y="2085208"/>
                <a:ext cx="50912" cy="509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58AD344E-2D48-4DB5-A1A2-D57372065813}"/>
                  </a:ext>
                </a:extLst>
              </p:cNvPr>
              <p:cNvCxnSpPr>
                <a:cxnSpLocks/>
                <a:stCxn id="8" idx="7"/>
                <a:endCxn id="8" idx="3"/>
              </p:cNvCxnSpPr>
              <p:nvPr/>
            </p:nvCxnSpPr>
            <p:spPr>
              <a:xfrm flipH="1">
                <a:off x="1029619" y="2085208"/>
                <a:ext cx="50912" cy="509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B5F751A-7CD0-4BE4-976B-21D31F3E51EF}"/>
                </a:ext>
              </a:extLst>
            </p:cNvPr>
            <p:cNvSpPr txBox="1"/>
            <p:nvPr/>
          </p:nvSpPr>
          <p:spPr>
            <a:xfrm>
              <a:off x="815466" y="1643340"/>
              <a:ext cx="2141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58212686-06A7-43C4-9C5B-1F2E6EDF7538}"/>
                </a:ext>
              </a:extLst>
            </p:cNvPr>
            <p:cNvSpPr txBox="1"/>
            <p:nvPr/>
          </p:nvSpPr>
          <p:spPr>
            <a:xfrm>
              <a:off x="1308000" y="2056820"/>
              <a:ext cx="2141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FCF9E0B-68A2-427A-8D90-B5236EC05109}"/>
                </a:ext>
              </a:extLst>
            </p:cNvPr>
            <p:cNvSpPr txBox="1"/>
            <p:nvPr/>
          </p:nvSpPr>
          <p:spPr>
            <a:xfrm>
              <a:off x="825609" y="2066925"/>
              <a:ext cx="2141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015337A9-EAD8-4690-86BA-FD5E301AAF78}"/>
              </a:ext>
            </a:extLst>
          </p:cNvPr>
          <p:cNvGrpSpPr/>
          <p:nvPr/>
        </p:nvGrpSpPr>
        <p:grpSpPr>
          <a:xfrm>
            <a:off x="8538081" y="2003366"/>
            <a:ext cx="706687" cy="669806"/>
            <a:chOff x="815466" y="1643340"/>
            <a:chExt cx="706687" cy="669806"/>
          </a:xfrm>
        </p:grpSpPr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B3116280-596C-4C17-9879-2CC6F5326C2A}"/>
                </a:ext>
              </a:extLst>
            </p:cNvPr>
            <p:cNvGrpSpPr/>
            <p:nvPr/>
          </p:nvGrpSpPr>
          <p:grpSpPr>
            <a:xfrm>
              <a:off x="1019075" y="1755426"/>
              <a:ext cx="396001" cy="391238"/>
              <a:chOff x="1019075" y="1755426"/>
              <a:chExt cx="396001" cy="391238"/>
            </a:xfrm>
          </p:grpSpPr>
          <p:cxnSp>
            <p:nvCxnSpPr>
              <p:cNvPr id="74" name="Connecteur droit avec flèche 73">
                <a:extLst>
                  <a:ext uri="{FF2B5EF4-FFF2-40B4-BE49-F238E27FC236}">
                    <a16:creationId xmlns:a16="http://schemas.microsoft.com/office/drawing/2014/main" id="{6DF3E8E1-17B9-488A-A657-22AB83B23FEF}"/>
                  </a:ext>
                </a:extLst>
              </p:cNvPr>
              <p:cNvCxnSpPr/>
              <p:nvPr/>
            </p:nvCxnSpPr>
            <p:spPr>
              <a:xfrm flipV="1">
                <a:off x="1055076" y="1755426"/>
                <a:ext cx="0" cy="36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avec flèche 74">
                <a:extLst>
                  <a:ext uri="{FF2B5EF4-FFF2-40B4-BE49-F238E27FC236}">
                    <a16:creationId xmlns:a16="http://schemas.microsoft.com/office/drawing/2014/main" id="{955B2854-B94D-4E3E-9954-0750CD96E6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5076" y="2110664"/>
                <a:ext cx="36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Ellipse 75">
                <a:extLst>
                  <a:ext uri="{FF2B5EF4-FFF2-40B4-BE49-F238E27FC236}">
                    <a16:creationId xmlns:a16="http://schemas.microsoft.com/office/drawing/2014/main" id="{E8B1D94E-09BD-4B10-853E-C58DBCE20DFA}"/>
                  </a:ext>
                </a:extLst>
              </p:cNvPr>
              <p:cNvSpPr/>
              <p:nvPr/>
            </p:nvSpPr>
            <p:spPr>
              <a:xfrm>
                <a:off x="1019075" y="2074664"/>
                <a:ext cx="72000" cy="72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7" name="Connecteur droit 76">
                <a:extLst>
                  <a:ext uri="{FF2B5EF4-FFF2-40B4-BE49-F238E27FC236}">
                    <a16:creationId xmlns:a16="http://schemas.microsoft.com/office/drawing/2014/main" id="{AFDC7876-B6DA-4705-8BED-B55C479794E4}"/>
                  </a:ext>
                </a:extLst>
              </p:cNvPr>
              <p:cNvCxnSpPr>
                <a:stCxn id="76" idx="1"/>
                <a:endCxn id="76" idx="5"/>
              </p:cNvCxnSpPr>
              <p:nvPr/>
            </p:nvCxnSpPr>
            <p:spPr>
              <a:xfrm>
                <a:off x="1029619" y="2085208"/>
                <a:ext cx="50912" cy="509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>
                <a:extLst>
                  <a:ext uri="{FF2B5EF4-FFF2-40B4-BE49-F238E27FC236}">
                    <a16:creationId xmlns:a16="http://schemas.microsoft.com/office/drawing/2014/main" id="{9A71356B-3DF2-4419-9362-A33C26A1C1C9}"/>
                  </a:ext>
                </a:extLst>
              </p:cNvPr>
              <p:cNvCxnSpPr>
                <a:cxnSpLocks/>
                <a:stCxn id="76" idx="7"/>
                <a:endCxn id="76" idx="3"/>
              </p:cNvCxnSpPr>
              <p:nvPr/>
            </p:nvCxnSpPr>
            <p:spPr>
              <a:xfrm flipH="1">
                <a:off x="1029619" y="2085208"/>
                <a:ext cx="50912" cy="509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D2AA174C-51EB-4CA7-9E67-F99D023DEFD2}"/>
                </a:ext>
              </a:extLst>
            </p:cNvPr>
            <p:cNvSpPr txBox="1"/>
            <p:nvPr/>
          </p:nvSpPr>
          <p:spPr>
            <a:xfrm>
              <a:off x="815466" y="1643340"/>
              <a:ext cx="2141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4C1A4820-6C7F-444C-AB87-CDCF84E532D3}"/>
                </a:ext>
              </a:extLst>
            </p:cNvPr>
            <p:cNvSpPr txBox="1"/>
            <p:nvPr/>
          </p:nvSpPr>
          <p:spPr>
            <a:xfrm>
              <a:off x="1308000" y="2056820"/>
              <a:ext cx="2141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A7DA1272-CF84-4C30-B4B9-0CB4AEBC71EB}"/>
                </a:ext>
              </a:extLst>
            </p:cNvPr>
            <p:cNvSpPr txBox="1"/>
            <p:nvPr/>
          </p:nvSpPr>
          <p:spPr>
            <a:xfrm>
              <a:off x="825609" y="2066925"/>
              <a:ext cx="2141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302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16828-E088-494F-A618-0240D95B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Electromagnetic</a:t>
            </a:r>
            <a:r>
              <a:rPr lang="fr-FR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C434CC2-B0AD-43E7-93F4-511AACBAD3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8763" y="1624665"/>
                <a:ext cx="586373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H-formulation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fr-F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fr-F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GB" dirty="0"/>
                  <a:t>:</a:t>
                </a:r>
              </a:p>
              <a:p>
                <a:pPr lvl="1"/>
                <a:r>
                  <a:rPr lang="en-GB" dirty="0"/>
                  <a:t>In the bulk body :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type m:val="lin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den>
                            </m:f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type m:val="lin"/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In the weld: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pPr lvl="1"/>
                <a:r>
                  <a:rPr lang="en-US" dirty="0"/>
                  <a:t>Weld to bulk body critical current ratio: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0.25 ;0.5 ;0.75 ;1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type m:val="lin"/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</m:e>
                    </m:d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C434CC2-B0AD-43E7-93F4-511AACBAD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8763" y="1624665"/>
                <a:ext cx="5863730" cy="4351338"/>
              </a:xfrm>
              <a:blipFill>
                <a:blip r:embed="rId3"/>
                <a:stretch>
                  <a:fillRect l="-1455" t="-28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CC6EF4-BD17-4423-ADBA-D9C0A138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EEC0-DEFA-4BFC-8CFA-59FFBABA608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CB19E7-91D9-4AD4-B00D-AE256362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 7</a:t>
            </a:r>
            <a:r>
              <a:rPr lang="fr-FR" baseline="30000"/>
              <a:t>th</a:t>
            </a:r>
            <a:r>
              <a:rPr lang="fr-FR"/>
              <a:t> International Workshop on Numerical Modelling of High Temperature Superconductors - 22/06/2021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A1EE252-B91E-48DF-8C07-72D27BBF1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68" y="2128139"/>
            <a:ext cx="5119328" cy="340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35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5E5A5C-C884-4E7B-98D7-CD8C3663C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Simulation </a:t>
            </a:r>
            <a:r>
              <a:rPr lang="fr-FR" dirty="0" err="1"/>
              <a:t>parameters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388855-FB14-4292-A6D4-D670DD639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563" y="1575745"/>
            <a:ext cx="4965834" cy="4351338"/>
          </a:xfrm>
        </p:spPr>
        <p:txBody>
          <a:bodyPr/>
          <a:lstStyle/>
          <a:p>
            <a:r>
              <a:rPr lang="en-GB" dirty="0"/>
              <a:t>Due to symmetries → ¼ of the geometry is simulated 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43556D-492C-4743-94A3-43740172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EEC0-DEFA-4BFC-8CFA-59FFBABA608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F5A3AF-6602-40E6-A9B3-D21082A4B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 7</a:t>
            </a:r>
            <a:r>
              <a:rPr lang="fr-FR" baseline="30000" dirty="0"/>
              <a:t>th</a:t>
            </a:r>
            <a:r>
              <a:rPr lang="fr-FR" dirty="0"/>
              <a:t> International Workshop on </a:t>
            </a:r>
            <a:r>
              <a:rPr lang="fr-FR" dirty="0" err="1"/>
              <a:t>Numerical</a:t>
            </a:r>
            <a:r>
              <a:rPr lang="fr-FR" dirty="0"/>
              <a:t> </a:t>
            </a:r>
            <a:r>
              <a:rPr lang="fr-FR" dirty="0" err="1"/>
              <a:t>Modelling</a:t>
            </a:r>
            <a:r>
              <a:rPr lang="fr-FR" dirty="0"/>
              <a:t> of High </a:t>
            </a:r>
            <a:r>
              <a:rPr lang="fr-FR" dirty="0" err="1"/>
              <a:t>Temperature</a:t>
            </a:r>
            <a:r>
              <a:rPr lang="fr-FR" dirty="0"/>
              <a:t> </a:t>
            </a:r>
            <a:r>
              <a:rPr lang="fr-FR" dirty="0" err="1"/>
              <a:t>Superconductors</a:t>
            </a:r>
            <a:r>
              <a:rPr lang="fr-FR" dirty="0"/>
              <a:t> - 22/06/2021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au 6">
                <a:extLst>
                  <a:ext uri="{FF2B5EF4-FFF2-40B4-BE49-F238E27FC236}">
                    <a16:creationId xmlns:a16="http://schemas.microsoft.com/office/drawing/2014/main" id="{CF253D9A-9D37-44D7-9217-C3F304C46D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5593082"/>
                  </p:ext>
                </p:extLst>
              </p:nvPr>
            </p:nvGraphicFramePr>
            <p:xfrm>
              <a:off x="5535615" y="1579865"/>
              <a:ext cx="5751511" cy="43883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0461">
                      <a:extLst>
                        <a:ext uri="{9D8B030D-6E8A-4147-A177-3AD203B41FA5}">
                          <a16:colId xmlns:a16="http://schemas.microsoft.com/office/drawing/2014/main" val="3266068273"/>
                        </a:ext>
                      </a:extLst>
                    </a:gridCol>
                    <a:gridCol w="1162050">
                      <a:extLst>
                        <a:ext uri="{9D8B030D-6E8A-4147-A177-3AD203B41FA5}">
                          <a16:colId xmlns:a16="http://schemas.microsoft.com/office/drawing/2014/main" val="1359494507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259688952"/>
                        </a:ext>
                      </a:extLst>
                    </a:gridCol>
                  </a:tblGrid>
                  <a:tr h="249623">
                    <a:tc>
                      <a:txBody>
                        <a:bodyPr/>
                        <a:lstStyle/>
                        <a:p>
                          <a:r>
                            <a:rPr lang="fr-FR" sz="1100" b="1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fr-FR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Description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55852686"/>
                      </a:ext>
                    </a:extLst>
                  </a:tr>
                  <a:tr h="24962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300 A/mm</a:t>
                          </a:r>
                          <a:r>
                            <a:rPr lang="fr-FR" sz="1200" b="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Self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field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critical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current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density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at 77 K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57449457"/>
                      </a:ext>
                    </a:extLst>
                  </a:tr>
                  <a:tr h="24962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 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Magnetic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field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dependance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constant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3256721"/>
                      </a:ext>
                    </a:extLst>
                  </a:tr>
                  <a:tr h="24962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Magnetic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field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dependance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exponent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1598783"/>
                      </a:ext>
                    </a:extLst>
                  </a:tr>
                  <a:tr h="24962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exponent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at 77 K and B = 0 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8442284"/>
                      </a:ext>
                    </a:extLst>
                  </a:tr>
                  <a:tr h="24962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exponent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at 77 K and B &gt;&gt; B</a:t>
                          </a:r>
                          <a:r>
                            <a:rPr lang="fr-FR" sz="1200" b="0" baseline="-25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4376374"/>
                      </a:ext>
                    </a:extLst>
                  </a:tr>
                  <a:tr h="24962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 K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Critical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temperature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3322059"/>
                      </a:ext>
                    </a:extLst>
                  </a:tr>
                  <a:tr h="24962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 K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Reference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temperature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78987407"/>
                      </a:ext>
                    </a:extLst>
                  </a:tr>
                  <a:tr h="24962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 K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Initial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temperature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1422726"/>
                      </a:ext>
                    </a:extLst>
                  </a:tr>
                  <a:tr h="24962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[0.5 T : 9 T]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Applied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flux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density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94049946"/>
                      </a:ext>
                    </a:extLst>
                  </a:tr>
                  <a:tr h="24962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 ms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Pulse time constant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83301012"/>
                      </a:ext>
                    </a:extLst>
                  </a:tr>
                  <a:tr h="24962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[0.25 : 1]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Weld to bulk body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critical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current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ratio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70547647"/>
                      </a:ext>
                    </a:extLst>
                  </a:tr>
                  <a:tr h="24962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𝑐𝑟𝑦𝑜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 W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Cooling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power of the cold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head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96870895"/>
                      </a:ext>
                    </a:extLst>
                  </a:tr>
                  <a:tr h="24962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 g/cm</a:t>
                          </a:r>
                          <a:r>
                            <a:rPr lang="fr-FR" sz="1200" b="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RE-Ba-Cu-O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density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2451295"/>
                      </a:ext>
                    </a:extLst>
                  </a:tr>
                  <a:tr h="24962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 J/(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kg.K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Heat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capacity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00153370"/>
                      </a:ext>
                    </a:extLst>
                  </a:tr>
                  <a:tr h="24962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 W/(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m.K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Thermal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conductivity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3160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au 6">
                <a:extLst>
                  <a:ext uri="{FF2B5EF4-FFF2-40B4-BE49-F238E27FC236}">
                    <a16:creationId xmlns:a16="http://schemas.microsoft.com/office/drawing/2014/main" id="{CF253D9A-9D37-44D7-9217-C3F304C46D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5593082"/>
                  </p:ext>
                </p:extLst>
              </p:nvPr>
            </p:nvGraphicFramePr>
            <p:xfrm>
              <a:off x="5535615" y="1579865"/>
              <a:ext cx="5751511" cy="43883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0461">
                      <a:extLst>
                        <a:ext uri="{9D8B030D-6E8A-4147-A177-3AD203B41FA5}">
                          <a16:colId xmlns:a16="http://schemas.microsoft.com/office/drawing/2014/main" val="3266068273"/>
                        </a:ext>
                      </a:extLst>
                    </a:gridCol>
                    <a:gridCol w="1162050">
                      <a:extLst>
                        <a:ext uri="{9D8B030D-6E8A-4147-A177-3AD203B41FA5}">
                          <a16:colId xmlns:a16="http://schemas.microsoft.com/office/drawing/2014/main" val="1359494507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259688952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r>
                            <a:rPr lang="fr-FR" sz="1100" b="1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fr-FR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Description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5585268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97778" r="-397368" b="-14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300 A/mm</a:t>
                          </a:r>
                          <a:r>
                            <a:rPr lang="fr-FR" sz="1200" b="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Self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field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critical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current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density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at 77 K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5744945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97778" r="-397368" b="-13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 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Magnetic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field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dependance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constant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325672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97778" r="-397368" b="-1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Magnetic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field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dependance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exponent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159878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97778" r="-397368" b="-1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exponent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at 77 K and B = 0 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844228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97778" r="-397368" b="-10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exponent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at 77 K and B &gt;&gt; B</a:t>
                          </a:r>
                          <a:r>
                            <a:rPr lang="fr-FR" sz="1200" b="0" baseline="-25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437637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97778" r="-397368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 K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Critical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temperature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332205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697778" r="-397368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 K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Reference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temperature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7898740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797778" r="-397368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 K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Initial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temperature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142272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897778" r="-397368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[0.5 T : 9 T]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Applied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flux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density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9404994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997778" r="-397368" b="-5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 ms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Pulse time constant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8330101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97778" r="-397368" b="-4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[0.25 : 1]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Weld to bulk body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critical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current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ratio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70547647"/>
                      </a:ext>
                    </a:extLst>
                  </a:tr>
                  <a:tr h="28879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122917" r="-397368" b="-2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 W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Cooling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power of the cold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head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9687089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304444" r="-397368" b="-2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 g/cm</a:t>
                          </a:r>
                          <a:r>
                            <a:rPr lang="fr-FR" sz="1200" b="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RE-Ba-Cu-O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density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245129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404444" r="-397368" b="-1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 J/(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kg.K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Heat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capacity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0015337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504444" r="-397368" b="-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 W/(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m.K</a:t>
                          </a:r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Thermal </a:t>
                          </a:r>
                          <a:r>
                            <a:rPr lang="fr-FR" sz="12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conductivity</a:t>
                          </a:r>
                          <a:endParaRPr lang="fr-FR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31601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Image 16">
            <a:extLst>
              <a:ext uri="{FF2B5EF4-FFF2-40B4-BE49-F238E27FC236}">
                <a16:creationId xmlns:a16="http://schemas.microsoft.com/office/drawing/2014/main" id="{09B96F41-3FF7-4290-A5E5-4608B85044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1" t="11007" r="16399"/>
          <a:stretch/>
        </p:blipFill>
        <p:spPr>
          <a:xfrm>
            <a:off x="1204957" y="2375279"/>
            <a:ext cx="3667127" cy="35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684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46605</TotalTime>
  <Words>918</Words>
  <Application>Microsoft Office PowerPoint</Application>
  <PresentationFormat>Grand écran</PresentationFormat>
  <Paragraphs>182</Paragraphs>
  <Slides>13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Wingdings</vt:lpstr>
      <vt:lpstr>Thème Office</vt:lpstr>
      <vt:lpstr>Présentation PowerPoint</vt:lpstr>
      <vt:lpstr>Présentation PowerPoint</vt:lpstr>
      <vt:lpstr>Top seeded melt growth (TSMG)</vt:lpstr>
      <vt:lpstr>Bulk welding process</vt:lpstr>
      <vt:lpstr>Case study</vt:lpstr>
      <vt:lpstr>Simulated setup</vt:lpstr>
      <vt:lpstr>Electromagnetic and thermal models</vt:lpstr>
      <vt:lpstr>Electromagnetic model</vt:lpstr>
      <vt:lpstr>Simulation parameters</vt:lpstr>
      <vt:lpstr>Results – Field maps</vt:lpstr>
      <vt:lpstr>Results – Trapped flux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Remi Dorget</dc:creator>
  <cp:lastModifiedBy>Remi Dorget</cp:lastModifiedBy>
  <cp:revision>594</cp:revision>
  <dcterms:created xsi:type="dcterms:W3CDTF">2020-11-17T10:48:47Z</dcterms:created>
  <dcterms:modified xsi:type="dcterms:W3CDTF">2021-06-17T12:13:35Z</dcterms:modified>
</cp:coreProperties>
</file>