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9"/>
  </p:notesMasterIdLst>
  <p:handoutMasterIdLst>
    <p:handoutMasterId r:id="rId20"/>
  </p:handoutMasterIdLst>
  <p:sldIdLst>
    <p:sldId id="256" r:id="rId2"/>
    <p:sldId id="257" r:id="rId3"/>
    <p:sldId id="265" r:id="rId4"/>
    <p:sldId id="266" r:id="rId5"/>
    <p:sldId id="267" r:id="rId6"/>
    <p:sldId id="269" r:id="rId7"/>
    <p:sldId id="268" r:id="rId8"/>
    <p:sldId id="270" r:id="rId9"/>
    <p:sldId id="271" r:id="rId10"/>
    <p:sldId id="272" r:id="rId11"/>
    <p:sldId id="273" r:id="rId12"/>
    <p:sldId id="274" r:id="rId13"/>
    <p:sldId id="275" r:id="rId14"/>
    <p:sldId id="276" r:id="rId15"/>
    <p:sldId id="277" r:id="rId16"/>
    <p:sldId id="278" r:id="rId17"/>
    <p:sldId id="264" r:id="rId18"/>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48">
          <p15:clr>
            <a:srgbClr val="A4A3A4"/>
          </p15:clr>
        </p15:guide>
        <p15:guide id="2" pos="25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A69"/>
    <a:srgbClr val="003A00"/>
    <a:srgbClr val="E4E4E4"/>
    <a:srgbClr val="004884"/>
    <a:srgbClr val="2D79AA"/>
    <a:srgbClr val="003A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3" autoAdjust="0"/>
    <p:restoredTop sz="94713" autoAdjust="0"/>
  </p:normalViewPr>
  <p:slideViewPr>
    <p:cSldViewPr snapToGrid="0" snapToObjects="1" showGuides="1">
      <p:cViewPr>
        <p:scale>
          <a:sx n="86" d="100"/>
          <a:sy n="86" d="100"/>
        </p:scale>
        <p:origin x="1542" y="522"/>
      </p:cViewPr>
      <p:guideLst>
        <p:guide orient="horz" pos="4148"/>
        <p:guide pos="25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C8328BB-3E7D-1545-8629-739FE7FE78CD}" type="datetimeFigureOut">
              <a:rPr lang="it-IT" smtClean="0"/>
              <a:t>15/06/2021</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A18625A-8487-0243-9438-3D7ABEA720FE}" type="slidenum">
              <a:rPr lang="it-IT" smtClean="0"/>
              <a:t>‹N›</a:t>
            </a:fld>
            <a:endParaRPr lang="it-IT"/>
          </a:p>
        </p:txBody>
      </p:sp>
    </p:spTree>
    <p:extLst>
      <p:ext uri="{BB962C8B-B14F-4D97-AF65-F5344CB8AC3E}">
        <p14:creationId xmlns:p14="http://schemas.microsoft.com/office/powerpoint/2010/main" val="10106677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B52F6F-5890-184D-BFAC-2DB3B24676C1}" type="datetimeFigureOut">
              <a:rPr lang="it-IT" smtClean="0"/>
              <a:t>15/06/2021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A67DBE-D3BB-F74E-84C1-4CEDFE4037FA}" type="slidenum">
              <a:rPr lang="it-IT" smtClean="0"/>
              <a:t>‹N›</a:t>
            </a:fld>
            <a:endParaRPr lang="it-IT"/>
          </a:p>
        </p:txBody>
      </p:sp>
    </p:spTree>
    <p:extLst>
      <p:ext uri="{BB962C8B-B14F-4D97-AF65-F5344CB8AC3E}">
        <p14:creationId xmlns:p14="http://schemas.microsoft.com/office/powerpoint/2010/main" val="203674585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iniziale">
    <p:bg>
      <p:bgPr>
        <a:solidFill>
          <a:schemeClr val="bg1"/>
        </a:solidFill>
        <a:effectLst/>
      </p:bgPr>
    </p:bg>
    <p:spTree>
      <p:nvGrpSpPr>
        <p:cNvPr id="1" name=""/>
        <p:cNvGrpSpPr/>
        <p:nvPr/>
      </p:nvGrpSpPr>
      <p:grpSpPr>
        <a:xfrm>
          <a:off x="0" y="0"/>
          <a:ext cx="0" cy="0"/>
          <a:chOff x="0" y="0"/>
          <a:chExt cx="0" cy="0"/>
        </a:xfrm>
      </p:grpSpPr>
      <p:sp>
        <p:nvSpPr>
          <p:cNvPr id="12" name="Rettangolo 11"/>
          <p:cNvSpPr/>
          <p:nvPr userDrawn="1"/>
        </p:nvSpPr>
        <p:spPr>
          <a:xfrm>
            <a:off x="872" y="1270000"/>
            <a:ext cx="9165896" cy="4205663"/>
          </a:xfrm>
          <a:prstGeom prst="rect">
            <a:avLst/>
          </a:prstGeom>
          <a:solidFill>
            <a:srgbClr val="003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Rettangolo 13"/>
          <p:cNvSpPr/>
          <p:nvPr userDrawn="1"/>
        </p:nvSpPr>
        <p:spPr>
          <a:xfrm>
            <a:off x="0" y="6390820"/>
            <a:ext cx="9165896" cy="486583"/>
          </a:xfrm>
          <a:prstGeom prst="rect">
            <a:avLst/>
          </a:prstGeom>
          <a:solidFill>
            <a:srgbClr val="2D79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1" name="Rettangolo 20"/>
          <p:cNvSpPr/>
          <p:nvPr userDrawn="1"/>
        </p:nvSpPr>
        <p:spPr>
          <a:xfrm>
            <a:off x="872" y="5054747"/>
            <a:ext cx="9165896" cy="729223"/>
          </a:xfrm>
          <a:prstGeom prst="rect">
            <a:avLst/>
          </a:prstGeom>
          <a:solidFill>
            <a:srgbClr val="0048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6"/>
          <p:cNvSpPr/>
          <p:nvPr userDrawn="1"/>
        </p:nvSpPr>
        <p:spPr>
          <a:xfrm>
            <a:off x="0" y="1"/>
            <a:ext cx="9144000" cy="127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 name="Sottotitolo 2"/>
          <p:cNvSpPr>
            <a:spLocks noGrp="1"/>
          </p:cNvSpPr>
          <p:nvPr userDrawn="1">
            <p:ph type="subTitle" idx="1" hasCustomPrompt="1"/>
          </p:nvPr>
        </p:nvSpPr>
        <p:spPr>
          <a:xfrm>
            <a:off x="409575" y="2905781"/>
            <a:ext cx="8440819" cy="430887"/>
          </a:xfrm>
        </p:spPr>
        <p:txBody>
          <a:bodyPr wrap="square" lIns="0" tIns="0" bIns="0">
            <a:spAutoFit/>
          </a:bodyPr>
          <a:lstStyle>
            <a:lvl1pPr marL="0" indent="0" algn="l">
              <a:buNone/>
              <a:defRPr sz="2800" b="0" i="0" baseline="0">
                <a:ln>
                  <a:noFill/>
                </a:ln>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Sottotitolo della presentazione – </a:t>
            </a:r>
            <a:r>
              <a:rPr lang="it-IT" dirty="0" err="1" smtClean="0"/>
              <a:t>Arial</a:t>
            </a:r>
            <a:r>
              <a:rPr lang="it-IT" dirty="0" smtClean="0"/>
              <a:t> 30pt</a:t>
            </a:r>
            <a:endParaRPr lang="it-IT" dirty="0"/>
          </a:p>
        </p:txBody>
      </p:sp>
      <p:sp>
        <p:nvSpPr>
          <p:cNvPr id="5" name="Segnaposto testo 4"/>
          <p:cNvSpPr>
            <a:spLocks noGrp="1"/>
          </p:cNvSpPr>
          <p:nvPr userDrawn="1">
            <p:ph type="body" sz="quarter" idx="10" hasCustomPrompt="1"/>
          </p:nvPr>
        </p:nvSpPr>
        <p:spPr>
          <a:xfrm>
            <a:off x="409656" y="5149831"/>
            <a:ext cx="8440818" cy="369332"/>
          </a:xfrm>
        </p:spPr>
        <p:txBody>
          <a:bodyPr wrap="square" lIns="0">
            <a:spAutoFit/>
          </a:bodyPr>
          <a:lstStyle>
            <a:lvl1pPr marL="0" indent="0" algn="l">
              <a:spcBef>
                <a:spcPts val="0"/>
              </a:spcBef>
              <a:buNone/>
              <a:defRPr sz="1800" b="1" i="0" baseline="0">
                <a:solidFill>
                  <a:schemeClr val="bg1"/>
                </a:solidFill>
                <a:latin typeface="+mj-lt"/>
              </a:defRPr>
            </a:lvl1pPr>
            <a:lvl2pPr algn="l">
              <a:spcBef>
                <a:spcPts val="0"/>
              </a:spcBef>
              <a:defRPr sz="1800" b="1" i="0" baseline="0">
                <a:solidFill>
                  <a:schemeClr val="bg1"/>
                </a:solidFill>
                <a:latin typeface="+mj-lt"/>
              </a:defRPr>
            </a:lvl2pPr>
            <a:lvl3pPr algn="l">
              <a:spcBef>
                <a:spcPts val="0"/>
              </a:spcBef>
              <a:defRPr sz="1800" b="1" i="0" baseline="0">
                <a:solidFill>
                  <a:schemeClr val="bg1"/>
                </a:solidFill>
                <a:latin typeface="+mj-lt"/>
              </a:defRPr>
            </a:lvl3pPr>
            <a:lvl4pPr algn="l">
              <a:spcBef>
                <a:spcPts val="0"/>
              </a:spcBef>
              <a:defRPr sz="1800" b="1" i="0" baseline="0">
                <a:solidFill>
                  <a:schemeClr val="bg1"/>
                </a:solidFill>
                <a:latin typeface="+mj-lt"/>
              </a:defRPr>
            </a:lvl4pPr>
            <a:lvl5pPr algn="l">
              <a:spcBef>
                <a:spcPts val="0"/>
              </a:spcBef>
              <a:defRPr sz="1800" b="1" i="0" baseline="0">
                <a:solidFill>
                  <a:schemeClr val="bg1"/>
                </a:solidFill>
                <a:latin typeface="+mj-lt"/>
              </a:defRPr>
            </a:lvl5pPr>
          </a:lstStyle>
          <a:p>
            <a:pPr lvl="0"/>
            <a:r>
              <a:rPr lang="it-IT" dirty="0" smtClean="0"/>
              <a:t>Autore Dipartimento/Unità – </a:t>
            </a:r>
            <a:r>
              <a:rPr lang="it-IT" dirty="0" err="1" smtClean="0"/>
              <a:t>Arial</a:t>
            </a:r>
            <a:r>
              <a:rPr lang="it-IT" dirty="0" smtClean="0"/>
              <a:t> 18 </a:t>
            </a:r>
            <a:r>
              <a:rPr lang="it-IT" dirty="0" err="1" smtClean="0"/>
              <a:t>pt</a:t>
            </a:r>
            <a:endParaRPr lang="it-IT" dirty="0" smtClean="0"/>
          </a:p>
        </p:txBody>
      </p:sp>
      <p:sp>
        <p:nvSpPr>
          <p:cNvPr id="9" name="Titolo 8"/>
          <p:cNvSpPr>
            <a:spLocks noGrp="1"/>
          </p:cNvSpPr>
          <p:nvPr userDrawn="1">
            <p:ph type="title" hasCustomPrompt="1"/>
          </p:nvPr>
        </p:nvSpPr>
        <p:spPr>
          <a:xfrm>
            <a:off x="409575" y="1982187"/>
            <a:ext cx="8440819" cy="492443"/>
          </a:xfrm>
        </p:spPr>
        <p:txBody>
          <a:bodyPr lIns="0"/>
          <a:lstStyle>
            <a:lvl1pPr>
              <a:defRPr sz="3200" baseline="0">
                <a:ln>
                  <a:noFill/>
                </a:ln>
                <a:solidFill>
                  <a:schemeClr val="bg1"/>
                </a:solidFill>
              </a:defRPr>
            </a:lvl1pPr>
          </a:lstStyle>
          <a:p>
            <a:r>
              <a:rPr lang="it-IT" dirty="0" smtClean="0"/>
              <a:t>Titolo della presentazione – </a:t>
            </a:r>
            <a:r>
              <a:rPr lang="it-IT" dirty="0" err="1" smtClean="0"/>
              <a:t>Arial</a:t>
            </a:r>
            <a:r>
              <a:rPr lang="it-IT" dirty="0" smtClean="0"/>
              <a:t> 30pt</a:t>
            </a:r>
            <a:endParaRPr lang="it-IT" dirty="0"/>
          </a:p>
        </p:txBody>
      </p:sp>
      <p:pic>
        <p:nvPicPr>
          <p:cNvPr id="2" name="Immagine 1" descr="BAN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5959"/>
            <a:ext cx="9144000" cy="584861"/>
          </a:xfrm>
          <a:prstGeom prst="rect">
            <a:avLst/>
          </a:prstGeom>
        </p:spPr>
      </p:pic>
      <p:sp>
        <p:nvSpPr>
          <p:cNvPr id="10" name="Segnaposto testo 9"/>
          <p:cNvSpPr>
            <a:spLocks noGrp="1"/>
          </p:cNvSpPr>
          <p:nvPr>
            <p:ph type="body" sz="quarter" idx="11" hasCustomPrompt="1"/>
          </p:nvPr>
        </p:nvSpPr>
        <p:spPr>
          <a:xfrm>
            <a:off x="409656" y="4214797"/>
            <a:ext cx="8440738" cy="400110"/>
          </a:xfrm>
        </p:spPr>
        <p:txBody>
          <a:bodyPr lIns="0" anchor="t" anchorCtr="0">
            <a:spAutoFit/>
          </a:bodyPr>
          <a:lstStyle>
            <a:lvl1pPr marL="0" indent="0">
              <a:buNone/>
              <a:defRPr sz="2000" i="1" baseline="0">
                <a:solidFill>
                  <a:schemeClr val="bg1"/>
                </a:solidFill>
              </a:defRPr>
            </a:lvl1pPr>
            <a:lvl2pPr>
              <a:defRPr sz="1800" i="1">
                <a:solidFill>
                  <a:schemeClr val="bg1"/>
                </a:solidFill>
              </a:defRPr>
            </a:lvl2pPr>
            <a:lvl3pPr>
              <a:defRPr sz="1800" i="1">
                <a:solidFill>
                  <a:schemeClr val="bg1"/>
                </a:solidFill>
              </a:defRPr>
            </a:lvl3pPr>
            <a:lvl4pPr>
              <a:defRPr sz="1800" i="1">
                <a:solidFill>
                  <a:schemeClr val="bg1"/>
                </a:solidFill>
              </a:defRPr>
            </a:lvl4pPr>
            <a:lvl5pPr>
              <a:defRPr sz="1800" i="1">
                <a:solidFill>
                  <a:schemeClr val="bg1"/>
                </a:solidFill>
              </a:defRPr>
            </a:lvl5pPr>
          </a:lstStyle>
          <a:p>
            <a:pPr lvl="0"/>
            <a:r>
              <a:rPr lang="it-IT" dirty="0" smtClean="0"/>
              <a:t>Luogo e data – </a:t>
            </a:r>
            <a:r>
              <a:rPr lang="it-IT" dirty="0" err="1" smtClean="0"/>
              <a:t>Arial</a:t>
            </a:r>
            <a:r>
              <a:rPr lang="it-IT" dirty="0" smtClean="0"/>
              <a:t> 20pt </a:t>
            </a:r>
            <a:endParaRPr lang="it-IT" dirty="0"/>
          </a:p>
        </p:txBody>
      </p:sp>
      <p:pic>
        <p:nvPicPr>
          <p:cNvPr id="4" name="Picture 3" descr="LogoENEAcompletoEN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8938" y="276302"/>
            <a:ext cx="2499360" cy="792480"/>
          </a:xfrm>
          <a:prstGeom prst="rect">
            <a:avLst/>
          </a:prstGeom>
        </p:spPr>
      </p:pic>
    </p:spTree>
    <p:extLst>
      <p:ext uri="{BB962C8B-B14F-4D97-AF65-F5344CB8AC3E}">
        <p14:creationId xmlns:p14="http://schemas.microsoft.com/office/powerpoint/2010/main" val="994971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vuoto">
    <p:spTree>
      <p:nvGrpSpPr>
        <p:cNvPr id="1" name=""/>
        <p:cNvGrpSpPr/>
        <p:nvPr/>
      </p:nvGrpSpPr>
      <p:grpSpPr>
        <a:xfrm>
          <a:off x="0" y="0"/>
          <a:ext cx="0" cy="0"/>
          <a:chOff x="0" y="0"/>
          <a:chExt cx="0" cy="0"/>
        </a:xfrm>
      </p:grpSpPr>
      <p:sp>
        <p:nvSpPr>
          <p:cNvPr id="3" name="Segnaposto numero diapositiva 2"/>
          <p:cNvSpPr>
            <a:spLocks noGrp="1"/>
          </p:cNvSpPr>
          <p:nvPr>
            <p:ph type="sldNum" sz="quarter" idx="10"/>
          </p:nvPr>
        </p:nvSpPr>
        <p:spPr/>
        <p:txBody>
          <a:bodyPr/>
          <a:lstStyle/>
          <a:p>
            <a:fld id="{02C7C199-0D0D-7840-A88D-785280B31CF7}" type="slidenum">
              <a:rPr lang="it-IT" smtClean="0"/>
              <a:t>‹N›</a:t>
            </a:fld>
            <a:endParaRPr lang="it-IT"/>
          </a:p>
        </p:txBody>
      </p:sp>
      <p:sp>
        <p:nvSpPr>
          <p:cNvPr id="5" name="Segnaposto testo 4"/>
          <p:cNvSpPr>
            <a:spLocks noGrp="1"/>
          </p:cNvSpPr>
          <p:nvPr>
            <p:ph type="body" sz="quarter" idx="11" hasCustomPrompt="1"/>
          </p:nvPr>
        </p:nvSpPr>
        <p:spPr>
          <a:xfrm>
            <a:off x="413414" y="1071248"/>
            <a:ext cx="8228898" cy="1877437"/>
          </a:xfrm>
        </p:spPr>
        <p:txBody>
          <a:bodyPr/>
          <a:lstStyle/>
          <a:p>
            <a:pPr lvl="0"/>
            <a:r>
              <a:rPr lang="it-IT" dirty="0" err="1" smtClean="0"/>
              <a:t>Lorem</a:t>
            </a:r>
            <a:r>
              <a:rPr lang="it-IT" dirty="0" smtClean="0"/>
              <a:t> </a:t>
            </a:r>
            <a:r>
              <a:rPr lang="it-IT" dirty="0" err="1" smtClean="0"/>
              <a:t>ipsum</a:t>
            </a:r>
            <a:r>
              <a:rPr lang="it-IT" dirty="0" smtClean="0"/>
              <a:t> </a:t>
            </a:r>
            <a:r>
              <a:rPr lang="it-IT" dirty="0" err="1" smtClean="0"/>
              <a:t>dolor</a:t>
            </a:r>
            <a:r>
              <a:rPr lang="it-IT" dirty="0" smtClean="0"/>
              <a:t> sic </a:t>
            </a:r>
            <a:r>
              <a:rPr lang="it-IT" dirty="0" err="1" smtClean="0"/>
              <a:t>amet</a:t>
            </a:r>
            <a:endParaRPr lang="it-IT" dirty="0" smtClean="0"/>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6" name="Titolo 5"/>
          <p:cNvSpPr>
            <a:spLocks noGrp="1"/>
          </p:cNvSpPr>
          <p:nvPr>
            <p:ph type="title" hasCustomPrompt="1"/>
          </p:nvPr>
        </p:nvSpPr>
        <p:spPr/>
        <p:txBody>
          <a:bodyPr/>
          <a:lstStyle/>
          <a:p>
            <a:r>
              <a:rPr lang="it-IT" dirty="0" smtClean="0"/>
              <a:t>Titolo</a:t>
            </a:r>
            <a:endParaRPr lang="it-IT" dirty="0"/>
          </a:p>
        </p:txBody>
      </p:sp>
    </p:spTree>
    <p:extLst>
      <p:ext uri="{BB962C8B-B14F-4D97-AF65-F5344CB8AC3E}">
        <p14:creationId xmlns:p14="http://schemas.microsoft.com/office/powerpoint/2010/main" val="4130617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7" name="Rettangolo 6"/>
          <p:cNvSpPr/>
          <p:nvPr userDrawn="1"/>
        </p:nvSpPr>
        <p:spPr>
          <a:xfrm>
            <a:off x="0" y="1"/>
            <a:ext cx="9144000" cy="1051075"/>
          </a:xfrm>
          <a:prstGeom prst="rect">
            <a:avLst/>
          </a:prstGeom>
          <a:solidFill>
            <a:srgbClr val="003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Titolo 1"/>
          <p:cNvSpPr>
            <a:spLocks noGrp="1"/>
          </p:cNvSpPr>
          <p:nvPr>
            <p:ph type="title" hasCustomPrompt="1"/>
          </p:nvPr>
        </p:nvSpPr>
        <p:spPr>
          <a:xfrm>
            <a:off x="413414" y="303802"/>
            <a:ext cx="8229600" cy="400110"/>
          </a:xfrm>
        </p:spPr>
        <p:txBody>
          <a:bodyPr/>
          <a:lstStyle>
            <a:lvl1pPr>
              <a:defRPr sz="2600">
                <a:solidFill>
                  <a:srgbClr val="FFFFFF"/>
                </a:solidFill>
              </a:defRPr>
            </a:lvl1pPr>
          </a:lstStyle>
          <a:p>
            <a:r>
              <a:rPr lang="it-IT" dirty="0" smtClean="0"/>
              <a:t>Titolo della slide – </a:t>
            </a:r>
            <a:r>
              <a:rPr lang="it-IT" dirty="0" err="1" smtClean="0"/>
              <a:t>Arial</a:t>
            </a:r>
            <a:r>
              <a:rPr lang="it-IT" dirty="0" smtClean="0"/>
              <a:t> 26pt </a:t>
            </a:r>
            <a:endParaRPr lang="it-IT" dirty="0"/>
          </a:p>
        </p:txBody>
      </p:sp>
      <p:sp>
        <p:nvSpPr>
          <p:cNvPr id="15" name="Segnaposto testo 14"/>
          <p:cNvSpPr>
            <a:spLocks noGrp="1"/>
          </p:cNvSpPr>
          <p:nvPr>
            <p:ph type="body" sz="quarter" idx="13" hasCustomPrompt="1"/>
          </p:nvPr>
        </p:nvSpPr>
        <p:spPr>
          <a:xfrm>
            <a:off x="413414" y="1253067"/>
            <a:ext cx="8229600" cy="400110"/>
          </a:xfrm>
        </p:spPr>
        <p:txBody>
          <a:bodyPr>
            <a:spAutoFit/>
          </a:bodyPr>
          <a:lstStyle>
            <a:lvl1pPr marL="0" indent="0">
              <a:buNone/>
              <a:defRPr sz="2000" b="1" baseline="0">
                <a:solidFill>
                  <a:srgbClr val="7F7F7F"/>
                </a:solidFill>
              </a:defRPr>
            </a:lvl1pPr>
            <a:lvl2pPr>
              <a:defRPr sz="2000" b="1">
                <a:solidFill>
                  <a:srgbClr val="7F7F7F"/>
                </a:solidFill>
              </a:defRPr>
            </a:lvl2pPr>
            <a:lvl3pPr>
              <a:defRPr sz="2000" b="1">
                <a:solidFill>
                  <a:srgbClr val="7F7F7F"/>
                </a:solidFill>
              </a:defRPr>
            </a:lvl3pPr>
            <a:lvl4pPr>
              <a:defRPr sz="2000" b="1">
                <a:solidFill>
                  <a:srgbClr val="7F7F7F"/>
                </a:solidFill>
              </a:defRPr>
            </a:lvl4pPr>
            <a:lvl5pPr>
              <a:defRPr sz="2000" b="1">
                <a:solidFill>
                  <a:srgbClr val="7F7F7F"/>
                </a:solidFill>
              </a:defRPr>
            </a:lvl5pPr>
          </a:lstStyle>
          <a:p>
            <a:pPr lvl="0"/>
            <a:r>
              <a:rPr lang="it-IT" dirty="0" smtClean="0"/>
              <a:t>Titolo di secondo livello 20pt </a:t>
            </a:r>
            <a:r>
              <a:rPr lang="it-IT" dirty="0" err="1" smtClean="0"/>
              <a:t>Arial</a:t>
            </a:r>
            <a:r>
              <a:rPr lang="it-IT" dirty="0" smtClean="0"/>
              <a:t> </a:t>
            </a:r>
            <a:r>
              <a:rPr lang="it-IT" dirty="0" err="1" smtClean="0"/>
              <a:t>bold</a:t>
            </a:r>
            <a:endParaRPr lang="it-IT" dirty="0"/>
          </a:p>
        </p:txBody>
      </p:sp>
      <p:sp>
        <p:nvSpPr>
          <p:cNvPr id="17" name="Segnaposto testo 16"/>
          <p:cNvSpPr>
            <a:spLocks noGrp="1"/>
          </p:cNvSpPr>
          <p:nvPr>
            <p:ph type="body" sz="quarter" idx="14" hasCustomPrompt="1"/>
          </p:nvPr>
        </p:nvSpPr>
        <p:spPr>
          <a:xfrm>
            <a:off x="413414" y="2017397"/>
            <a:ext cx="8229599" cy="769441"/>
          </a:xfrm>
        </p:spPr>
        <p:txBody>
          <a:bodyPr wrap="square">
            <a:spAutoFit/>
          </a:bodyPr>
          <a:lstStyle>
            <a:lvl1pPr marL="457200" indent="-457200">
              <a:buFont typeface="+mj-lt"/>
              <a:buAutoNum type="arabicPeriod"/>
              <a:defRPr sz="2000" baseline="0"/>
            </a:lvl1pPr>
            <a:lvl2pPr marL="457200" indent="0">
              <a:buNone/>
              <a:defRPr sz="2000"/>
            </a:lvl2pPr>
            <a:lvl3pPr>
              <a:defRPr sz="2000"/>
            </a:lvl3pPr>
            <a:lvl4pPr>
              <a:defRPr sz="2000"/>
            </a:lvl4pPr>
            <a:lvl5pPr>
              <a:defRPr sz="2000"/>
            </a:lvl5pPr>
          </a:lstStyle>
          <a:p>
            <a:pPr lvl="0"/>
            <a:r>
              <a:rPr lang="it-IT" dirty="0" smtClean="0"/>
              <a:t>Corpo del testo 20pt </a:t>
            </a:r>
            <a:r>
              <a:rPr lang="it-IT" dirty="0" err="1" smtClean="0"/>
              <a:t>Arial</a:t>
            </a:r>
            <a:r>
              <a:rPr lang="it-IT" dirty="0" smtClean="0"/>
              <a:t> regular</a:t>
            </a:r>
          </a:p>
          <a:p>
            <a:pPr lvl="0"/>
            <a:r>
              <a:rPr lang="it-IT" dirty="0" err="1" smtClean="0"/>
              <a:t>Lorem</a:t>
            </a:r>
            <a:r>
              <a:rPr lang="it-IT" dirty="0" smtClean="0"/>
              <a:t> </a:t>
            </a:r>
            <a:r>
              <a:rPr lang="it-IT" dirty="0" err="1" smtClean="0"/>
              <a:t>ipsum</a:t>
            </a:r>
            <a:r>
              <a:rPr lang="it-IT" dirty="0" smtClean="0"/>
              <a:t> </a:t>
            </a:r>
            <a:r>
              <a:rPr lang="it-IT" dirty="0" err="1" smtClean="0"/>
              <a:t>dolor</a:t>
            </a:r>
            <a:r>
              <a:rPr lang="it-IT" dirty="0" smtClean="0"/>
              <a:t> sic </a:t>
            </a:r>
            <a:r>
              <a:rPr lang="it-IT" dirty="0" err="1" smtClean="0"/>
              <a:t>amet</a:t>
            </a:r>
            <a:endParaRPr lang="it-IT" dirty="0" smtClean="0"/>
          </a:p>
        </p:txBody>
      </p:sp>
      <p:sp>
        <p:nvSpPr>
          <p:cNvPr id="19" name="Segnaposto testo 18"/>
          <p:cNvSpPr>
            <a:spLocks noGrp="1"/>
          </p:cNvSpPr>
          <p:nvPr>
            <p:ph type="body" sz="quarter" idx="15" hasCustomPrompt="1"/>
          </p:nvPr>
        </p:nvSpPr>
        <p:spPr>
          <a:xfrm>
            <a:off x="413414" y="3409088"/>
            <a:ext cx="8229599" cy="929485"/>
          </a:xfrm>
        </p:spPr>
        <p:txBody>
          <a:bodyPr wrap="square">
            <a:spAutoFit/>
          </a:bodyPr>
          <a:lstStyle>
            <a:lvl1pPr>
              <a:defRPr sz="1600" baseline="0"/>
            </a:lvl1pPr>
            <a:lvl2pPr>
              <a:defRPr sz="1800"/>
            </a:lvl2pPr>
            <a:lvl3pPr>
              <a:defRPr sz="1800"/>
            </a:lvl3pPr>
            <a:lvl4pPr>
              <a:defRPr sz="1800"/>
            </a:lvl4pPr>
            <a:lvl5pPr>
              <a:defRPr sz="1800"/>
            </a:lvl5pPr>
          </a:lstStyle>
          <a:p>
            <a:pPr lvl="0"/>
            <a:r>
              <a:rPr lang="it-IT" dirty="0" smtClean="0"/>
              <a:t>Lista 16pt </a:t>
            </a:r>
            <a:r>
              <a:rPr lang="it-IT" dirty="0" err="1" smtClean="0"/>
              <a:t>Arial</a:t>
            </a:r>
            <a:r>
              <a:rPr lang="it-IT" dirty="0" smtClean="0"/>
              <a:t> regular</a:t>
            </a:r>
          </a:p>
          <a:p>
            <a:pPr lvl="0"/>
            <a:r>
              <a:rPr lang="it-IT" dirty="0" err="1" smtClean="0"/>
              <a:t>Lorem</a:t>
            </a:r>
            <a:r>
              <a:rPr lang="it-IT" dirty="0" smtClean="0"/>
              <a:t> </a:t>
            </a:r>
            <a:r>
              <a:rPr lang="it-IT" dirty="0" err="1" smtClean="0"/>
              <a:t>ipsum</a:t>
            </a:r>
            <a:endParaRPr lang="it-IT" dirty="0" smtClean="0"/>
          </a:p>
          <a:p>
            <a:pPr lvl="0"/>
            <a:r>
              <a:rPr lang="it-IT" dirty="0" err="1" smtClean="0"/>
              <a:t>Lorem</a:t>
            </a:r>
            <a:r>
              <a:rPr lang="it-IT" dirty="0" smtClean="0"/>
              <a:t> </a:t>
            </a:r>
            <a:r>
              <a:rPr lang="it-IT" dirty="0" err="1" smtClean="0"/>
              <a:t>ipusm</a:t>
            </a:r>
            <a:endParaRPr lang="it-IT" dirty="0"/>
          </a:p>
        </p:txBody>
      </p:sp>
      <p:sp>
        <p:nvSpPr>
          <p:cNvPr id="10" name="Segnaposto numero diapositiva 5"/>
          <p:cNvSpPr>
            <a:spLocks noGrp="1"/>
          </p:cNvSpPr>
          <p:nvPr>
            <p:ph type="sldNum" sz="quarter" idx="4"/>
          </p:nvPr>
        </p:nvSpPr>
        <p:spPr>
          <a:xfrm>
            <a:off x="8026488" y="6223993"/>
            <a:ext cx="61652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C7C199-0D0D-7840-A88D-785280B31CF7}" type="slidenum">
              <a:rPr lang="it-IT" smtClean="0"/>
              <a:t>‹N›</a:t>
            </a:fld>
            <a:endParaRPr lang="it-IT"/>
          </a:p>
        </p:txBody>
      </p:sp>
      <p:sp>
        <p:nvSpPr>
          <p:cNvPr id="11" name="Segnaposto piè di pagina 4"/>
          <p:cNvSpPr>
            <a:spLocks noGrp="1"/>
          </p:cNvSpPr>
          <p:nvPr>
            <p:ph type="ftr" sz="quarter" idx="3"/>
          </p:nvPr>
        </p:nvSpPr>
        <p:spPr>
          <a:xfrm>
            <a:off x="1461653" y="6223993"/>
            <a:ext cx="648161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2D Numerical Simulations of HTS Stacks of Tapes for CICCs- Nancy, FR – 23.06.2021</a:t>
            </a:r>
            <a:endParaRPr lang="it-IT" dirty="0"/>
          </a:p>
        </p:txBody>
      </p:sp>
    </p:spTree>
    <p:extLst>
      <p:ext uri="{BB962C8B-B14F-4D97-AF65-F5344CB8AC3E}">
        <p14:creationId xmlns:p14="http://schemas.microsoft.com/office/powerpoint/2010/main" val="1409560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ella">
    <p:spTree>
      <p:nvGrpSpPr>
        <p:cNvPr id="1" name=""/>
        <p:cNvGrpSpPr/>
        <p:nvPr/>
      </p:nvGrpSpPr>
      <p:grpSpPr>
        <a:xfrm>
          <a:off x="0" y="0"/>
          <a:ext cx="0" cy="0"/>
          <a:chOff x="0" y="0"/>
          <a:chExt cx="0" cy="0"/>
        </a:xfrm>
      </p:grpSpPr>
      <p:sp>
        <p:nvSpPr>
          <p:cNvPr id="7" name="Rettangolo 6"/>
          <p:cNvSpPr/>
          <p:nvPr userDrawn="1"/>
        </p:nvSpPr>
        <p:spPr>
          <a:xfrm>
            <a:off x="0" y="1"/>
            <a:ext cx="9144000" cy="1051075"/>
          </a:xfrm>
          <a:prstGeom prst="rect">
            <a:avLst/>
          </a:prstGeom>
          <a:solidFill>
            <a:srgbClr val="003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Titolo 1"/>
          <p:cNvSpPr>
            <a:spLocks noGrp="1"/>
          </p:cNvSpPr>
          <p:nvPr>
            <p:ph type="title" hasCustomPrompt="1"/>
          </p:nvPr>
        </p:nvSpPr>
        <p:spPr>
          <a:xfrm>
            <a:off x="413414" y="303802"/>
            <a:ext cx="8229600" cy="400110"/>
          </a:xfrm>
        </p:spPr>
        <p:txBody>
          <a:bodyPr/>
          <a:lstStyle>
            <a:lvl1pPr>
              <a:defRPr>
                <a:solidFill>
                  <a:srgbClr val="FFFFFF"/>
                </a:solidFill>
              </a:defRPr>
            </a:lvl1pPr>
          </a:lstStyle>
          <a:p>
            <a:r>
              <a:rPr lang="it-IT" dirty="0" smtClean="0"/>
              <a:t>Titolo della slide</a:t>
            </a:r>
            <a:endParaRPr lang="it-IT" dirty="0"/>
          </a:p>
        </p:txBody>
      </p:sp>
      <p:sp>
        <p:nvSpPr>
          <p:cNvPr id="3" name="Segnaposto contenuto 2"/>
          <p:cNvSpPr>
            <a:spLocks noGrp="1"/>
          </p:cNvSpPr>
          <p:nvPr>
            <p:ph idx="1" hasCustomPrompt="1"/>
          </p:nvPr>
        </p:nvSpPr>
        <p:spPr>
          <a:xfrm>
            <a:off x="457200" y="1600201"/>
            <a:ext cx="8229600" cy="400110"/>
          </a:xfrm>
        </p:spPr>
        <p:txBody>
          <a:bodyPr>
            <a:spAutoFit/>
          </a:bodyPr>
          <a:lstStyle>
            <a:lvl1pPr marL="0" indent="0">
              <a:buNone/>
              <a:defRPr sz="2000" baseline="0"/>
            </a:lvl1pPr>
          </a:lstStyle>
          <a:p>
            <a:pPr lvl="0"/>
            <a:r>
              <a:rPr lang="it-IT" dirty="0" smtClean="0"/>
              <a:t>Testo</a:t>
            </a:r>
            <a:endParaRPr lang="it-IT" dirty="0"/>
          </a:p>
        </p:txBody>
      </p:sp>
      <p:sp>
        <p:nvSpPr>
          <p:cNvPr id="5" name="Segnaposto tabella 4"/>
          <p:cNvSpPr>
            <a:spLocks noGrp="1"/>
          </p:cNvSpPr>
          <p:nvPr>
            <p:ph type="tbl" sz="quarter" idx="13" hasCustomPrompt="1"/>
          </p:nvPr>
        </p:nvSpPr>
        <p:spPr>
          <a:xfrm>
            <a:off x="457200" y="2495552"/>
            <a:ext cx="8185150" cy="3255433"/>
          </a:xfrm>
        </p:spPr>
        <p:txBody>
          <a:bodyPr>
            <a:normAutofit/>
          </a:bodyPr>
          <a:lstStyle>
            <a:lvl1pPr marL="0" indent="0">
              <a:buNone/>
              <a:defRPr sz="1800" baseline="0"/>
            </a:lvl1pPr>
          </a:lstStyle>
          <a:p>
            <a:r>
              <a:rPr lang="it-IT" dirty="0" smtClean="0"/>
              <a:t>Cliccare sull’icona per inserire la tabella</a:t>
            </a:r>
            <a:endParaRPr lang="it-IT" dirty="0"/>
          </a:p>
        </p:txBody>
      </p:sp>
      <p:sp>
        <p:nvSpPr>
          <p:cNvPr id="8" name="Segnaposto numero diapositiva 5"/>
          <p:cNvSpPr>
            <a:spLocks noGrp="1"/>
          </p:cNvSpPr>
          <p:nvPr>
            <p:ph type="sldNum" sz="quarter" idx="4"/>
          </p:nvPr>
        </p:nvSpPr>
        <p:spPr>
          <a:xfrm>
            <a:off x="8026488" y="6223993"/>
            <a:ext cx="61652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C7C199-0D0D-7840-A88D-785280B31CF7}" type="slidenum">
              <a:rPr lang="it-IT" smtClean="0"/>
              <a:t>‹N›</a:t>
            </a:fld>
            <a:endParaRPr lang="it-IT"/>
          </a:p>
        </p:txBody>
      </p:sp>
      <p:sp>
        <p:nvSpPr>
          <p:cNvPr id="10" name="Segnaposto piè di pagina 4"/>
          <p:cNvSpPr>
            <a:spLocks noGrp="1"/>
          </p:cNvSpPr>
          <p:nvPr>
            <p:ph type="ftr" sz="quarter" idx="3"/>
          </p:nvPr>
        </p:nvSpPr>
        <p:spPr>
          <a:xfrm>
            <a:off x="1461653" y="6223993"/>
            <a:ext cx="648161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2D Numerical Simulations of HTS Stacks of Tapes for CICCs- Nancy, FR – 23.06.2021</a:t>
            </a:r>
            <a:endParaRPr lang="it-IT" dirty="0"/>
          </a:p>
        </p:txBody>
      </p:sp>
    </p:spTree>
    <p:extLst>
      <p:ext uri="{BB962C8B-B14F-4D97-AF65-F5344CB8AC3E}">
        <p14:creationId xmlns:p14="http://schemas.microsoft.com/office/powerpoint/2010/main" val="2848743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2" name="Rettangolo 11"/>
          <p:cNvSpPr/>
          <p:nvPr userDrawn="1"/>
        </p:nvSpPr>
        <p:spPr>
          <a:xfrm>
            <a:off x="0" y="1"/>
            <a:ext cx="9144000" cy="1051075"/>
          </a:xfrm>
          <a:prstGeom prst="rect">
            <a:avLst/>
          </a:prstGeom>
          <a:solidFill>
            <a:srgbClr val="003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Titolo 1"/>
          <p:cNvSpPr>
            <a:spLocks noGrp="1"/>
          </p:cNvSpPr>
          <p:nvPr>
            <p:ph type="title" hasCustomPrompt="1"/>
          </p:nvPr>
        </p:nvSpPr>
        <p:spPr>
          <a:xfrm>
            <a:off x="413414" y="246084"/>
            <a:ext cx="8229600" cy="400110"/>
          </a:xfrm>
        </p:spPr>
        <p:txBody>
          <a:bodyPr/>
          <a:lstStyle>
            <a:lvl1pPr>
              <a:defRPr>
                <a:solidFill>
                  <a:srgbClr val="FFFFFF"/>
                </a:solidFill>
              </a:defRPr>
            </a:lvl1pPr>
          </a:lstStyle>
          <a:p>
            <a:r>
              <a:rPr lang="it-IT" dirty="0" smtClean="0"/>
              <a:t>Titolo della slide</a:t>
            </a:r>
            <a:endParaRPr lang="it-IT" dirty="0"/>
          </a:p>
        </p:txBody>
      </p:sp>
      <p:sp>
        <p:nvSpPr>
          <p:cNvPr id="3" name="Segnaposto testo 2"/>
          <p:cNvSpPr>
            <a:spLocks noGrp="1"/>
          </p:cNvSpPr>
          <p:nvPr>
            <p:ph type="body" idx="1" hasCustomPrompt="1"/>
          </p:nvPr>
        </p:nvSpPr>
        <p:spPr>
          <a:xfrm>
            <a:off x="457200" y="1535113"/>
            <a:ext cx="4040188" cy="639763"/>
          </a:xfrm>
          <a:solidFill>
            <a:srgbClr val="004884"/>
          </a:solidFill>
        </p:spPr>
        <p:txBody>
          <a:bodyPr anchor="b">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smtClean="0"/>
              <a:t>Titolo box</a:t>
            </a:r>
          </a:p>
        </p:txBody>
      </p:sp>
      <p:sp>
        <p:nvSpPr>
          <p:cNvPr id="4" name="Segnaposto contenuto 3"/>
          <p:cNvSpPr>
            <a:spLocks noGrp="1"/>
          </p:cNvSpPr>
          <p:nvPr>
            <p:ph sz="half" idx="2"/>
          </p:nvPr>
        </p:nvSpPr>
        <p:spPr>
          <a:xfrm>
            <a:off x="457200" y="2174875"/>
            <a:ext cx="4040188" cy="3951288"/>
          </a:xfrm>
          <a:ln>
            <a:solidFill>
              <a:srgbClr val="E4E4E4"/>
            </a:solidFill>
          </a:ln>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5" name="Segnaposto testo 4"/>
          <p:cNvSpPr>
            <a:spLocks noGrp="1"/>
          </p:cNvSpPr>
          <p:nvPr>
            <p:ph type="body" sz="quarter" idx="3" hasCustomPrompt="1"/>
          </p:nvPr>
        </p:nvSpPr>
        <p:spPr>
          <a:xfrm>
            <a:off x="4645029" y="1535113"/>
            <a:ext cx="4041775" cy="639763"/>
          </a:xfrm>
          <a:solidFill>
            <a:srgbClr val="004884"/>
          </a:solidFill>
        </p:spPr>
        <p:txBody>
          <a:bodyPr anchor="b">
            <a:normAutofit/>
          </a:bodyPr>
          <a:lstStyle>
            <a:lvl1pPr marL="0" indent="0">
              <a:buNone/>
              <a:defRPr sz="20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smtClean="0"/>
              <a:t>Titolo box</a:t>
            </a:r>
          </a:p>
        </p:txBody>
      </p:sp>
      <p:sp>
        <p:nvSpPr>
          <p:cNvPr id="6" name="Segnaposto contenuto 5"/>
          <p:cNvSpPr>
            <a:spLocks noGrp="1"/>
          </p:cNvSpPr>
          <p:nvPr>
            <p:ph sz="quarter" idx="4"/>
          </p:nvPr>
        </p:nvSpPr>
        <p:spPr>
          <a:xfrm>
            <a:off x="4645029" y="2174875"/>
            <a:ext cx="4041775" cy="3951288"/>
          </a:xfrm>
          <a:ln>
            <a:solidFill>
              <a:srgbClr val="E4E4E4"/>
            </a:solidFill>
          </a:ln>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10" name="Segnaposto numero diapositiva 5"/>
          <p:cNvSpPr>
            <a:spLocks noGrp="1"/>
          </p:cNvSpPr>
          <p:nvPr>
            <p:ph type="sldNum" sz="quarter" idx="10"/>
          </p:nvPr>
        </p:nvSpPr>
        <p:spPr>
          <a:xfrm>
            <a:off x="8026488" y="6223993"/>
            <a:ext cx="61652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C7C199-0D0D-7840-A88D-785280B31CF7}" type="slidenum">
              <a:rPr lang="it-IT" smtClean="0"/>
              <a:t>‹N›</a:t>
            </a:fld>
            <a:endParaRPr lang="it-IT"/>
          </a:p>
        </p:txBody>
      </p:sp>
      <p:sp>
        <p:nvSpPr>
          <p:cNvPr id="11" name="Segnaposto piè di pagina 4"/>
          <p:cNvSpPr>
            <a:spLocks noGrp="1"/>
          </p:cNvSpPr>
          <p:nvPr>
            <p:ph type="ftr" sz="quarter" idx="11"/>
          </p:nvPr>
        </p:nvSpPr>
        <p:spPr>
          <a:xfrm>
            <a:off x="1461653" y="6223993"/>
            <a:ext cx="648161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2D Numerical Simulations of HTS Stacks of Tapes for CICCs- Nancy, FR – 23.06.2021</a:t>
            </a:r>
            <a:endParaRPr lang="it-IT" dirty="0"/>
          </a:p>
        </p:txBody>
      </p:sp>
    </p:spTree>
    <p:extLst>
      <p:ext uri="{BB962C8B-B14F-4D97-AF65-F5344CB8AC3E}">
        <p14:creationId xmlns:p14="http://schemas.microsoft.com/office/powerpoint/2010/main" val="3683655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Titolo a sinistra testo a destra">
    <p:spTree>
      <p:nvGrpSpPr>
        <p:cNvPr id="1" name=""/>
        <p:cNvGrpSpPr/>
        <p:nvPr/>
      </p:nvGrpSpPr>
      <p:grpSpPr>
        <a:xfrm>
          <a:off x="0" y="0"/>
          <a:ext cx="0" cy="0"/>
          <a:chOff x="0" y="0"/>
          <a:chExt cx="0" cy="0"/>
        </a:xfrm>
      </p:grpSpPr>
      <p:sp>
        <p:nvSpPr>
          <p:cNvPr id="8" name="Rettangolo 7"/>
          <p:cNvSpPr/>
          <p:nvPr userDrawn="1"/>
        </p:nvSpPr>
        <p:spPr>
          <a:xfrm>
            <a:off x="457204" y="273051"/>
            <a:ext cx="3008313" cy="5853112"/>
          </a:xfrm>
          <a:prstGeom prst="rect">
            <a:avLst/>
          </a:prstGeom>
          <a:solidFill>
            <a:srgbClr val="003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Titolo 1"/>
          <p:cNvSpPr>
            <a:spLocks noGrp="1"/>
          </p:cNvSpPr>
          <p:nvPr>
            <p:ph type="title" hasCustomPrompt="1"/>
          </p:nvPr>
        </p:nvSpPr>
        <p:spPr>
          <a:xfrm>
            <a:off x="457204" y="1127325"/>
            <a:ext cx="3008313" cy="307777"/>
          </a:xfrm>
        </p:spPr>
        <p:txBody>
          <a:bodyPr anchor="b"/>
          <a:lstStyle>
            <a:lvl1pPr algn="l">
              <a:defRPr sz="2000" b="1">
                <a:solidFill>
                  <a:srgbClr val="FFFFFF"/>
                </a:solidFill>
              </a:defRPr>
            </a:lvl1pPr>
          </a:lstStyle>
          <a:p>
            <a:r>
              <a:rPr lang="it-IT" dirty="0" smtClean="0"/>
              <a:t>Titolo della slide</a:t>
            </a:r>
            <a:endParaRPr lang="it-IT" dirty="0"/>
          </a:p>
        </p:txBody>
      </p:sp>
      <p:sp>
        <p:nvSpPr>
          <p:cNvPr id="3" name="Segnaposto contenuto 2"/>
          <p:cNvSpPr>
            <a:spLocks noGrp="1"/>
          </p:cNvSpPr>
          <p:nvPr>
            <p:ph idx="1" hasCustomPrompt="1"/>
          </p:nvPr>
        </p:nvSpPr>
        <p:spPr>
          <a:xfrm>
            <a:off x="3575050" y="273053"/>
            <a:ext cx="5111750" cy="5853113"/>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it-IT" dirty="0" smtClean="0"/>
              <a:t>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testo 3"/>
          <p:cNvSpPr>
            <a:spLocks noGrp="1"/>
          </p:cNvSpPr>
          <p:nvPr>
            <p:ph type="body" sz="half" idx="2" hasCustomPrompt="1"/>
          </p:nvPr>
        </p:nvSpPr>
        <p:spPr>
          <a:xfrm>
            <a:off x="457204" y="1435103"/>
            <a:ext cx="3008313" cy="338554"/>
          </a:xfrm>
        </p:spPr>
        <p:txBody>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smtClean="0"/>
              <a:t>Testo descrittivo</a:t>
            </a:r>
          </a:p>
        </p:txBody>
      </p:sp>
      <p:sp>
        <p:nvSpPr>
          <p:cNvPr id="9" name="Segnaposto numero diapositiva 5"/>
          <p:cNvSpPr>
            <a:spLocks noGrp="1"/>
          </p:cNvSpPr>
          <p:nvPr>
            <p:ph type="sldNum" sz="quarter" idx="4"/>
          </p:nvPr>
        </p:nvSpPr>
        <p:spPr>
          <a:xfrm>
            <a:off x="8026488" y="6223993"/>
            <a:ext cx="61652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C7C199-0D0D-7840-A88D-785280B31CF7}" type="slidenum">
              <a:rPr lang="it-IT" smtClean="0"/>
              <a:t>‹N›</a:t>
            </a:fld>
            <a:endParaRPr lang="it-IT"/>
          </a:p>
        </p:txBody>
      </p:sp>
      <p:sp>
        <p:nvSpPr>
          <p:cNvPr id="10" name="Segnaposto piè di pagina 4"/>
          <p:cNvSpPr>
            <a:spLocks noGrp="1"/>
          </p:cNvSpPr>
          <p:nvPr>
            <p:ph type="ftr" sz="quarter" idx="3"/>
          </p:nvPr>
        </p:nvSpPr>
        <p:spPr>
          <a:xfrm>
            <a:off x="1461653" y="6223993"/>
            <a:ext cx="648161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2D Numerical Simulations of HTS Stacks of Tapes for CICCs- Nancy, FR – 23.06.2021</a:t>
            </a:r>
            <a:endParaRPr lang="it-IT" dirty="0"/>
          </a:p>
        </p:txBody>
      </p:sp>
    </p:spTree>
    <p:extLst>
      <p:ext uri="{BB962C8B-B14F-4D97-AF65-F5344CB8AC3E}">
        <p14:creationId xmlns:p14="http://schemas.microsoft.com/office/powerpoint/2010/main" val="3048565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magine a sinistra">
    <p:spTree>
      <p:nvGrpSpPr>
        <p:cNvPr id="1" name=""/>
        <p:cNvGrpSpPr/>
        <p:nvPr/>
      </p:nvGrpSpPr>
      <p:grpSpPr>
        <a:xfrm>
          <a:off x="0" y="0"/>
          <a:ext cx="0" cy="0"/>
          <a:chOff x="0" y="0"/>
          <a:chExt cx="0" cy="0"/>
        </a:xfrm>
      </p:grpSpPr>
      <p:sp>
        <p:nvSpPr>
          <p:cNvPr id="9" name="Rettangolo 7"/>
          <p:cNvSpPr/>
          <p:nvPr userDrawn="1"/>
        </p:nvSpPr>
        <p:spPr>
          <a:xfrm>
            <a:off x="0" y="2"/>
            <a:ext cx="9144000" cy="6223991"/>
          </a:xfrm>
          <a:prstGeom prst="rect">
            <a:avLst/>
          </a:prstGeom>
          <a:solidFill>
            <a:srgbClr val="003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Segnaposto immagine 5"/>
          <p:cNvSpPr>
            <a:spLocks noGrp="1"/>
          </p:cNvSpPr>
          <p:nvPr>
            <p:ph type="pic" sz="quarter" idx="13" hasCustomPrompt="1"/>
          </p:nvPr>
        </p:nvSpPr>
        <p:spPr>
          <a:xfrm>
            <a:off x="0" y="2"/>
            <a:ext cx="3465515" cy="6223991"/>
          </a:xfrm>
          <a:ln w="12700">
            <a:solidFill>
              <a:schemeClr val="bg1"/>
            </a:solidFill>
          </a:ln>
        </p:spPr>
        <p:txBody>
          <a:bodyPr>
            <a:normAutofit/>
          </a:bodyPr>
          <a:lstStyle>
            <a:lvl1pPr marL="0" indent="0">
              <a:buNone/>
              <a:defRPr sz="1400">
                <a:solidFill>
                  <a:srgbClr val="FFFFFF"/>
                </a:solidFill>
              </a:defRPr>
            </a:lvl1pPr>
          </a:lstStyle>
          <a:p>
            <a:r>
              <a:rPr lang="it-IT" dirty="0" smtClean="0"/>
              <a:t>Cliccare sull’icona per inserire l’immagine (non utilizzare copia/incolla)</a:t>
            </a:r>
            <a:br>
              <a:rPr lang="it-IT" dirty="0" smtClean="0"/>
            </a:br>
            <a:r>
              <a:rPr lang="it-IT" dirty="0" smtClean="0"/>
              <a:t>Dimensioni immagine: </a:t>
            </a:r>
            <a:br>
              <a:rPr lang="it-IT" dirty="0" smtClean="0"/>
            </a:br>
            <a:r>
              <a:rPr lang="it-IT" dirty="0" smtClean="0"/>
              <a:t>Risoluzione a 160dpi</a:t>
            </a:r>
            <a:br>
              <a:rPr lang="it-IT" dirty="0" smtClean="0"/>
            </a:br>
            <a:r>
              <a:rPr lang="it-IT" dirty="0" smtClean="0"/>
              <a:t>8,57 cm (540px) per 14,29cm (900px)</a:t>
            </a:r>
          </a:p>
        </p:txBody>
      </p:sp>
      <p:sp>
        <p:nvSpPr>
          <p:cNvPr id="3" name="Segnaposto contenuto 2"/>
          <p:cNvSpPr>
            <a:spLocks noGrp="1"/>
          </p:cNvSpPr>
          <p:nvPr>
            <p:ph idx="1" hasCustomPrompt="1"/>
          </p:nvPr>
        </p:nvSpPr>
        <p:spPr>
          <a:xfrm>
            <a:off x="3575050" y="1072976"/>
            <a:ext cx="5111750" cy="1877437"/>
          </a:xfrm>
        </p:spPr>
        <p:txBody>
          <a:bodyPr>
            <a:sp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it-IT" dirty="0" smtClean="0"/>
              <a:t>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11" name="Titolo 10"/>
          <p:cNvSpPr>
            <a:spLocks noGrp="1"/>
          </p:cNvSpPr>
          <p:nvPr>
            <p:ph type="title" hasCustomPrompt="1"/>
          </p:nvPr>
        </p:nvSpPr>
        <p:spPr>
          <a:xfrm>
            <a:off x="3575050" y="281904"/>
            <a:ext cx="5067964" cy="400110"/>
          </a:xfrm>
        </p:spPr>
        <p:txBody>
          <a:bodyPr/>
          <a:lstStyle>
            <a:lvl1pPr>
              <a:defRPr>
                <a:solidFill>
                  <a:schemeClr val="bg1"/>
                </a:solidFill>
              </a:defRPr>
            </a:lvl1pPr>
          </a:lstStyle>
          <a:p>
            <a:r>
              <a:rPr lang="it-IT" dirty="0" smtClean="0"/>
              <a:t>Titolo della slide</a:t>
            </a:r>
            <a:endParaRPr lang="it-IT" dirty="0"/>
          </a:p>
        </p:txBody>
      </p:sp>
      <p:sp>
        <p:nvSpPr>
          <p:cNvPr id="10" name="Segnaposto numero diapositiva 5"/>
          <p:cNvSpPr>
            <a:spLocks noGrp="1"/>
          </p:cNvSpPr>
          <p:nvPr>
            <p:ph type="sldNum" sz="quarter" idx="4"/>
          </p:nvPr>
        </p:nvSpPr>
        <p:spPr>
          <a:xfrm>
            <a:off x="8026488" y="6223993"/>
            <a:ext cx="61652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C7C199-0D0D-7840-A88D-785280B31CF7}" type="slidenum">
              <a:rPr lang="it-IT" smtClean="0"/>
              <a:t>‹N›</a:t>
            </a:fld>
            <a:endParaRPr lang="it-IT"/>
          </a:p>
        </p:txBody>
      </p:sp>
      <p:sp>
        <p:nvSpPr>
          <p:cNvPr id="12" name="Segnaposto piè di pagina 4"/>
          <p:cNvSpPr>
            <a:spLocks noGrp="1"/>
          </p:cNvSpPr>
          <p:nvPr>
            <p:ph type="ftr" sz="quarter" idx="3"/>
          </p:nvPr>
        </p:nvSpPr>
        <p:spPr>
          <a:xfrm>
            <a:off x="1461653" y="6223993"/>
            <a:ext cx="648161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2D Numerical Simulations of HTS Stacks of Tapes for CICCs- Nancy, FR – 23.06.2021</a:t>
            </a:r>
            <a:endParaRPr lang="it-IT" dirty="0"/>
          </a:p>
        </p:txBody>
      </p:sp>
    </p:spTree>
    <p:extLst>
      <p:ext uri="{BB962C8B-B14F-4D97-AF65-F5344CB8AC3E}">
        <p14:creationId xmlns:p14="http://schemas.microsoft.com/office/powerpoint/2010/main" val="2515791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8" name="Rettangolo 7"/>
          <p:cNvSpPr/>
          <p:nvPr userDrawn="1"/>
        </p:nvSpPr>
        <p:spPr>
          <a:xfrm>
            <a:off x="0" y="2"/>
            <a:ext cx="9144000" cy="6223991"/>
          </a:xfrm>
          <a:prstGeom prst="rect">
            <a:avLst/>
          </a:prstGeom>
          <a:solidFill>
            <a:srgbClr val="003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Titolo 1"/>
          <p:cNvSpPr>
            <a:spLocks noGrp="1"/>
          </p:cNvSpPr>
          <p:nvPr>
            <p:ph type="title" hasCustomPrompt="1"/>
          </p:nvPr>
        </p:nvSpPr>
        <p:spPr>
          <a:xfrm>
            <a:off x="1042815" y="4920514"/>
            <a:ext cx="7072564" cy="448188"/>
          </a:xfrm>
        </p:spPr>
        <p:txBody>
          <a:bodyPr anchor="b"/>
          <a:lstStyle>
            <a:lvl1pPr algn="l">
              <a:defRPr sz="2000" b="1">
                <a:solidFill>
                  <a:srgbClr val="FFFFFF"/>
                </a:solidFill>
              </a:defRPr>
            </a:lvl1pPr>
          </a:lstStyle>
          <a:p>
            <a:r>
              <a:rPr lang="it-IT" dirty="0" smtClean="0"/>
              <a:t>Titolo</a:t>
            </a:r>
            <a:endParaRPr lang="it-IT" dirty="0"/>
          </a:p>
        </p:txBody>
      </p:sp>
      <p:sp>
        <p:nvSpPr>
          <p:cNvPr id="3" name="Segnaposto immagine 2"/>
          <p:cNvSpPr>
            <a:spLocks noGrp="1"/>
          </p:cNvSpPr>
          <p:nvPr>
            <p:ph type="pic" idx="1" hasCustomPrompt="1"/>
          </p:nvPr>
        </p:nvSpPr>
        <p:spPr>
          <a:xfrm>
            <a:off x="1042815" y="612775"/>
            <a:ext cx="7072564" cy="4208732"/>
          </a:xfrm>
          <a:ln w="25400">
            <a:solidFill>
              <a:schemeClr val="bg1"/>
            </a:solidFill>
          </a:ln>
        </p:spPr>
        <p:txBody>
          <a:bodyPr/>
          <a:lstStyle>
            <a:lvl1pPr marL="0" indent="0">
              <a:buNone/>
              <a:defRPr sz="1800" baseline="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smtClean="0"/>
              <a:t>Cliccare sull’icona per inserire l’immagine (non utilizzare copia/incolla)</a:t>
            </a:r>
            <a:br>
              <a:rPr lang="it-IT" dirty="0" smtClean="0"/>
            </a:br>
            <a:r>
              <a:rPr lang="it-IT" dirty="0" smtClean="0"/>
              <a:t>Dimensioni immagine: </a:t>
            </a:r>
            <a:br>
              <a:rPr lang="it-IT" dirty="0" smtClean="0"/>
            </a:br>
            <a:r>
              <a:rPr lang="it-IT" dirty="0" smtClean="0"/>
              <a:t>Risoluzione a 160dpi</a:t>
            </a:r>
            <a:br>
              <a:rPr lang="it-IT" dirty="0" smtClean="0"/>
            </a:br>
            <a:r>
              <a:rPr lang="it-IT" dirty="0" smtClean="0"/>
              <a:t>25,4 cm (1600px) per 14,29cm (900px)</a:t>
            </a:r>
          </a:p>
        </p:txBody>
      </p:sp>
      <p:sp>
        <p:nvSpPr>
          <p:cNvPr id="4" name="Segnaposto testo 3"/>
          <p:cNvSpPr>
            <a:spLocks noGrp="1"/>
          </p:cNvSpPr>
          <p:nvPr>
            <p:ph type="body" sz="half" idx="2" hasCustomPrompt="1"/>
          </p:nvPr>
        </p:nvSpPr>
        <p:spPr>
          <a:xfrm>
            <a:off x="1042815" y="5490643"/>
            <a:ext cx="7072564" cy="307777"/>
          </a:xfrm>
        </p:spPr>
        <p:txBody>
          <a:bodyPr wrap="square">
            <a:spAutoFit/>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smtClean="0"/>
              <a:t>Testo descrittivo</a:t>
            </a:r>
          </a:p>
        </p:txBody>
      </p:sp>
      <p:sp>
        <p:nvSpPr>
          <p:cNvPr id="9" name="Segnaposto numero diapositiva 5"/>
          <p:cNvSpPr>
            <a:spLocks noGrp="1"/>
          </p:cNvSpPr>
          <p:nvPr>
            <p:ph type="sldNum" sz="quarter" idx="4"/>
          </p:nvPr>
        </p:nvSpPr>
        <p:spPr>
          <a:xfrm>
            <a:off x="8026488" y="6223993"/>
            <a:ext cx="61652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C7C199-0D0D-7840-A88D-785280B31CF7}" type="slidenum">
              <a:rPr lang="it-IT" smtClean="0"/>
              <a:t>‹N›</a:t>
            </a:fld>
            <a:endParaRPr lang="it-IT"/>
          </a:p>
        </p:txBody>
      </p:sp>
      <p:sp>
        <p:nvSpPr>
          <p:cNvPr id="10" name="Segnaposto piè di pagina 4"/>
          <p:cNvSpPr>
            <a:spLocks noGrp="1"/>
          </p:cNvSpPr>
          <p:nvPr>
            <p:ph type="ftr" sz="quarter" idx="3"/>
          </p:nvPr>
        </p:nvSpPr>
        <p:spPr>
          <a:xfrm>
            <a:off x="1461653" y="6223993"/>
            <a:ext cx="648161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2D Numerical Simulations of HTS Stacks of Tapes for CICCs- Nancy, FR – 23.06.2021</a:t>
            </a:r>
            <a:endParaRPr lang="it-IT" dirty="0"/>
          </a:p>
        </p:txBody>
      </p:sp>
    </p:spTree>
    <p:extLst>
      <p:ext uri="{BB962C8B-B14F-4D97-AF65-F5344CB8AC3E}">
        <p14:creationId xmlns:p14="http://schemas.microsoft.com/office/powerpoint/2010/main" val="194454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magine testo sfondo scuro">
    <p:spTree>
      <p:nvGrpSpPr>
        <p:cNvPr id="1" name=""/>
        <p:cNvGrpSpPr/>
        <p:nvPr/>
      </p:nvGrpSpPr>
      <p:grpSpPr>
        <a:xfrm>
          <a:off x="0" y="0"/>
          <a:ext cx="0" cy="0"/>
          <a:chOff x="0" y="0"/>
          <a:chExt cx="0" cy="0"/>
        </a:xfrm>
      </p:grpSpPr>
      <p:sp>
        <p:nvSpPr>
          <p:cNvPr id="5" name="Segnaposto immagine 4"/>
          <p:cNvSpPr>
            <a:spLocks noGrp="1"/>
          </p:cNvSpPr>
          <p:nvPr>
            <p:ph type="pic" sz="quarter" idx="13" hasCustomPrompt="1"/>
          </p:nvPr>
        </p:nvSpPr>
        <p:spPr>
          <a:xfrm>
            <a:off x="0" y="-1"/>
            <a:ext cx="9144000" cy="6029465"/>
          </a:xfrm>
        </p:spPr>
        <p:txBody>
          <a:bodyPr/>
          <a:lstStyle>
            <a:lvl1pPr marL="0" indent="0">
              <a:buNone/>
              <a:defRPr sz="1800"/>
            </a:lvl1pPr>
          </a:lstStyle>
          <a:p>
            <a:r>
              <a:rPr lang="it-IT" dirty="0" smtClean="0"/>
              <a:t>Immagine a tutto schermo con box per testo bianco su sfondo scuro</a:t>
            </a:r>
            <a:br>
              <a:rPr lang="it-IT" dirty="0" smtClean="0"/>
            </a:br>
            <a:r>
              <a:rPr lang="it-IT" dirty="0" smtClean="0"/>
              <a:t>Cliccare sull’icona per inserire l’immagine (non utilizzare copia/incolla)</a:t>
            </a:r>
            <a:br>
              <a:rPr lang="it-IT" dirty="0" smtClean="0"/>
            </a:br>
            <a:r>
              <a:rPr lang="it-IT" dirty="0" smtClean="0"/>
              <a:t>Dimensioni immagine: </a:t>
            </a:r>
            <a:br>
              <a:rPr lang="it-IT" dirty="0" smtClean="0"/>
            </a:br>
            <a:r>
              <a:rPr lang="it-IT" dirty="0" smtClean="0"/>
              <a:t>Risoluzione a 160dpi</a:t>
            </a:r>
            <a:br>
              <a:rPr lang="it-IT" dirty="0" smtClean="0"/>
            </a:br>
            <a:r>
              <a:rPr lang="it-IT" dirty="0" smtClean="0"/>
              <a:t>25,4 cm (1600px) per 14,29cm (900px)</a:t>
            </a:r>
          </a:p>
          <a:p>
            <a:endParaRPr lang="it-IT" dirty="0"/>
          </a:p>
        </p:txBody>
      </p:sp>
      <p:sp>
        <p:nvSpPr>
          <p:cNvPr id="4" name="Segnaposto testo 3"/>
          <p:cNvSpPr>
            <a:spLocks noGrp="1"/>
          </p:cNvSpPr>
          <p:nvPr>
            <p:ph type="body" sz="half" idx="2" hasCustomPrompt="1"/>
          </p:nvPr>
        </p:nvSpPr>
        <p:spPr>
          <a:xfrm>
            <a:off x="396875" y="4360058"/>
            <a:ext cx="8289925" cy="804863"/>
          </a:xfrm>
          <a:solidFill>
            <a:srgbClr val="003A69">
              <a:alpha val="86000"/>
            </a:srgbClr>
          </a:solidFill>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smtClean="0"/>
              <a:t>Testo descrittivo su sfondo scuro</a:t>
            </a:r>
          </a:p>
        </p:txBody>
      </p:sp>
      <p:sp>
        <p:nvSpPr>
          <p:cNvPr id="6" name="Segnaposto numero diapositiva 5"/>
          <p:cNvSpPr>
            <a:spLocks noGrp="1"/>
          </p:cNvSpPr>
          <p:nvPr>
            <p:ph type="sldNum" sz="quarter" idx="4"/>
          </p:nvPr>
        </p:nvSpPr>
        <p:spPr>
          <a:xfrm>
            <a:off x="8026488" y="6223993"/>
            <a:ext cx="61652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C7C199-0D0D-7840-A88D-785280B31CF7}" type="slidenum">
              <a:rPr lang="it-IT" smtClean="0"/>
              <a:t>‹N›</a:t>
            </a:fld>
            <a:endParaRPr lang="it-IT"/>
          </a:p>
        </p:txBody>
      </p:sp>
      <p:sp>
        <p:nvSpPr>
          <p:cNvPr id="9" name="Segnaposto piè di pagina 4"/>
          <p:cNvSpPr>
            <a:spLocks noGrp="1"/>
          </p:cNvSpPr>
          <p:nvPr>
            <p:ph type="ftr" sz="quarter" idx="3"/>
          </p:nvPr>
        </p:nvSpPr>
        <p:spPr>
          <a:xfrm>
            <a:off x="1461653" y="6223993"/>
            <a:ext cx="648161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2D Numerical Simulations of HTS Stacks of Tapes for CICCs- Nancy, FR – 23.06.2021</a:t>
            </a:r>
            <a:endParaRPr lang="it-IT" dirty="0"/>
          </a:p>
        </p:txBody>
      </p:sp>
    </p:spTree>
    <p:extLst>
      <p:ext uri="{BB962C8B-B14F-4D97-AF65-F5344CB8AC3E}">
        <p14:creationId xmlns:p14="http://schemas.microsoft.com/office/powerpoint/2010/main" val="1505307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di chiusura">
    <p:spTree>
      <p:nvGrpSpPr>
        <p:cNvPr id="1" name=""/>
        <p:cNvGrpSpPr/>
        <p:nvPr/>
      </p:nvGrpSpPr>
      <p:grpSpPr>
        <a:xfrm>
          <a:off x="0" y="0"/>
          <a:ext cx="0" cy="0"/>
          <a:chOff x="0" y="0"/>
          <a:chExt cx="0" cy="0"/>
        </a:xfrm>
      </p:grpSpPr>
      <p:sp>
        <p:nvSpPr>
          <p:cNvPr id="2" name="Ovale 1"/>
          <p:cNvSpPr/>
          <p:nvPr userDrawn="1"/>
        </p:nvSpPr>
        <p:spPr>
          <a:xfrm>
            <a:off x="2571230" y="755564"/>
            <a:ext cx="4320000" cy="4320000"/>
          </a:xfrm>
          <a:prstGeom prst="ellipse">
            <a:avLst/>
          </a:prstGeom>
          <a:solidFill>
            <a:srgbClr val="0048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Rettangolo 7"/>
          <p:cNvSpPr/>
          <p:nvPr userDrawn="1"/>
        </p:nvSpPr>
        <p:spPr>
          <a:xfrm>
            <a:off x="0" y="3295534"/>
            <a:ext cx="9144000" cy="80326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Segnaposto testo 11"/>
          <p:cNvSpPr>
            <a:spLocks noGrp="1"/>
          </p:cNvSpPr>
          <p:nvPr>
            <p:ph type="body" sz="quarter" idx="10" hasCustomPrompt="1"/>
          </p:nvPr>
        </p:nvSpPr>
        <p:spPr>
          <a:xfrm>
            <a:off x="2857328" y="2515098"/>
            <a:ext cx="3700296" cy="769441"/>
          </a:xfrm>
          <a:ln>
            <a:noFill/>
          </a:ln>
        </p:spPr>
        <p:txBody>
          <a:bodyPr anchor="b" anchorCtr="1"/>
          <a:lstStyle>
            <a:lvl1pPr marL="0" indent="0" algn="ctr">
              <a:buNone/>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dirty="0" smtClean="0"/>
              <a:t>Autore e </a:t>
            </a:r>
          </a:p>
          <a:p>
            <a:pPr lvl="0"/>
            <a:r>
              <a:rPr lang="it-IT" smtClean="0"/>
              <a:t>contatti</a:t>
            </a:r>
            <a:endParaRPr lang="it-IT" dirty="0"/>
          </a:p>
        </p:txBody>
      </p:sp>
      <p:pic>
        <p:nvPicPr>
          <p:cNvPr id="3" name="Immagine 2" descr="BAN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71901"/>
            <a:ext cx="9144000" cy="654625"/>
          </a:xfrm>
          <a:prstGeom prst="rect">
            <a:avLst/>
          </a:prstGeom>
        </p:spPr>
      </p:pic>
      <p:sp>
        <p:nvSpPr>
          <p:cNvPr id="9" name="Segnaposto piè di pagina 4"/>
          <p:cNvSpPr>
            <a:spLocks noGrp="1"/>
          </p:cNvSpPr>
          <p:nvPr>
            <p:ph type="ftr" sz="quarter" idx="3"/>
          </p:nvPr>
        </p:nvSpPr>
        <p:spPr>
          <a:xfrm>
            <a:off x="1461653" y="6223993"/>
            <a:ext cx="648161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2D Numerical Simulations of HTS Stacks of Tapes for CICCs- Nancy, FR – 23.06.2021</a:t>
            </a:r>
            <a:endParaRPr lang="it-IT" dirty="0"/>
          </a:p>
        </p:txBody>
      </p:sp>
    </p:spTree>
    <p:extLst>
      <p:ext uri="{BB962C8B-B14F-4D97-AF65-F5344CB8AC3E}">
        <p14:creationId xmlns:p14="http://schemas.microsoft.com/office/powerpoint/2010/main" val="731105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13414" y="446138"/>
            <a:ext cx="8229600" cy="400110"/>
          </a:xfrm>
          <a:prstGeom prst="rect">
            <a:avLst/>
          </a:prstGeom>
        </p:spPr>
        <p:txBody>
          <a:bodyPr vert="horz" lIns="91440" tIns="0" rIns="91440" bIns="0" rtlCol="0" anchor="ctr" anchorCtr="0">
            <a:spAutoFit/>
          </a:bodyPr>
          <a:lstStyle/>
          <a:p>
            <a:r>
              <a:rPr lang="it-IT" dirty="0" smtClean="0"/>
              <a:t>Titolo</a:t>
            </a:r>
            <a:endParaRPr lang="it-IT" dirty="0"/>
          </a:p>
        </p:txBody>
      </p:sp>
      <p:sp>
        <p:nvSpPr>
          <p:cNvPr id="3" name="Segnaposto testo 2"/>
          <p:cNvSpPr>
            <a:spLocks noGrp="1"/>
          </p:cNvSpPr>
          <p:nvPr>
            <p:ph type="body" idx="1"/>
          </p:nvPr>
        </p:nvSpPr>
        <p:spPr>
          <a:xfrm>
            <a:off x="413414" y="1058818"/>
            <a:ext cx="8229600" cy="1877437"/>
          </a:xfrm>
          <a:prstGeom prst="rect">
            <a:avLst/>
          </a:prstGeom>
        </p:spPr>
        <p:txBody>
          <a:bodyPr vert="horz" lIns="91440" tIns="45720" rIns="91440" bIns="45720" rtlCol="0">
            <a:spAutoFit/>
          </a:body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6" name="Segnaposto numero diapositiva 5"/>
          <p:cNvSpPr>
            <a:spLocks noGrp="1"/>
          </p:cNvSpPr>
          <p:nvPr>
            <p:ph type="sldNum" sz="quarter" idx="4"/>
          </p:nvPr>
        </p:nvSpPr>
        <p:spPr>
          <a:xfrm>
            <a:off x="8026488" y="6223993"/>
            <a:ext cx="61652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C7C199-0D0D-7840-A88D-785280B31CF7}" type="slidenum">
              <a:rPr lang="it-IT" smtClean="0"/>
              <a:t>‹N›</a:t>
            </a:fld>
            <a:endParaRPr lang="it-IT"/>
          </a:p>
        </p:txBody>
      </p:sp>
      <p:pic>
        <p:nvPicPr>
          <p:cNvPr id="4" name="Immagine 3" descr="LogoENEA.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3089" y="6325380"/>
            <a:ext cx="936564" cy="251279"/>
          </a:xfrm>
          <a:prstGeom prst="rect">
            <a:avLst/>
          </a:prstGeom>
        </p:spPr>
      </p:pic>
      <p:sp>
        <p:nvSpPr>
          <p:cNvPr id="5" name="Segnaposto piè di pagina 4"/>
          <p:cNvSpPr>
            <a:spLocks noGrp="1"/>
          </p:cNvSpPr>
          <p:nvPr>
            <p:ph type="ftr" sz="quarter" idx="3"/>
          </p:nvPr>
        </p:nvSpPr>
        <p:spPr>
          <a:xfrm>
            <a:off x="1461653" y="6223993"/>
            <a:ext cx="648161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2D Numerical Simulations of HTS Stacks of Tapes for CICCs- Nancy, FR – 23.06.2021</a:t>
            </a:r>
            <a:endParaRPr lang="it-IT" dirty="0"/>
          </a:p>
        </p:txBody>
      </p:sp>
    </p:spTree>
    <p:extLst>
      <p:ext uri="{BB962C8B-B14F-4D97-AF65-F5344CB8AC3E}">
        <p14:creationId xmlns:p14="http://schemas.microsoft.com/office/powerpoint/2010/main" val="364881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3" r:id="rId4"/>
    <p:sldLayoutId id="2147483656" r:id="rId5"/>
    <p:sldLayoutId id="2147483660" r:id="rId6"/>
    <p:sldLayoutId id="2147483657" r:id="rId7"/>
    <p:sldLayoutId id="2147483658" r:id="rId8"/>
    <p:sldLayoutId id="2147483661" r:id="rId9"/>
    <p:sldLayoutId id="2147483663" r:id="rId10"/>
  </p:sldLayoutIdLst>
  <p:hf hdr="0" dt="0"/>
  <p:txStyles>
    <p:titleStyle>
      <a:lvl1pPr algn="l" defTabSz="457200" rtl="0" eaLnBrk="1" latinLnBrk="0" hangingPunct="1">
        <a:spcBef>
          <a:spcPct val="0"/>
        </a:spcBef>
        <a:buNone/>
        <a:defRPr sz="26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png"/><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4" Type="http://schemas.openxmlformats.org/officeDocument/2006/relationships/image" Target="../media/image8.png"/><Relationship Id="rId33" Type="http://schemas.openxmlformats.org/officeDocument/2006/relationships/image" Target="../media/image7.png"/><Relationship Id="rId1" Type="http://schemas.openxmlformats.org/officeDocument/2006/relationships/slideLayout" Target="../slideLayouts/slideLayout2.xml"/><Relationship Id="rId32" Type="http://schemas.openxmlformats.org/officeDocument/2006/relationships/image" Target="../media/image31.png"/><Relationship Id="rId31" Type="http://schemas.openxmlformats.org/officeDocument/2006/relationships/image" Target="../media/image30.png"/><Relationship Id="rId35"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0"/>
          </p:nvPr>
        </p:nvSpPr>
        <p:spPr/>
        <p:txBody>
          <a:bodyPr/>
          <a:lstStyle/>
          <a:p>
            <a:r>
              <a:rPr lang="it-IT" dirty="0" smtClean="0"/>
              <a:t>Gianluca De Marzi, ENEA</a:t>
            </a:r>
            <a:endParaRPr lang="it-IT" dirty="0"/>
          </a:p>
        </p:txBody>
      </p:sp>
      <p:sp>
        <p:nvSpPr>
          <p:cNvPr id="4" name="Titolo 3"/>
          <p:cNvSpPr>
            <a:spLocks noGrp="1"/>
          </p:cNvSpPr>
          <p:nvPr>
            <p:ph type="title"/>
          </p:nvPr>
        </p:nvSpPr>
        <p:spPr>
          <a:xfrm>
            <a:off x="409575" y="1735966"/>
            <a:ext cx="8440819" cy="984885"/>
          </a:xfrm>
        </p:spPr>
        <p:txBody>
          <a:bodyPr/>
          <a:lstStyle/>
          <a:p>
            <a:r>
              <a:rPr lang="en-US" dirty="0"/>
              <a:t>2D Numerical Simulations of HTS Stacks of Tapes for Cable-in-Conduit </a:t>
            </a:r>
            <a:r>
              <a:rPr lang="en-US" dirty="0" smtClean="0"/>
              <a:t>Conductors</a:t>
            </a:r>
            <a:endParaRPr lang="it-IT" dirty="0"/>
          </a:p>
        </p:txBody>
      </p:sp>
      <p:pic>
        <p:nvPicPr>
          <p:cNvPr id="7" name="Picture 2" descr="Bandeau_HTS2020_v7.png"/>
          <p:cNvPicPr>
            <a:picLocks noChangeAspect="1" noChangeArrowheads="1"/>
          </p:cNvPicPr>
          <p:nvPr/>
        </p:nvPicPr>
        <p:blipFill rotWithShape="1">
          <a:blip r:embed="rId2">
            <a:extLst>
              <a:ext uri="{28A0092B-C50C-407E-A947-70E740481C1C}">
                <a14:useLocalDpi xmlns:a14="http://schemas.microsoft.com/office/drawing/2010/main" val="0"/>
              </a:ext>
            </a:extLst>
          </a:blip>
          <a:srcRect r="35797" b="23505"/>
          <a:stretch/>
        </p:blipFill>
        <p:spPr bwMode="auto">
          <a:xfrm>
            <a:off x="312392" y="3477223"/>
            <a:ext cx="2696316" cy="737574"/>
          </a:xfrm>
          <a:prstGeom prst="rect">
            <a:avLst/>
          </a:prstGeom>
          <a:noFill/>
          <a:extLst>
            <a:ext uri="{909E8E84-426E-40DD-AFC4-6F175D3DCCD1}">
              <a14:hiddenFill xmlns:a14="http://schemas.microsoft.com/office/drawing/2010/main">
                <a:solidFill>
                  <a:srgbClr val="FFFFFF"/>
                </a:solidFill>
              </a14:hiddenFill>
            </a:ext>
          </a:extLst>
        </p:spPr>
      </p:pic>
      <p:sp>
        <p:nvSpPr>
          <p:cNvPr id="9" name="Segnaposto testo 8"/>
          <p:cNvSpPr>
            <a:spLocks noGrp="1"/>
          </p:cNvSpPr>
          <p:nvPr>
            <p:ph type="body" sz="quarter" idx="11"/>
          </p:nvPr>
        </p:nvSpPr>
        <p:spPr>
          <a:xfrm>
            <a:off x="312393" y="4284557"/>
            <a:ext cx="4595510" cy="584775"/>
          </a:xfrm>
        </p:spPr>
        <p:txBody>
          <a:bodyPr/>
          <a:lstStyle/>
          <a:p>
            <a:r>
              <a:rPr lang="en-US" sz="1600" dirty="0"/>
              <a:t>7</a:t>
            </a:r>
            <a:r>
              <a:rPr lang="en-US" sz="1600" u="sng" baseline="30000" dirty="0"/>
              <a:t>th</a:t>
            </a:r>
            <a:r>
              <a:rPr lang="en-US" sz="1600" dirty="0"/>
              <a:t> International Workshop </a:t>
            </a:r>
            <a:r>
              <a:rPr lang="en-US" sz="1600" dirty="0" smtClean="0"/>
              <a:t>on Numerical </a:t>
            </a:r>
            <a:r>
              <a:rPr lang="en-US" sz="1600" dirty="0"/>
              <a:t>Modelling </a:t>
            </a:r>
            <a:r>
              <a:rPr lang="en-US" sz="1600" dirty="0" smtClean="0"/>
              <a:t>of High-Temperature Superconductors</a:t>
            </a:r>
            <a:endParaRPr lang="en-US" sz="1600" dirty="0"/>
          </a:p>
        </p:txBody>
      </p:sp>
      <p:sp>
        <p:nvSpPr>
          <p:cNvPr id="10" name="Segnaposto testo 8"/>
          <p:cNvSpPr txBox="1">
            <a:spLocks/>
          </p:cNvSpPr>
          <p:nvPr/>
        </p:nvSpPr>
        <p:spPr>
          <a:xfrm>
            <a:off x="3285593" y="3462238"/>
            <a:ext cx="3021902" cy="701731"/>
          </a:xfrm>
          <a:prstGeom prst="rect">
            <a:avLst/>
          </a:prstGeom>
        </p:spPr>
        <p:txBody>
          <a:bodyPr vert="horz" wrap="square" lIns="0" tIns="45720" rIns="91440" bIns="45720" rtlCol="0" anchor="t" anchorCtr="0">
            <a:spAutoFit/>
          </a:bodyPr>
          <a:lstStyle>
            <a:lvl1pPr marL="0" indent="0" algn="l" defTabSz="457200" rtl="0" eaLnBrk="1" latinLnBrk="0" hangingPunct="1">
              <a:spcBef>
                <a:spcPct val="20000"/>
              </a:spcBef>
              <a:buFont typeface="Arial"/>
              <a:buNone/>
              <a:defRPr sz="2000" i="1" kern="1200" baseline="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800" i="1"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1800" i="1"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1800" i="1"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1800" i="1"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t>22</a:t>
            </a:r>
            <a:r>
              <a:rPr lang="en-US" sz="1800" u="sng" baseline="30000" dirty="0"/>
              <a:t>n</a:t>
            </a:r>
            <a:r>
              <a:rPr lang="en-US" sz="1800" u="sng" baseline="30000" dirty="0" smtClean="0"/>
              <a:t>d</a:t>
            </a:r>
            <a:r>
              <a:rPr lang="en-US" sz="1800" dirty="0" smtClean="0"/>
              <a:t>-23</a:t>
            </a:r>
            <a:r>
              <a:rPr lang="en-US" sz="1800" u="sng" baseline="30000" dirty="0" smtClean="0"/>
              <a:t>rd</a:t>
            </a:r>
            <a:r>
              <a:rPr lang="en-US" sz="1800" dirty="0" smtClean="0"/>
              <a:t> June 2021</a:t>
            </a:r>
          </a:p>
          <a:p>
            <a:r>
              <a:rPr lang="en-US" sz="1800" dirty="0" smtClean="0"/>
              <a:t>Virtual (Nancy, France)</a:t>
            </a:r>
          </a:p>
        </p:txBody>
      </p:sp>
    </p:spTree>
    <p:extLst>
      <p:ext uri="{BB962C8B-B14F-4D97-AF65-F5344CB8AC3E}">
        <p14:creationId xmlns:p14="http://schemas.microsoft.com/office/powerpoint/2010/main" val="1682330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egnaposto testo 4"/>
          <p:cNvSpPr>
            <a:spLocks noGrp="1"/>
          </p:cNvSpPr>
          <p:nvPr>
            <p:ph type="body" sz="quarter" idx="14"/>
          </p:nvPr>
        </p:nvSpPr>
        <p:spPr>
          <a:xfrm>
            <a:off x="80479" y="5532382"/>
            <a:ext cx="8983134" cy="612155"/>
          </a:xfrm>
        </p:spPr>
        <p:txBody>
          <a:bodyPr/>
          <a:lstStyle/>
          <a:p>
            <a:pPr marL="0" indent="0" algn="just">
              <a:lnSpc>
                <a:spcPct val="150000"/>
              </a:lnSpc>
              <a:spcBef>
                <a:spcPts val="0"/>
              </a:spcBef>
              <a:buNone/>
            </a:pPr>
            <a:r>
              <a:rPr lang="en-US" sz="1200" dirty="0" smtClean="0">
                <a:solidFill>
                  <a:srgbClr val="002060"/>
                </a:solidFill>
                <a:latin typeface="+mj-lt"/>
                <a:ea typeface="Cambria" charset="0"/>
                <a:cs typeface="Arial" panose="020B0604020202020204" pitchFamily="34" charset="0"/>
              </a:rPr>
              <a:t>Individual </a:t>
            </a:r>
            <a:r>
              <a:rPr lang="en-US" sz="1200" dirty="0">
                <a:solidFill>
                  <a:srgbClr val="002060"/>
                </a:solidFill>
                <a:latin typeface="+mj-lt"/>
                <a:ea typeface="Cambria" charset="0"/>
                <a:cs typeface="Arial" panose="020B0604020202020204" pitchFamily="34" charset="0"/>
              </a:rPr>
              <a:t>tape current as a function of cable current. Left side: </a:t>
            </a:r>
            <a:r>
              <a:rPr lang="en-US" sz="1200" i="1" dirty="0" err="1">
                <a:solidFill>
                  <a:srgbClr val="002060"/>
                </a:solidFill>
                <a:latin typeface="+mj-lt"/>
                <a:ea typeface="Cambria" charset="0"/>
                <a:cs typeface="Arial" panose="020B0604020202020204" pitchFamily="34" charset="0"/>
              </a:rPr>
              <a:t>R</a:t>
            </a:r>
            <a:r>
              <a:rPr lang="en-US" sz="1200" i="1" baseline="-25000" dirty="0" err="1">
                <a:solidFill>
                  <a:srgbClr val="002060"/>
                </a:solidFill>
                <a:latin typeface="+mj-lt"/>
                <a:ea typeface="Cambria" charset="0"/>
                <a:cs typeface="Arial" panose="020B0604020202020204" pitchFamily="34" charset="0"/>
              </a:rPr>
              <a:t>term</a:t>
            </a:r>
            <a:r>
              <a:rPr lang="en-US" sz="1200" dirty="0">
                <a:solidFill>
                  <a:srgbClr val="002060"/>
                </a:solidFill>
                <a:latin typeface="+mj-lt"/>
                <a:ea typeface="Cambria" charset="0"/>
                <a:cs typeface="Arial" panose="020B0604020202020204" pitchFamily="34" charset="0"/>
              </a:rPr>
              <a:t> is equal for all tapes in the stack: (a) 1 </a:t>
            </a:r>
            <a:r>
              <a:rPr lang="en-US" sz="1200" dirty="0" err="1">
                <a:solidFill>
                  <a:srgbClr val="002060"/>
                </a:solidFill>
                <a:latin typeface="+mj-lt"/>
                <a:ea typeface="Cambria" charset="0"/>
                <a:cs typeface="Arial" panose="020B0604020202020204" pitchFamily="34" charset="0"/>
              </a:rPr>
              <a:t>nΩ</a:t>
            </a:r>
            <a:r>
              <a:rPr lang="en-US" sz="1200" dirty="0">
                <a:solidFill>
                  <a:srgbClr val="002060"/>
                </a:solidFill>
                <a:latin typeface="+mj-lt"/>
                <a:ea typeface="Cambria" charset="0"/>
                <a:cs typeface="Arial" panose="020B0604020202020204" pitchFamily="34" charset="0"/>
              </a:rPr>
              <a:t>; (b) 10 </a:t>
            </a:r>
            <a:r>
              <a:rPr lang="en-US" sz="1200" dirty="0" err="1">
                <a:solidFill>
                  <a:srgbClr val="002060"/>
                </a:solidFill>
                <a:latin typeface="+mj-lt"/>
                <a:ea typeface="Cambria" charset="0"/>
                <a:cs typeface="Arial" panose="020B0604020202020204" pitchFamily="34" charset="0"/>
              </a:rPr>
              <a:t>nΩ</a:t>
            </a:r>
            <a:r>
              <a:rPr lang="en-US" sz="1200" dirty="0">
                <a:solidFill>
                  <a:srgbClr val="002060"/>
                </a:solidFill>
                <a:latin typeface="+mj-lt"/>
                <a:ea typeface="Cambria" charset="0"/>
                <a:cs typeface="Arial" panose="020B0604020202020204" pitchFamily="34" charset="0"/>
              </a:rPr>
              <a:t>; (c) 100 </a:t>
            </a:r>
            <a:r>
              <a:rPr lang="en-US" sz="1200" dirty="0" err="1">
                <a:solidFill>
                  <a:srgbClr val="002060"/>
                </a:solidFill>
                <a:latin typeface="+mj-lt"/>
                <a:ea typeface="Cambria" charset="0"/>
                <a:cs typeface="Arial" panose="020B0604020202020204" pitchFamily="34" charset="0"/>
              </a:rPr>
              <a:t>nΩ</a:t>
            </a:r>
            <a:r>
              <a:rPr lang="en-US" sz="1200" dirty="0">
                <a:solidFill>
                  <a:srgbClr val="002060"/>
                </a:solidFill>
                <a:latin typeface="+mj-lt"/>
                <a:ea typeface="Cambria" charset="0"/>
                <a:cs typeface="Arial" panose="020B0604020202020204" pitchFamily="34" charset="0"/>
              </a:rPr>
              <a:t>; (d) 500 </a:t>
            </a:r>
            <a:r>
              <a:rPr lang="en-US" sz="1200" dirty="0" err="1">
                <a:solidFill>
                  <a:srgbClr val="002060"/>
                </a:solidFill>
                <a:latin typeface="+mj-lt"/>
                <a:ea typeface="Cambria" charset="0"/>
                <a:cs typeface="Arial" panose="020B0604020202020204" pitchFamily="34" charset="0"/>
              </a:rPr>
              <a:t>nΩ</a:t>
            </a:r>
            <a:r>
              <a:rPr lang="en-US" sz="1200" dirty="0">
                <a:solidFill>
                  <a:srgbClr val="002060"/>
                </a:solidFill>
                <a:latin typeface="+mj-lt"/>
                <a:ea typeface="Cambria" charset="0"/>
                <a:cs typeface="Arial" panose="020B0604020202020204" pitchFamily="34" charset="0"/>
              </a:rPr>
              <a:t>; Right side: </a:t>
            </a:r>
            <a:r>
              <a:rPr lang="en-US" sz="1200" dirty="0" err="1">
                <a:solidFill>
                  <a:srgbClr val="002060"/>
                </a:solidFill>
                <a:latin typeface="+mj-lt"/>
                <a:ea typeface="Cambria" charset="0"/>
                <a:cs typeface="Arial" panose="020B0604020202020204" pitchFamily="34" charset="0"/>
              </a:rPr>
              <a:t>gaussian</a:t>
            </a:r>
            <a:r>
              <a:rPr lang="en-US" sz="1200" dirty="0">
                <a:solidFill>
                  <a:srgbClr val="002060"/>
                </a:solidFill>
                <a:latin typeface="+mj-lt"/>
                <a:ea typeface="Cambria" charset="0"/>
                <a:cs typeface="Arial" panose="020B0604020202020204" pitchFamily="34" charset="0"/>
              </a:rPr>
              <a:t> distributed random values of </a:t>
            </a:r>
            <a:r>
              <a:rPr lang="en-US" sz="1200" i="1" dirty="0" err="1">
                <a:solidFill>
                  <a:srgbClr val="002060"/>
                </a:solidFill>
                <a:ea typeface="Cambria" charset="0"/>
                <a:cs typeface="Arial" panose="020B0604020202020204" pitchFamily="34" charset="0"/>
              </a:rPr>
              <a:t>R</a:t>
            </a:r>
            <a:r>
              <a:rPr lang="en-US" sz="1200" i="1" baseline="-25000" dirty="0" err="1">
                <a:solidFill>
                  <a:srgbClr val="002060"/>
                </a:solidFill>
                <a:ea typeface="Cambria" charset="0"/>
                <a:cs typeface="Arial" panose="020B0604020202020204" pitchFamily="34" charset="0"/>
              </a:rPr>
              <a:t>term</a:t>
            </a:r>
            <a:r>
              <a:rPr lang="en-US" sz="1200" dirty="0" smtClean="0">
                <a:solidFill>
                  <a:srgbClr val="002060"/>
                </a:solidFill>
                <a:latin typeface="+mj-lt"/>
                <a:ea typeface="Cambria" charset="0"/>
                <a:cs typeface="Arial" panose="020B0604020202020204" pitchFamily="34" charset="0"/>
              </a:rPr>
              <a:t>, </a:t>
            </a:r>
            <a:r>
              <a:rPr lang="en-US" sz="1200" dirty="0">
                <a:solidFill>
                  <a:srgbClr val="002060"/>
                </a:solidFill>
                <a:latin typeface="+mj-lt"/>
                <a:ea typeface="Cambria" charset="0"/>
                <a:cs typeface="Arial" panose="020B0604020202020204" pitchFamily="34" charset="0"/>
              </a:rPr>
              <a:t>with standard deviations of: (a) 32 </a:t>
            </a:r>
            <a:r>
              <a:rPr lang="en-US" sz="1200" dirty="0" err="1">
                <a:solidFill>
                  <a:srgbClr val="002060"/>
                </a:solidFill>
                <a:latin typeface="+mj-lt"/>
                <a:ea typeface="Cambria" charset="0"/>
                <a:cs typeface="Arial" panose="020B0604020202020204" pitchFamily="34" charset="0"/>
              </a:rPr>
              <a:t>nΩ</a:t>
            </a:r>
            <a:r>
              <a:rPr lang="en-US" sz="1200" dirty="0">
                <a:solidFill>
                  <a:srgbClr val="002060"/>
                </a:solidFill>
                <a:latin typeface="+mj-lt"/>
                <a:ea typeface="Cambria" charset="0"/>
                <a:cs typeface="Arial" panose="020B0604020202020204" pitchFamily="34" charset="0"/>
              </a:rPr>
              <a:t>; (b) 261 </a:t>
            </a:r>
            <a:r>
              <a:rPr lang="en-US" sz="1200" dirty="0" err="1">
                <a:solidFill>
                  <a:srgbClr val="002060"/>
                </a:solidFill>
                <a:latin typeface="+mj-lt"/>
                <a:ea typeface="Cambria" charset="0"/>
                <a:cs typeface="Arial" panose="020B0604020202020204" pitchFamily="34" charset="0"/>
              </a:rPr>
              <a:t>nΩ</a:t>
            </a:r>
            <a:r>
              <a:rPr lang="en-US" sz="1200" dirty="0">
                <a:solidFill>
                  <a:srgbClr val="002060"/>
                </a:solidFill>
                <a:latin typeface="+mj-lt"/>
                <a:ea typeface="Cambria" charset="0"/>
                <a:cs typeface="Arial" panose="020B0604020202020204" pitchFamily="34" charset="0"/>
              </a:rPr>
              <a:t>.</a:t>
            </a:r>
          </a:p>
        </p:txBody>
      </p:sp>
      <p:grpSp>
        <p:nvGrpSpPr>
          <p:cNvPr id="8" name="Gruppo 7"/>
          <p:cNvGrpSpPr/>
          <p:nvPr/>
        </p:nvGrpSpPr>
        <p:grpSpPr>
          <a:xfrm>
            <a:off x="734842" y="1050159"/>
            <a:ext cx="7352917" cy="4504730"/>
            <a:chOff x="20875940" y="14387082"/>
            <a:chExt cx="7352917" cy="4504730"/>
          </a:xfrm>
        </p:grpSpPr>
        <p:grpSp>
          <p:nvGrpSpPr>
            <p:cNvPr id="11" name="Gruppo 10"/>
            <p:cNvGrpSpPr>
              <a:grpSpLocks noChangeAspect="1"/>
            </p:cNvGrpSpPr>
            <p:nvPr/>
          </p:nvGrpSpPr>
          <p:grpSpPr>
            <a:xfrm>
              <a:off x="20923778" y="14387082"/>
              <a:ext cx="7305079" cy="4504730"/>
              <a:chOff x="20601242" y="14473808"/>
              <a:chExt cx="7530794" cy="4643919"/>
            </a:xfrm>
          </p:grpSpPr>
          <p:pic>
            <p:nvPicPr>
              <p:cNvPr id="13" name="Immagine 12"/>
              <p:cNvPicPr>
                <a:picLocks noChangeAspect="1"/>
              </p:cNvPicPr>
              <p:nvPr/>
            </p:nvPicPr>
            <p:blipFill rotWithShape="1">
              <a:blip r:embed="rId2"/>
              <a:srcRect r="1072" b="5575"/>
              <a:stretch/>
            </p:blipFill>
            <p:spPr>
              <a:xfrm>
                <a:off x="20601242" y="14473808"/>
                <a:ext cx="3754072" cy="4233740"/>
              </a:xfrm>
              <a:prstGeom prst="rect">
                <a:avLst/>
              </a:prstGeom>
            </p:spPr>
          </p:pic>
          <p:pic>
            <p:nvPicPr>
              <p:cNvPr id="14" name="Immagine 13"/>
              <p:cNvPicPr>
                <a:picLocks noChangeAspect="1"/>
              </p:cNvPicPr>
              <p:nvPr/>
            </p:nvPicPr>
            <p:blipFill rotWithShape="1">
              <a:blip r:embed="rId3"/>
              <a:srcRect l="9685" b="6598"/>
              <a:stretch/>
            </p:blipFill>
            <p:spPr bwMode="auto">
              <a:xfrm>
                <a:off x="24323039" y="14474317"/>
                <a:ext cx="3808997" cy="4297778"/>
              </a:xfrm>
              <a:prstGeom prst="rect">
                <a:avLst/>
              </a:prstGeom>
              <a:ln>
                <a:noFill/>
              </a:ln>
              <a:extLst>
                <a:ext uri="{53640926-AAD7-44D8-BBD7-CCE9431645EC}">
                  <a14:shadowObscured xmlns:a14="http://schemas.microsoft.com/office/drawing/2010/main"/>
                </a:ext>
              </a:extLst>
            </p:spPr>
          </p:pic>
          <p:pic>
            <p:nvPicPr>
              <p:cNvPr id="15" name="Immagine 14"/>
              <p:cNvPicPr>
                <a:picLocks noChangeAspect="1"/>
              </p:cNvPicPr>
              <p:nvPr/>
            </p:nvPicPr>
            <p:blipFill rotWithShape="1">
              <a:blip r:embed="rId3"/>
              <a:srcRect l="9685" t="92629" b="1283"/>
              <a:stretch/>
            </p:blipFill>
            <p:spPr bwMode="auto">
              <a:xfrm>
                <a:off x="21911292" y="18747076"/>
                <a:ext cx="5040447" cy="370651"/>
              </a:xfrm>
              <a:prstGeom prst="rect">
                <a:avLst/>
              </a:prstGeom>
              <a:ln>
                <a:noFill/>
              </a:ln>
              <a:extLst>
                <a:ext uri="{53640926-AAD7-44D8-BBD7-CCE9431645EC}">
                  <a14:shadowObscured xmlns:a14="http://schemas.microsoft.com/office/drawing/2010/main"/>
                </a:ext>
              </a:extLst>
            </p:spPr>
          </p:pic>
        </p:grpSp>
        <p:pic>
          <p:nvPicPr>
            <p:cNvPr id="12" name="Immagine 11"/>
            <p:cNvPicPr>
              <a:picLocks noChangeAspect="1"/>
            </p:cNvPicPr>
            <p:nvPr/>
          </p:nvPicPr>
          <p:blipFill rotWithShape="1">
            <a:blip r:embed="rId2"/>
            <a:srcRect l="1116" t="23115" r="93623" b="34095"/>
            <a:stretch/>
          </p:blipFill>
          <p:spPr>
            <a:xfrm>
              <a:off x="20875940" y="14892687"/>
              <a:ext cx="305163" cy="2932951"/>
            </a:xfrm>
            <a:prstGeom prst="rect">
              <a:avLst/>
            </a:prstGeom>
          </p:spPr>
        </p:pic>
      </p:grpSp>
      <p:sp>
        <p:nvSpPr>
          <p:cNvPr id="4" name="Rettangolo 3"/>
          <p:cNvSpPr/>
          <p:nvPr/>
        </p:nvSpPr>
        <p:spPr>
          <a:xfrm>
            <a:off x="0" y="1050653"/>
            <a:ext cx="9144000" cy="5171487"/>
          </a:xfrm>
          <a:prstGeom prst="rect">
            <a:avLst/>
          </a:prstGeom>
          <a:solidFill>
            <a:schemeClr val="bg1">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413414" y="303802"/>
            <a:ext cx="8196432" cy="400110"/>
          </a:xfrm>
        </p:spPr>
        <p:txBody>
          <a:bodyPr/>
          <a:lstStyle/>
          <a:p>
            <a:r>
              <a:rPr lang="it-IT" dirty="0" smtClean="0"/>
              <a:t>Experiment </a:t>
            </a:r>
            <a:r>
              <a:rPr lang="it-IT" dirty="0" smtClean="0">
                <a:latin typeface="Calibri" panose="020F0502020204030204" pitchFamily="34" charset="0"/>
                <a:cs typeface="Calibri" panose="020F0502020204030204" pitchFamily="34" charset="0"/>
              </a:rPr>
              <a:t>#</a:t>
            </a:r>
            <a:r>
              <a:rPr lang="it-IT" dirty="0" smtClean="0"/>
              <a:t>1: </a:t>
            </a:r>
            <a:r>
              <a:rPr lang="it-IT" dirty="0" err="1"/>
              <a:t>S</a:t>
            </a:r>
            <a:r>
              <a:rPr lang="it-IT" dirty="0" err="1" smtClean="0"/>
              <a:t>tack</a:t>
            </a:r>
            <a:r>
              <a:rPr lang="it-IT" dirty="0" smtClean="0"/>
              <a:t> of 20 THEVA </a:t>
            </a:r>
            <a:r>
              <a:rPr lang="it-IT" dirty="0" err="1" smtClean="0"/>
              <a:t>Tapes</a:t>
            </a:r>
            <a:endParaRPr lang="it-IT" dirty="0"/>
          </a:p>
        </p:txBody>
      </p:sp>
      <p:sp>
        <p:nvSpPr>
          <p:cNvPr id="3" name="Segnaposto numero diapositiva 2"/>
          <p:cNvSpPr>
            <a:spLocks noGrp="1"/>
          </p:cNvSpPr>
          <p:nvPr>
            <p:ph type="sldNum" sz="quarter" idx="4"/>
          </p:nvPr>
        </p:nvSpPr>
        <p:spPr>
          <a:xfrm>
            <a:off x="6553200" y="6222140"/>
            <a:ext cx="2133600" cy="365125"/>
          </a:xfrm>
        </p:spPr>
        <p:txBody>
          <a:bodyPr/>
          <a:lstStyle/>
          <a:p>
            <a:fld id="{02C7C199-0D0D-7840-A88D-785280B31CF7}" type="slidenum">
              <a:rPr lang="it-IT" smtClean="0"/>
              <a:t>10</a:t>
            </a:fld>
            <a:endParaRPr lang="it-IT" dirty="0"/>
          </a:p>
        </p:txBody>
      </p:sp>
      <p:sp>
        <p:nvSpPr>
          <p:cNvPr id="7" name="Segnaposto piè di pagina 6"/>
          <p:cNvSpPr>
            <a:spLocks noGrp="1"/>
          </p:cNvSpPr>
          <p:nvPr>
            <p:ph type="ftr" sz="quarter" idx="3"/>
          </p:nvPr>
        </p:nvSpPr>
        <p:spPr/>
        <p:txBody>
          <a:bodyPr/>
          <a:lstStyle/>
          <a:p>
            <a:r>
              <a:rPr lang="en-US" smtClean="0"/>
              <a:t>2D Numerical Simulations of HTS Stacks of Tapes for CICCs- Nancy, FR – 23.06.2021</a:t>
            </a:r>
            <a:endParaRPr lang="it-IT" dirty="0"/>
          </a:p>
        </p:txBody>
      </p:sp>
      <p:sp>
        <p:nvSpPr>
          <p:cNvPr id="18" name="7 Marcador de contenido"/>
          <p:cNvSpPr txBox="1">
            <a:spLocks/>
          </p:cNvSpPr>
          <p:nvPr/>
        </p:nvSpPr>
        <p:spPr>
          <a:xfrm>
            <a:off x="722543" y="1510760"/>
            <a:ext cx="7551216" cy="3901837"/>
          </a:xfrm>
          <a:prstGeom prst="rect">
            <a:avLst/>
          </a:prstGeom>
          <a:solidFill>
            <a:schemeClr val="accent4">
              <a:lumMod val="20000"/>
              <a:lumOff val="80000"/>
            </a:schemeClr>
          </a:solidFill>
          <a:effectLst>
            <a:outerShdw blurRad="127000" dist="38100" dir="2700000" algn="tl" rotWithShape="0">
              <a:prstClr val="black">
                <a:alpha val="40000"/>
              </a:prstClr>
            </a:outerShdw>
          </a:effectLst>
        </p:spPr>
        <p:txBody>
          <a:bodyPr vert="horz" wrap="square" lIns="91440" tIns="45720" rIns="91440" bIns="45720" rtlCol="0" anchor="ctr" anchorCtr="0">
            <a:spAutoFit/>
          </a:bodyPr>
          <a:lst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a:lstStyle>
          <a:p>
            <a:pPr marL="534988" indent="-534988" algn="just">
              <a:lnSpc>
                <a:spcPct val="150000"/>
              </a:lnSpc>
              <a:spcBef>
                <a:spcPts val="0"/>
              </a:spcBef>
            </a:pPr>
            <a:r>
              <a:rPr lang="en-GB" sz="2400" dirty="0" smtClean="0">
                <a:solidFill>
                  <a:srgbClr val="002060"/>
                </a:solidFill>
                <a:latin typeface="+mj-lt"/>
                <a:ea typeface="Cambria" charset="0"/>
                <a:cs typeface="Arial" panose="020B0604020202020204" pitchFamily="34" charset="0"/>
              </a:rPr>
              <a:t>For </a:t>
            </a:r>
            <a:r>
              <a:rPr lang="en-GB" sz="2400" i="1" dirty="0">
                <a:solidFill>
                  <a:srgbClr val="002060"/>
                </a:solidFill>
                <a:latin typeface="+mj-lt"/>
                <a:ea typeface="Cambria" charset="0"/>
                <a:cs typeface="Arial" panose="020B0604020202020204" pitchFamily="34" charset="0"/>
              </a:rPr>
              <a:t>I</a:t>
            </a:r>
            <a:r>
              <a:rPr lang="en-GB" sz="2400" dirty="0">
                <a:solidFill>
                  <a:srgbClr val="002060"/>
                </a:solidFill>
                <a:latin typeface="+mj-lt"/>
                <a:ea typeface="Cambria" charset="0"/>
                <a:cs typeface="Arial" panose="020B0604020202020204" pitchFamily="34" charset="0"/>
              </a:rPr>
              <a:t> « </a:t>
            </a:r>
            <a:r>
              <a:rPr lang="en-GB" sz="2400" i="1" dirty="0" err="1" smtClean="0">
                <a:solidFill>
                  <a:srgbClr val="002060"/>
                </a:solidFill>
                <a:latin typeface="+mj-lt"/>
                <a:ea typeface="Cambria" charset="0"/>
                <a:cs typeface="Arial" panose="020B0604020202020204" pitchFamily="34" charset="0"/>
              </a:rPr>
              <a:t>I</a:t>
            </a:r>
            <a:r>
              <a:rPr lang="en-GB" sz="2400" i="1" baseline="-25000" dirty="0" err="1" smtClean="0">
                <a:solidFill>
                  <a:srgbClr val="002060"/>
                </a:solidFill>
                <a:latin typeface="+mj-lt"/>
                <a:ea typeface="Cambria" charset="0"/>
                <a:cs typeface="Arial" panose="020B0604020202020204" pitchFamily="34" charset="0"/>
              </a:rPr>
              <a:t>c</a:t>
            </a:r>
            <a:r>
              <a:rPr lang="en-GB" sz="2400" dirty="0" smtClean="0">
                <a:solidFill>
                  <a:srgbClr val="002060"/>
                </a:solidFill>
                <a:latin typeface="+mj-lt"/>
                <a:ea typeface="Cambria" charset="0"/>
                <a:cs typeface="Arial" panose="020B0604020202020204" pitchFamily="34" charset="0"/>
              </a:rPr>
              <a:t>, the current repartition is governed by the </a:t>
            </a:r>
            <a:r>
              <a:rPr lang="en-GB" sz="2400" i="1" dirty="0" err="1" smtClean="0">
                <a:solidFill>
                  <a:srgbClr val="002060"/>
                </a:solidFill>
                <a:latin typeface="+mj-lt"/>
                <a:ea typeface="Cambria" charset="0"/>
                <a:cs typeface="Arial" panose="020B0604020202020204" pitchFamily="34" charset="0"/>
              </a:rPr>
              <a:t>R</a:t>
            </a:r>
            <a:r>
              <a:rPr lang="en-GB" sz="2400" i="1" baseline="-25000" dirty="0" err="1" smtClean="0">
                <a:solidFill>
                  <a:srgbClr val="002060"/>
                </a:solidFill>
                <a:latin typeface="+mj-lt"/>
                <a:ea typeface="Cambria" charset="0"/>
                <a:cs typeface="Arial" panose="020B0604020202020204" pitchFamily="34" charset="0"/>
              </a:rPr>
              <a:t>term</a:t>
            </a:r>
            <a:r>
              <a:rPr lang="en-GB" sz="2400" dirty="0" smtClean="0">
                <a:solidFill>
                  <a:srgbClr val="002060"/>
                </a:solidFill>
                <a:latin typeface="+mj-lt"/>
                <a:ea typeface="Cambria" charset="0"/>
                <a:cs typeface="Arial" panose="020B0604020202020204" pitchFamily="34" charset="0"/>
              </a:rPr>
              <a:t> values and the inductance distribution among tapes, whereas self-field effects become dominant for </a:t>
            </a:r>
            <a:r>
              <a:rPr lang="en-GB" sz="2400" dirty="0">
                <a:solidFill>
                  <a:srgbClr val="002060"/>
                </a:solidFill>
                <a:latin typeface="+mj-lt"/>
                <a:ea typeface="Cambria" charset="0"/>
                <a:cs typeface="Arial" panose="020B0604020202020204" pitchFamily="34" charset="0"/>
              </a:rPr>
              <a:t>I ⪅ </a:t>
            </a:r>
            <a:r>
              <a:rPr lang="en-GB" sz="2400" i="1" dirty="0" err="1">
                <a:solidFill>
                  <a:srgbClr val="002060"/>
                </a:solidFill>
                <a:latin typeface="+mj-lt"/>
                <a:ea typeface="Cambria" charset="0"/>
                <a:cs typeface="Arial" panose="020B0604020202020204" pitchFamily="34" charset="0"/>
              </a:rPr>
              <a:t>I</a:t>
            </a:r>
            <a:r>
              <a:rPr lang="en-GB" sz="2400" i="1" baseline="-25000" dirty="0" err="1">
                <a:solidFill>
                  <a:srgbClr val="002060"/>
                </a:solidFill>
                <a:latin typeface="+mj-lt"/>
                <a:ea typeface="Cambria" charset="0"/>
                <a:cs typeface="Arial" panose="020B0604020202020204" pitchFamily="34" charset="0"/>
              </a:rPr>
              <a:t>c</a:t>
            </a:r>
            <a:r>
              <a:rPr lang="en-GB" sz="2400" i="1" baseline="-25000" dirty="0">
                <a:solidFill>
                  <a:srgbClr val="002060"/>
                </a:solidFill>
                <a:latin typeface="+mj-lt"/>
                <a:ea typeface="Cambria" charset="0"/>
                <a:cs typeface="Arial" panose="020B0604020202020204" pitchFamily="34" charset="0"/>
              </a:rPr>
              <a:t> </a:t>
            </a:r>
            <a:endParaRPr lang="en-US" sz="2400" dirty="0" smtClean="0">
              <a:solidFill>
                <a:srgbClr val="002060"/>
              </a:solidFill>
              <a:latin typeface="+mj-lt"/>
              <a:ea typeface="Cambria" charset="0"/>
              <a:cs typeface="Arial" panose="020B0604020202020204" pitchFamily="34" charset="0"/>
            </a:endParaRPr>
          </a:p>
          <a:p>
            <a:pPr marL="534988" indent="-534988" algn="just">
              <a:lnSpc>
                <a:spcPct val="150000"/>
              </a:lnSpc>
              <a:spcBef>
                <a:spcPts val="0"/>
              </a:spcBef>
            </a:pPr>
            <a:r>
              <a:rPr lang="en-US" sz="2400" dirty="0" smtClean="0">
                <a:solidFill>
                  <a:srgbClr val="002060"/>
                </a:solidFill>
                <a:latin typeface="+mj-lt"/>
                <a:ea typeface="Cambria" charset="0"/>
                <a:cs typeface="Arial" panose="020B0604020202020204" pitchFamily="34" charset="0"/>
              </a:rPr>
              <a:t>In </a:t>
            </a:r>
            <a:r>
              <a:rPr lang="en-US" sz="2400" dirty="0">
                <a:solidFill>
                  <a:srgbClr val="002060"/>
                </a:solidFill>
                <a:latin typeface="+mj-lt"/>
                <a:ea typeface="Cambria" charset="0"/>
                <a:cs typeface="Arial" panose="020B0604020202020204" pitchFamily="34" charset="0"/>
              </a:rPr>
              <a:t>spite of </a:t>
            </a:r>
            <a:r>
              <a:rPr lang="en-US" sz="2400" i="1" dirty="0" err="1" smtClean="0">
                <a:solidFill>
                  <a:srgbClr val="002060"/>
                </a:solidFill>
                <a:latin typeface="+mj-lt"/>
                <a:ea typeface="Cambria" charset="0"/>
                <a:cs typeface="Arial" panose="020B0604020202020204" pitchFamily="34" charset="0"/>
              </a:rPr>
              <a:t>R</a:t>
            </a:r>
            <a:r>
              <a:rPr lang="en-US" sz="2400" i="1" baseline="-25000" dirty="0" err="1" smtClean="0">
                <a:solidFill>
                  <a:srgbClr val="002060"/>
                </a:solidFill>
                <a:latin typeface="+mj-lt"/>
                <a:ea typeface="Cambria" charset="0"/>
                <a:cs typeface="Arial" panose="020B0604020202020204" pitchFamily="34" charset="0"/>
              </a:rPr>
              <a:t>term</a:t>
            </a:r>
            <a:r>
              <a:rPr lang="en-US" sz="2400" dirty="0" smtClean="0">
                <a:solidFill>
                  <a:srgbClr val="002060"/>
                </a:solidFill>
                <a:latin typeface="+mj-lt"/>
                <a:ea typeface="Cambria" charset="0"/>
                <a:cs typeface="Arial" panose="020B0604020202020204" pitchFamily="34" charset="0"/>
              </a:rPr>
              <a:t> variations </a:t>
            </a:r>
            <a:r>
              <a:rPr lang="en-US" sz="2400" dirty="0">
                <a:solidFill>
                  <a:srgbClr val="002060"/>
                </a:solidFill>
                <a:latin typeface="+mj-lt"/>
                <a:ea typeface="Cambria" charset="0"/>
                <a:cs typeface="Arial" panose="020B0604020202020204" pitchFamily="34" charset="0"/>
              </a:rPr>
              <a:t>by more than two orders of magnitude, </a:t>
            </a:r>
            <a:r>
              <a:rPr lang="en-US" sz="2400" dirty="0" smtClean="0">
                <a:solidFill>
                  <a:srgbClr val="002060"/>
                </a:solidFill>
                <a:latin typeface="+mj-lt"/>
                <a:ea typeface="Cambria" charset="0"/>
                <a:cs typeface="Arial" panose="020B0604020202020204" pitchFamily="34" charset="0"/>
              </a:rPr>
              <a:t>the shape of </a:t>
            </a:r>
            <a:r>
              <a:rPr lang="en-US" sz="2400" dirty="0">
                <a:solidFill>
                  <a:srgbClr val="002060"/>
                </a:solidFill>
                <a:latin typeface="+mj-lt"/>
                <a:ea typeface="Cambria" charset="0"/>
                <a:cs typeface="Arial" panose="020B0604020202020204" pitchFamily="34" charset="0"/>
              </a:rPr>
              <a:t>the </a:t>
            </a:r>
            <a:r>
              <a:rPr lang="en-US" sz="2400" i="1" dirty="0">
                <a:solidFill>
                  <a:srgbClr val="002060"/>
                </a:solidFill>
                <a:latin typeface="+mj-lt"/>
                <a:ea typeface="Cambria" charset="0"/>
                <a:cs typeface="Arial" panose="020B0604020202020204" pitchFamily="34" charset="0"/>
              </a:rPr>
              <a:t>E-I</a:t>
            </a:r>
            <a:r>
              <a:rPr lang="en-US" sz="2400" dirty="0">
                <a:solidFill>
                  <a:srgbClr val="002060"/>
                </a:solidFill>
                <a:latin typeface="+mj-lt"/>
                <a:ea typeface="Cambria" charset="0"/>
                <a:cs typeface="Arial" panose="020B0604020202020204" pitchFamily="34" charset="0"/>
              </a:rPr>
              <a:t> characteristic curve of figure </a:t>
            </a:r>
            <a:r>
              <a:rPr lang="en-US" sz="2400" dirty="0" smtClean="0">
                <a:solidFill>
                  <a:srgbClr val="002060"/>
                </a:solidFill>
                <a:latin typeface="+mj-lt"/>
                <a:ea typeface="Cambria" charset="0"/>
                <a:cs typeface="Arial" panose="020B0604020202020204" pitchFamily="34" charset="0"/>
              </a:rPr>
              <a:t>3 </a:t>
            </a:r>
            <a:r>
              <a:rPr lang="en-US" sz="2400" dirty="0">
                <a:solidFill>
                  <a:srgbClr val="002060"/>
                </a:solidFill>
                <a:latin typeface="+mj-lt"/>
                <a:ea typeface="Cambria" charset="0"/>
                <a:cs typeface="Arial" panose="020B0604020202020204" pitchFamily="34" charset="0"/>
              </a:rPr>
              <a:t>does not change. </a:t>
            </a:r>
          </a:p>
        </p:txBody>
      </p:sp>
    </p:spTree>
    <p:extLst>
      <p:ext uri="{BB962C8B-B14F-4D97-AF65-F5344CB8AC3E}">
        <p14:creationId xmlns:p14="http://schemas.microsoft.com/office/powerpoint/2010/main" val="10897749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3413" y="103748"/>
            <a:ext cx="8650200" cy="800219"/>
          </a:xfrm>
        </p:spPr>
        <p:txBody>
          <a:bodyPr/>
          <a:lstStyle/>
          <a:p>
            <a:r>
              <a:rPr lang="it-IT" dirty="0" smtClean="0"/>
              <a:t>Experiment </a:t>
            </a:r>
            <a:r>
              <a:rPr lang="it-IT" dirty="0" smtClean="0">
                <a:latin typeface="Calibri" panose="020F0502020204030204" pitchFamily="34" charset="0"/>
                <a:cs typeface="Calibri" panose="020F0502020204030204" pitchFamily="34" charset="0"/>
              </a:rPr>
              <a:t>#</a:t>
            </a:r>
            <a:r>
              <a:rPr lang="it-IT" dirty="0" smtClean="0"/>
              <a:t>2: </a:t>
            </a:r>
            <a:r>
              <a:rPr lang="it-IT" dirty="0" err="1" smtClean="0"/>
              <a:t>Two</a:t>
            </a:r>
            <a:r>
              <a:rPr lang="it-IT" dirty="0" smtClean="0"/>
              <a:t> </a:t>
            </a:r>
            <a:r>
              <a:rPr lang="it-IT" dirty="0" err="1" smtClean="0"/>
              <a:t>Adjacent</a:t>
            </a:r>
            <a:r>
              <a:rPr lang="it-IT" dirty="0" smtClean="0"/>
              <a:t> </a:t>
            </a:r>
            <a:r>
              <a:rPr lang="it-IT" dirty="0" err="1" smtClean="0"/>
              <a:t>S</a:t>
            </a:r>
            <a:r>
              <a:rPr lang="it-IT" dirty="0" err="1" smtClean="0"/>
              <a:t>tacks</a:t>
            </a:r>
            <a:r>
              <a:rPr lang="it-IT" dirty="0" smtClean="0"/>
              <a:t> of THEVA </a:t>
            </a:r>
            <a:r>
              <a:rPr lang="it-IT" dirty="0" err="1" smtClean="0"/>
              <a:t>Tapes</a:t>
            </a:r>
            <a:endParaRPr lang="it-IT" dirty="0"/>
          </a:p>
        </p:txBody>
      </p:sp>
      <p:sp>
        <p:nvSpPr>
          <p:cNvPr id="3" name="Segnaposto numero diapositiva 2"/>
          <p:cNvSpPr>
            <a:spLocks noGrp="1"/>
          </p:cNvSpPr>
          <p:nvPr>
            <p:ph type="sldNum" sz="quarter" idx="4"/>
          </p:nvPr>
        </p:nvSpPr>
        <p:spPr>
          <a:xfrm>
            <a:off x="6553200" y="6222140"/>
            <a:ext cx="2133600" cy="365125"/>
          </a:xfrm>
        </p:spPr>
        <p:txBody>
          <a:bodyPr/>
          <a:lstStyle/>
          <a:p>
            <a:fld id="{02C7C199-0D0D-7840-A88D-785280B31CF7}" type="slidenum">
              <a:rPr lang="it-IT" smtClean="0"/>
              <a:t>11</a:t>
            </a:fld>
            <a:endParaRPr lang="it-IT" dirty="0"/>
          </a:p>
        </p:txBody>
      </p:sp>
      <p:sp>
        <p:nvSpPr>
          <p:cNvPr id="7" name="Segnaposto piè di pagina 6"/>
          <p:cNvSpPr>
            <a:spLocks noGrp="1"/>
          </p:cNvSpPr>
          <p:nvPr>
            <p:ph type="ftr" sz="quarter" idx="3"/>
          </p:nvPr>
        </p:nvSpPr>
        <p:spPr/>
        <p:txBody>
          <a:bodyPr/>
          <a:lstStyle/>
          <a:p>
            <a:r>
              <a:rPr lang="en-US" smtClean="0"/>
              <a:t>2D Numerical Simulations of HTS Stacks of Tapes for CICCs- Nancy, FR – 23.06.2021</a:t>
            </a:r>
            <a:endParaRPr lang="it-IT" dirty="0"/>
          </a:p>
        </p:txBody>
      </p:sp>
      <p:pic>
        <p:nvPicPr>
          <p:cNvPr id="16" name="Immagine 15"/>
          <p:cNvPicPr>
            <a:picLocks noChangeAspect="1"/>
          </p:cNvPicPr>
          <p:nvPr/>
        </p:nvPicPr>
        <p:blipFill>
          <a:blip r:embed="rId2"/>
          <a:stretch>
            <a:fillRect/>
          </a:stretch>
        </p:blipFill>
        <p:spPr>
          <a:xfrm>
            <a:off x="0" y="1971156"/>
            <a:ext cx="4512291" cy="3856424"/>
          </a:xfrm>
          <a:prstGeom prst="rect">
            <a:avLst/>
          </a:prstGeom>
        </p:spPr>
      </p:pic>
      <p:sp>
        <p:nvSpPr>
          <p:cNvPr id="17" name="7 Marcador de contenido"/>
          <p:cNvSpPr txBox="1">
            <a:spLocks/>
          </p:cNvSpPr>
          <p:nvPr/>
        </p:nvSpPr>
        <p:spPr>
          <a:xfrm>
            <a:off x="4681183" y="2068596"/>
            <a:ext cx="4274870" cy="3323987"/>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txBody>
          <a:bodyPr vert="horz" wrap="square" lIns="91440" tIns="45720" rIns="91440" bIns="45720" rtlCol="0" anchor="ctr" anchorCtr="0">
            <a:spAutoFit/>
          </a:bodyPr>
          <a:lst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a:lstStyle>
          <a:p>
            <a:pPr marL="0" indent="0" algn="just">
              <a:lnSpc>
                <a:spcPct val="150000"/>
              </a:lnSpc>
              <a:spcBef>
                <a:spcPts val="0"/>
              </a:spcBef>
              <a:buNone/>
            </a:pPr>
            <a:r>
              <a:rPr lang="en-US" sz="2000" dirty="0" smtClean="0">
                <a:solidFill>
                  <a:srgbClr val="002060"/>
                </a:solidFill>
                <a:latin typeface="+mj-lt"/>
                <a:ea typeface="Cambria" charset="0"/>
                <a:cs typeface="Arial" panose="020B0604020202020204" pitchFamily="34" charset="0"/>
              </a:rPr>
              <a:t>The critical currents of the stacks differ by </a:t>
            </a:r>
            <a:r>
              <a:rPr lang="en-US" sz="2000" dirty="0" smtClean="0">
                <a:solidFill>
                  <a:srgbClr val="002060"/>
                </a:solidFill>
                <a:latin typeface="+mj-lt"/>
                <a:ea typeface="Cambria" charset="0"/>
                <a:cs typeface="Arial" panose="020B0604020202020204" pitchFamily="34" charset="0"/>
              </a:rPr>
              <a:t>about 50 </a:t>
            </a:r>
            <a:r>
              <a:rPr lang="en-US" sz="2000" dirty="0" smtClean="0">
                <a:solidFill>
                  <a:srgbClr val="002060"/>
                </a:solidFill>
                <a:latin typeface="+mj-lt"/>
                <a:ea typeface="Cambria" charset="0"/>
                <a:cs typeface="Arial" panose="020B0604020202020204" pitchFamily="34" charset="0"/>
              </a:rPr>
              <a:t>A. This can be explained in </a:t>
            </a:r>
            <a:r>
              <a:rPr lang="en-US" sz="2000" dirty="0">
                <a:solidFill>
                  <a:srgbClr val="002060"/>
                </a:solidFill>
                <a:latin typeface="+mj-lt"/>
                <a:ea typeface="Cambria" charset="0"/>
                <a:cs typeface="Arial" panose="020B0604020202020204" pitchFamily="34" charset="0"/>
              </a:rPr>
              <a:t>terms of different </a:t>
            </a:r>
            <a:r>
              <a:rPr lang="en-US" sz="2000" dirty="0" smtClean="0">
                <a:solidFill>
                  <a:srgbClr val="002060"/>
                </a:solidFill>
                <a:latin typeface="+mj-lt"/>
                <a:ea typeface="Cambria" charset="0"/>
                <a:cs typeface="Arial" panose="020B0604020202020204" pitchFamily="34" charset="0"/>
              </a:rPr>
              <a:t>superconducting properties </a:t>
            </a:r>
            <a:r>
              <a:rPr lang="en-US" sz="2000" dirty="0">
                <a:solidFill>
                  <a:srgbClr val="002060"/>
                </a:solidFill>
                <a:latin typeface="+mj-lt"/>
                <a:ea typeface="Cambria" charset="0"/>
                <a:cs typeface="Arial" panose="020B0604020202020204" pitchFamily="34" charset="0"/>
              </a:rPr>
              <a:t>of the two </a:t>
            </a:r>
            <a:r>
              <a:rPr lang="en-US" sz="2000" dirty="0" smtClean="0">
                <a:solidFill>
                  <a:srgbClr val="002060"/>
                </a:solidFill>
                <a:latin typeface="+mj-lt"/>
                <a:ea typeface="Cambria" charset="0"/>
                <a:cs typeface="Arial" panose="020B0604020202020204" pitchFamily="34" charset="0"/>
              </a:rPr>
              <a:t>stacks (</a:t>
            </a:r>
            <a:r>
              <a:rPr lang="en-US" sz="2000" i="1" dirty="0" smtClean="0">
                <a:solidFill>
                  <a:srgbClr val="002060"/>
                </a:solidFill>
                <a:latin typeface="+mj-lt"/>
                <a:ea typeface="Cambria" charset="0"/>
                <a:cs typeface="Arial" panose="020B0604020202020204" pitchFamily="34" charset="0"/>
              </a:rPr>
              <a:t>i.e.</a:t>
            </a:r>
            <a:r>
              <a:rPr lang="en-US" sz="2000" dirty="0" smtClean="0">
                <a:solidFill>
                  <a:srgbClr val="002060"/>
                </a:solidFill>
                <a:latin typeface="+mj-lt"/>
                <a:ea typeface="Cambria" charset="0"/>
                <a:cs typeface="Arial" panose="020B0604020202020204" pitchFamily="34" charset="0"/>
              </a:rPr>
              <a:t>, different &lt;</a:t>
            </a:r>
            <a:r>
              <a:rPr lang="en-US" sz="2000" i="1" dirty="0" err="1" smtClean="0">
                <a:solidFill>
                  <a:srgbClr val="002060"/>
                </a:solidFill>
                <a:latin typeface="+mj-lt"/>
                <a:ea typeface="Cambria" charset="0"/>
                <a:cs typeface="Arial" panose="020B0604020202020204" pitchFamily="34" charset="0"/>
              </a:rPr>
              <a:t>I</a:t>
            </a:r>
            <a:r>
              <a:rPr lang="en-US" sz="2000" i="1" baseline="-25000" dirty="0" err="1" smtClean="0">
                <a:solidFill>
                  <a:srgbClr val="002060"/>
                </a:solidFill>
                <a:latin typeface="+mj-lt"/>
                <a:ea typeface="Cambria" charset="0"/>
                <a:cs typeface="Arial" panose="020B0604020202020204" pitchFamily="34" charset="0"/>
              </a:rPr>
              <a:t>c</a:t>
            </a:r>
            <a:r>
              <a:rPr lang="en-US" sz="2000" dirty="0">
                <a:solidFill>
                  <a:srgbClr val="002060"/>
                </a:solidFill>
                <a:latin typeface="+mj-lt"/>
                <a:ea typeface="Cambria" charset="0"/>
                <a:cs typeface="Arial" panose="020B0604020202020204" pitchFamily="34" charset="0"/>
              </a:rPr>
              <a:t>&gt; and &lt;</a:t>
            </a:r>
            <a:r>
              <a:rPr lang="en-US" sz="2000" i="1" dirty="0" smtClean="0">
                <a:solidFill>
                  <a:srgbClr val="002060"/>
                </a:solidFill>
                <a:latin typeface="+mj-lt"/>
                <a:ea typeface="Cambria" charset="0"/>
                <a:cs typeface="Arial" panose="020B0604020202020204" pitchFamily="34" charset="0"/>
              </a:rPr>
              <a:t>n</a:t>
            </a:r>
            <a:r>
              <a:rPr lang="en-US" sz="2000" dirty="0" smtClean="0">
                <a:solidFill>
                  <a:srgbClr val="002060"/>
                </a:solidFill>
                <a:latin typeface="+mj-lt"/>
                <a:ea typeface="Cambria" charset="0"/>
                <a:cs typeface="Arial" panose="020B0604020202020204" pitchFamily="34" charset="0"/>
              </a:rPr>
              <a:t>&gt;) </a:t>
            </a:r>
            <a:r>
              <a:rPr lang="en-US" sz="2000" dirty="0" smtClean="0">
                <a:solidFill>
                  <a:srgbClr val="002060"/>
                </a:solidFill>
                <a:latin typeface="+mj-lt"/>
                <a:ea typeface="Cambria" charset="0"/>
                <a:cs typeface="Arial" panose="020B0604020202020204" pitchFamily="34" charset="0"/>
              </a:rPr>
              <a:t>and </a:t>
            </a:r>
            <a:r>
              <a:rPr lang="en-US" sz="2000" dirty="0">
                <a:solidFill>
                  <a:srgbClr val="002060"/>
                </a:solidFill>
                <a:latin typeface="+mj-lt"/>
                <a:ea typeface="Cambria" charset="0"/>
                <a:cs typeface="Arial" panose="020B0604020202020204" pitchFamily="34" charset="0"/>
              </a:rPr>
              <a:t>by </a:t>
            </a:r>
            <a:r>
              <a:rPr lang="en-US" sz="2000" dirty="0" smtClean="0">
                <a:solidFill>
                  <a:srgbClr val="002060"/>
                </a:solidFill>
                <a:latin typeface="+mj-lt"/>
                <a:ea typeface="Cambria" charset="0"/>
                <a:cs typeface="Arial" panose="020B0604020202020204" pitchFamily="34" charset="0"/>
              </a:rPr>
              <a:t>a reduced </a:t>
            </a:r>
            <a:r>
              <a:rPr lang="en-US" sz="2000" dirty="0">
                <a:solidFill>
                  <a:srgbClr val="002060"/>
                </a:solidFill>
                <a:latin typeface="+mj-lt"/>
                <a:ea typeface="Cambria" charset="0"/>
                <a:cs typeface="Arial" panose="020B0604020202020204" pitchFamily="34" charset="0"/>
              </a:rPr>
              <a:t>current sharing between </a:t>
            </a:r>
            <a:r>
              <a:rPr lang="en-US" sz="2000" dirty="0" smtClean="0">
                <a:solidFill>
                  <a:srgbClr val="002060"/>
                </a:solidFill>
                <a:latin typeface="+mj-lt"/>
                <a:ea typeface="Cambria" charset="0"/>
                <a:cs typeface="Arial" panose="020B0604020202020204" pitchFamily="34" charset="0"/>
              </a:rPr>
              <a:t>the </a:t>
            </a:r>
            <a:r>
              <a:rPr lang="en-US" sz="2000" dirty="0" smtClean="0">
                <a:solidFill>
                  <a:srgbClr val="002060"/>
                </a:solidFill>
                <a:latin typeface="+mj-lt"/>
                <a:ea typeface="Cambria" charset="0"/>
                <a:cs typeface="Arial" panose="020B0604020202020204" pitchFamily="34" charset="0"/>
              </a:rPr>
              <a:t>two stacks</a:t>
            </a:r>
            <a:r>
              <a:rPr lang="en-US" sz="2000" dirty="0" smtClean="0">
                <a:solidFill>
                  <a:srgbClr val="002060"/>
                </a:solidFill>
                <a:latin typeface="+mj-lt"/>
                <a:ea typeface="Cambria" charset="0"/>
                <a:cs typeface="Arial" panose="020B0604020202020204" pitchFamily="34" charset="0"/>
              </a:rPr>
              <a:t>.</a:t>
            </a:r>
            <a:endParaRPr lang="en-US" sz="2000" dirty="0">
              <a:solidFill>
                <a:srgbClr val="002060"/>
              </a:solidFill>
              <a:latin typeface="+mj-lt"/>
              <a:ea typeface="Cambria" charset="0"/>
              <a:cs typeface="Arial" panose="020B0604020202020204" pitchFamily="34" charset="0"/>
            </a:endParaRPr>
          </a:p>
        </p:txBody>
      </p:sp>
      <p:sp>
        <p:nvSpPr>
          <p:cNvPr id="18" name="7 Marcador de contenido"/>
          <p:cNvSpPr txBox="1">
            <a:spLocks/>
          </p:cNvSpPr>
          <p:nvPr/>
        </p:nvSpPr>
        <p:spPr>
          <a:xfrm>
            <a:off x="298754" y="1047826"/>
            <a:ext cx="8764859" cy="923330"/>
          </a:xfrm>
          <a:prstGeom prst="rect">
            <a:avLst/>
          </a:prstGeom>
        </p:spPr>
        <p:txBody>
          <a:bodyPr vert="horz" wrap="square" lIns="91440" tIns="45720" rIns="91440" bIns="45720" rtlCol="0" anchor="ctr" anchorCtr="0">
            <a:spAutoFit/>
          </a:bodyPr>
          <a:lst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a:lstStyle>
          <a:p>
            <a:pPr marL="0" indent="0" algn="just">
              <a:lnSpc>
                <a:spcPct val="150000"/>
              </a:lnSpc>
              <a:spcBef>
                <a:spcPts val="0"/>
              </a:spcBef>
              <a:buNone/>
            </a:pPr>
            <a:r>
              <a:rPr lang="en-US" sz="1800" dirty="0">
                <a:solidFill>
                  <a:srgbClr val="002060"/>
                </a:solidFill>
                <a:latin typeface="+mj-lt"/>
                <a:ea typeface="Cambria" charset="0"/>
                <a:cs typeface="Arial" panose="020B0604020202020204" pitchFamily="34" charset="0"/>
              </a:rPr>
              <a:t>To study the current distribution among different stacks within the CICC, </a:t>
            </a:r>
            <a:r>
              <a:rPr lang="en-US" sz="1800" dirty="0" smtClean="0">
                <a:solidFill>
                  <a:srgbClr val="002060"/>
                </a:solidFill>
                <a:latin typeface="+mj-lt"/>
                <a:ea typeface="Cambria" charset="0"/>
                <a:cs typeface="Arial" panose="020B0604020202020204" pitchFamily="34" charset="0"/>
              </a:rPr>
              <a:t>we made a second </a:t>
            </a:r>
            <a:r>
              <a:rPr lang="en-US" sz="1800" dirty="0">
                <a:solidFill>
                  <a:srgbClr val="002060"/>
                </a:solidFill>
                <a:latin typeface="+mj-lt"/>
                <a:ea typeface="Cambria" charset="0"/>
                <a:cs typeface="Arial" panose="020B0604020202020204" pitchFamily="34" charset="0"/>
              </a:rPr>
              <a:t>cable very similar to the one used in </a:t>
            </a:r>
            <a:r>
              <a:rPr lang="en-US" sz="1800" i="1" dirty="0" smtClean="0">
                <a:solidFill>
                  <a:srgbClr val="002060"/>
                </a:solidFill>
                <a:latin typeface="+mj-lt"/>
                <a:ea typeface="Cambria" charset="0"/>
                <a:cs typeface="Arial" panose="020B0604020202020204" pitchFamily="34" charset="0"/>
              </a:rPr>
              <a:t>Exp. </a:t>
            </a:r>
            <a:r>
              <a:rPr lang="en-US" sz="1800" i="1" dirty="0" smtClean="0">
                <a:solidFill>
                  <a:srgbClr val="002060"/>
                </a:solidFill>
                <a:latin typeface="+mj-lt"/>
                <a:ea typeface="Cambria" charset="0"/>
                <a:cs typeface="Arial" panose="020B0604020202020204" pitchFamily="34" charset="0"/>
              </a:rPr>
              <a:t>#1</a:t>
            </a:r>
            <a:r>
              <a:rPr lang="en-US" sz="1800" dirty="0" smtClean="0">
                <a:solidFill>
                  <a:srgbClr val="002060"/>
                </a:solidFill>
                <a:latin typeface="+mj-lt"/>
                <a:ea typeface="Cambria" charset="0"/>
                <a:cs typeface="Arial" panose="020B0604020202020204" pitchFamily="34" charset="0"/>
              </a:rPr>
              <a:t>, </a:t>
            </a:r>
            <a:r>
              <a:rPr lang="en-US" sz="1800" dirty="0">
                <a:solidFill>
                  <a:srgbClr val="002060"/>
                </a:solidFill>
                <a:latin typeface="+mj-lt"/>
                <a:ea typeface="Cambria" charset="0"/>
                <a:cs typeface="Arial" panose="020B0604020202020204" pitchFamily="34" charset="0"/>
              </a:rPr>
              <a:t>using the same THEVA tapes.</a:t>
            </a:r>
          </a:p>
        </p:txBody>
      </p:sp>
    </p:spTree>
    <p:extLst>
      <p:ext uri="{BB962C8B-B14F-4D97-AF65-F5344CB8AC3E}">
        <p14:creationId xmlns:p14="http://schemas.microsoft.com/office/powerpoint/2010/main" val="35243930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3413" y="303802"/>
            <a:ext cx="8650200" cy="400110"/>
          </a:xfrm>
        </p:spPr>
        <p:txBody>
          <a:bodyPr/>
          <a:lstStyle/>
          <a:p>
            <a:r>
              <a:rPr lang="it-IT" dirty="0" smtClean="0"/>
              <a:t>Experiment </a:t>
            </a:r>
            <a:r>
              <a:rPr lang="it-IT" dirty="0" smtClean="0">
                <a:latin typeface="Calibri" panose="020F0502020204030204" pitchFamily="34" charset="0"/>
                <a:cs typeface="Calibri" panose="020F0502020204030204" pitchFamily="34" charset="0"/>
              </a:rPr>
              <a:t>#3</a:t>
            </a:r>
            <a:r>
              <a:rPr lang="it-IT" dirty="0" smtClean="0"/>
              <a:t>: </a:t>
            </a:r>
            <a:r>
              <a:rPr lang="it-IT" dirty="0" err="1" smtClean="0"/>
              <a:t>S</a:t>
            </a:r>
            <a:r>
              <a:rPr lang="it-IT" dirty="0" err="1" smtClean="0"/>
              <a:t>tacks</a:t>
            </a:r>
            <a:r>
              <a:rPr lang="it-IT" dirty="0" smtClean="0"/>
              <a:t> in a </a:t>
            </a:r>
            <a:r>
              <a:rPr lang="it-IT" dirty="0" err="1" smtClean="0"/>
              <a:t>Bent</a:t>
            </a:r>
            <a:r>
              <a:rPr lang="it-IT" dirty="0" smtClean="0"/>
              <a:t> Cable</a:t>
            </a:r>
            <a:endParaRPr lang="it-IT" dirty="0"/>
          </a:p>
        </p:txBody>
      </p:sp>
      <p:sp>
        <p:nvSpPr>
          <p:cNvPr id="3" name="Segnaposto numero diapositiva 2"/>
          <p:cNvSpPr>
            <a:spLocks noGrp="1"/>
          </p:cNvSpPr>
          <p:nvPr>
            <p:ph type="sldNum" sz="quarter" idx="4"/>
          </p:nvPr>
        </p:nvSpPr>
        <p:spPr>
          <a:xfrm>
            <a:off x="6553200" y="6222140"/>
            <a:ext cx="2133600" cy="365125"/>
          </a:xfrm>
        </p:spPr>
        <p:txBody>
          <a:bodyPr/>
          <a:lstStyle/>
          <a:p>
            <a:fld id="{02C7C199-0D0D-7840-A88D-785280B31CF7}" type="slidenum">
              <a:rPr lang="it-IT" smtClean="0"/>
              <a:t>12</a:t>
            </a:fld>
            <a:endParaRPr lang="it-IT" dirty="0"/>
          </a:p>
        </p:txBody>
      </p:sp>
      <p:sp>
        <p:nvSpPr>
          <p:cNvPr id="7" name="Segnaposto piè di pagina 6"/>
          <p:cNvSpPr>
            <a:spLocks noGrp="1"/>
          </p:cNvSpPr>
          <p:nvPr>
            <p:ph type="ftr" sz="quarter" idx="3"/>
          </p:nvPr>
        </p:nvSpPr>
        <p:spPr/>
        <p:txBody>
          <a:bodyPr/>
          <a:lstStyle/>
          <a:p>
            <a:r>
              <a:rPr lang="en-US" smtClean="0"/>
              <a:t>2D Numerical Simulations of HTS Stacks of Tapes for CICCs- Nancy, FR – 23.06.2021</a:t>
            </a:r>
            <a:endParaRPr lang="it-IT" dirty="0"/>
          </a:p>
        </p:txBody>
      </p:sp>
      <p:sp>
        <p:nvSpPr>
          <p:cNvPr id="18" name="7 Marcador de contenido"/>
          <p:cNvSpPr txBox="1">
            <a:spLocks/>
          </p:cNvSpPr>
          <p:nvPr/>
        </p:nvSpPr>
        <p:spPr>
          <a:xfrm>
            <a:off x="214308" y="1113078"/>
            <a:ext cx="8849305" cy="923330"/>
          </a:xfrm>
          <a:prstGeom prst="rect">
            <a:avLst/>
          </a:prstGeom>
        </p:spPr>
        <p:txBody>
          <a:bodyPr vert="horz" wrap="square" lIns="91440" tIns="45720" rIns="91440" bIns="45720" rtlCol="0" anchor="ctr" anchorCtr="0">
            <a:spAutoFit/>
          </a:bodyPr>
          <a:lst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a:lstStyle>
          <a:p>
            <a:pPr marL="0" indent="0" algn="just">
              <a:lnSpc>
                <a:spcPct val="150000"/>
              </a:lnSpc>
              <a:spcBef>
                <a:spcPts val="0"/>
              </a:spcBef>
              <a:buNone/>
            </a:pPr>
            <a:r>
              <a:rPr lang="en-US" sz="1800" dirty="0">
                <a:solidFill>
                  <a:srgbClr val="002060"/>
                </a:solidFill>
                <a:latin typeface="+mj-lt"/>
                <a:ea typeface="Cambria" charset="0"/>
                <a:cs typeface="Arial" panose="020B0604020202020204" pitchFamily="34" charset="0"/>
              </a:rPr>
              <a:t>To study the effect of the variation of </a:t>
            </a:r>
            <a:r>
              <a:rPr lang="en-US" sz="1800" i="1" dirty="0" err="1">
                <a:solidFill>
                  <a:srgbClr val="002060"/>
                </a:solidFill>
                <a:latin typeface="+mj-lt"/>
                <a:ea typeface="Cambria" charset="0"/>
                <a:cs typeface="Arial" panose="020B0604020202020204" pitchFamily="34" charset="0"/>
              </a:rPr>
              <a:t>I</a:t>
            </a:r>
            <a:r>
              <a:rPr lang="en-US" sz="1800" i="1" baseline="-25000" dirty="0" err="1">
                <a:solidFill>
                  <a:srgbClr val="002060"/>
                </a:solidFill>
                <a:latin typeface="+mj-lt"/>
                <a:ea typeface="Cambria" charset="0"/>
                <a:cs typeface="Arial" panose="020B0604020202020204" pitchFamily="34" charset="0"/>
              </a:rPr>
              <a:t>c</a:t>
            </a:r>
            <a:r>
              <a:rPr lang="en-US" sz="1800" dirty="0">
                <a:solidFill>
                  <a:srgbClr val="002060"/>
                </a:solidFill>
                <a:latin typeface="+mj-lt"/>
                <a:ea typeface="Cambria" charset="0"/>
                <a:cs typeface="Arial" panose="020B0604020202020204" pitchFamily="34" charset="0"/>
              </a:rPr>
              <a:t> among tapes, we have analyzed the current distribution in a 1-meter cable which has been bent down to </a:t>
            </a:r>
            <a:r>
              <a:rPr lang="en-US" sz="1800" i="1" dirty="0" err="1">
                <a:solidFill>
                  <a:srgbClr val="002060"/>
                </a:solidFill>
                <a:latin typeface="+mj-lt"/>
                <a:ea typeface="Cambria" charset="0"/>
                <a:cs typeface="Arial" panose="020B0604020202020204" pitchFamily="34" charset="0"/>
              </a:rPr>
              <a:t>R</a:t>
            </a:r>
            <a:r>
              <a:rPr lang="en-US" sz="1800" i="1" baseline="-25000" dirty="0" err="1">
                <a:solidFill>
                  <a:srgbClr val="002060"/>
                </a:solidFill>
                <a:latin typeface="+mj-lt"/>
                <a:ea typeface="Cambria" charset="0"/>
                <a:cs typeface="Arial" panose="020B0604020202020204" pitchFamily="34" charset="0"/>
              </a:rPr>
              <a:t>b</a:t>
            </a:r>
            <a:r>
              <a:rPr lang="en-US" sz="1800" dirty="0">
                <a:solidFill>
                  <a:srgbClr val="002060"/>
                </a:solidFill>
                <a:latin typeface="+mj-lt"/>
                <a:ea typeface="Cambria" charset="0"/>
                <a:cs typeface="Arial" panose="020B0604020202020204" pitchFamily="34" charset="0"/>
              </a:rPr>
              <a:t> = 0.15 </a:t>
            </a:r>
            <a:r>
              <a:rPr lang="en-US" sz="1800" dirty="0" smtClean="0">
                <a:solidFill>
                  <a:srgbClr val="002060"/>
                </a:solidFill>
                <a:latin typeface="+mj-lt"/>
                <a:ea typeface="Cambria" charset="0"/>
                <a:cs typeface="Arial" panose="020B0604020202020204" pitchFamily="34" charset="0"/>
              </a:rPr>
              <a:t>m. </a:t>
            </a:r>
            <a:endParaRPr lang="en-US" sz="1800" dirty="0">
              <a:solidFill>
                <a:srgbClr val="002060"/>
              </a:solidFill>
              <a:latin typeface="+mj-lt"/>
              <a:ea typeface="Cambria" charset="0"/>
              <a:cs typeface="Arial" panose="020B0604020202020204" pitchFamily="34" charset="0"/>
            </a:endParaRPr>
          </a:p>
        </p:txBody>
      </p:sp>
      <p:graphicFrame>
        <p:nvGraphicFramePr>
          <p:cNvPr id="8" name="Tabella 7"/>
          <p:cNvGraphicFramePr>
            <a:graphicFrameLocks noGrp="1"/>
          </p:cNvGraphicFramePr>
          <p:nvPr>
            <p:extLst>
              <p:ext uri="{D42A27DB-BD31-4B8C-83A1-F6EECF244321}">
                <p14:modId xmlns:p14="http://schemas.microsoft.com/office/powerpoint/2010/main" val="605347214"/>
              </p:ext>
            </p:extLst>
          </p:nvPr>
        </p:nvGraphicFramePr>
        <p:xfrm>
          <a:off x="214308" y="2143461"/>
          <a:ext cx="4136285" cy="3025078"/>
        </p:xfrm>
        <a:graphic>
          <a:graphicData uri="http://schemas.openxmlformats.org/drawingml/2006/table">
            <a:tbl>
              <a:tblPr firstRow="1" firstCol="1" bandRow="1">
                <a:tableStyleId>{5C22544A-7EE6-4342-B048-85BDC9FD1C3A}</a:tableStyleId>
              </a:tblPr>
              <a:tblGrid>
                <a:gridCol w="2642021">
                  <a:extLst>
                    <a:ext uri="{9D8B030D-6E8A-4147-A177-3AD203B41FA5}">
                      <a16:colId xmlns:a16="http://schemas.microsoft.com/office/drawing/2014/main" val="2688888938"/>
                    </a:ext>
                  </a:extLst>
                </a:gridCol>
                <a:gridCol w="1494264">
                  <a:extLst>
                    <a:ext uri="{9D8B030D-6E8A-4147-A177-3AD203B41FA5}">
                      <a16:colId xmlns:a16="http://schemas.microsoft.com/office/drawing/2014/main" val="2633632981"/>
                    </a:ext>
                  </a:extLst>
                </a:gridCol>
              </a:tblGrid>
              <a:tr h="0">
                <a:tc gridSpan="2">
                  <a:txBody>
                    <a:bodyPr/>
                    <a:lstStyle/>
                    <a:p>
                      <a:pPr marL="0" indent="0" algn="just">
                        <a:lnSpc>
                          <a:spcPct val="107000"/>
                        </a:lnSpc>
                        <a:spcAft>
                          <a:spcPts val="0"/>
                        </a:spcAft>
                      </a:pPr>
                      <a:r>
                        <a:rPr lang="en-GB" sz="1100" dirty="0">
                          <a:effectLst/>
                        </a:rPr>
                        <a:t>Table II  Experiment #3: main parameters of the HTS tape and CICC cable (</a:t>
                      </a:r>
                      <a:r>
                        <a:rPr lang="en-GB" sz="1100" i="1" dirty="0">
                          <a:effectLst/>
                        </a:rPr>
                        <a:t>w</a:t>
                      </a:r>
                      <a:r>
                        <a:rPr lang="en-GB" sz="1100" dirty="0">
                          <a:effectLst/>
                        </a:rPr>
                        <a:t> = width; </a:t>
                      </a:r>
                      <a:r>
                        <a:rPr lang="en-GB" sz="1100" i="1" dirty="0">
                          <a:effectLst/>
                        </a:rPr>
                        <a:t>t</a:t>
                      </a:r>
                      <a:r>
                        <a:rPr lang="en-GB" sz="1100" dirty="0">
                          <a:effectLst/>
                        </a:rPr>
                        <a:t> = thickness).</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341081613"/>
                  </a:ext>
                </a:extLst>
              </a:tr>
              <a:tr h="0">
                <a:tc>
                  <a:txBody>
                    <a:bodyPr/>
                    <a:lstStyle/>
                    <a:p>
                      <a:pPr indent="144145" algn="just">
                        <a:lnSpc>
                          <a:spcPct val="107000"/>
                        </a:lnSpc>
                        <a:spcAft>
                          <a:spcPts val="0"/>
                        </a:spcAft>
                      </a:pPr>
                      <a:r>
                        <a:rPr lang="en-GB" sz="1100" dirty="0">
                          <a:effectLst/>
                        </a:rPr>
                        <a:t>Parameter</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07000"/>
                        </a:lnSpc>
                        <a:spcAft>
                          <a:spcPts val="0"/>
                        </a:spcAft>
                      </a:pPr>
                      <a:r>
                        <a:rPr lang="en-GB" sz="1100">
                          <a:effectLst/>
                        </a:rPr>
                        <a:t>Sample</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3615446"/>
                  </a:ext>
                </a:extLst>
              </a:tr>
              <a:tr h="0">
                <a:tc>
                  <a:txBody>
                    <a:bodyPr/>
                    <a:lstStyle/>
                    <a:p>
                      <a:pPr indent="144145" algn="just">
                        <a:lnSpc>
                          <a:spcPct val="107000"/>
                        </a:lnSpc>
                        <a:spcAft>
                          <a:spcPts val="0"/>
                        </a:spcAft>
                      </a:pPr>
                      <a:r>
                        <a:rPr lang="en-GB" sz="1100" dirty="0">
                          <a:effectLst/>
                        </a:rPr>
                        <a:t>HTS </a:t>
                      </a:r>
                      <a:r>
                        <a:rPr lang="en-GB" sz="1100" dirty="0" err="1">
                          <a:effectLst/>
                        </a:rPr>
                        <a:t>tape</a:t>
                      </a:r>
                      <a:r>
                        <a:rPr lang="en-GB" sz="1100" baseline="30000" dirty="0" err="1">
                          <a:effectLst/>
                        </a:rPr>
                        <a:t>a</a:t>
                      </a:r>
                      <a:endParaRPr lang="en-US" sz="1100" dirty="0">
                        <a:effectLst/>
                      </a:endParaRPr>
                    </a:p>
                    <a:p>
                      <a:pPr indent="144145" algn="just">
                        <a:lnSpc>
                          <a:spcPct val="107000"/>
                        </a:lnSpc>
                        <a:spcAft>
                          <a:spcPts val="0"/>
                        </a:spcAft>
                      </a:pPr>
                      <a:r>
                        <a:rPr lang="en-GB" sz="1100" dirty="0">
                          <a:effectLst/>
                        </a:rPr>
                        <a:t>Tape size (</a:t>
                      </a:r>
                      <a:r>
                        <a:rPr lang="en-GB" sz="1100" i="1" dirty="0">
                          <a:effectLst/>
                        </a:rPr>
                        <a:t>w</a:t>
                      </a:r>
                      <a:r>
                        <a:rPr lang="en-GB" sz="1100" dirty="0">
                          <a:effectLst/>
                        </a:rPr>
                        <a:t> x </a:t>
                      </a:r>
                      <a:r>
                        <a:rPr lang="en-GB" sz="1100" i="1" dirty="0">
                          <a:effectLst/>
                        </a:rPr>
                        <a:t>t</a:t>
                      </a:r>
                      <a:r>
                        <a:rPr lang="en-GB" sz="1100" dirty="0">
                          <a:effectLst/>
                        </a:rPr>
                        <a:t>) [mm x mm]</a:t>
                      </a:r>
                      <a:endParaRPr lang="en-US" sz="1100" dirty="0">
                        <a:effectLst/>
                      </a:endParaRPr>
                    </a:p>
                    <a:p>
                      <a:pPr indent="144145" algn="just">
                        <a:lnSpc>
                          <a:spcPct val="107000"/>
                        </a:lnSpc>
                        <a:spcAft>
                          <a:spcPts val="0"/>
                        </a:spcAft>
                      </a:pPr>
                      <a:r>
                        <a:rPr lang="en-GB" sz="1100" dirty="0">
                          <a:effectLst/>
                        </a:rPr>
                        <a:t>Substrate, thickness [mm]</a:t>
                      </a:r>
                      <a:endParaRPr lang="en-US" sz="1100" dirty="0">
                        <a:effectLst/>
                      </a:endParaRPr>
                    </a:p>
                    <a:p>
                      <a:pPr indent="144145" algn="just">
                        <a:lnSpc>
                          <a:spcPct val="107000"/>
                        </a:lnSpc>
                        <a:spcAft>
                          <a:spcPts val="0"/>
                        </a:spcAft>
                      </a:pPr>
                      <a:r>
                        <a:rPr lang="en-GB" sz="1100" dirty="0">
                          <a:effectLst/>
                        </a:rPr>
                        <a:t>Cu stabilizer’s thickness [</a:t>
                      </a:r>
                      <a:r>
                        <a:rPr lang="en-GB" sz="1100" dirty="0" err="1">
                          <a:effectLst/>
                        </a:rPr>
                        <a:t>μm</a:t>
                      </a:r>
                      <a:r>
                        <a:rPr lang="en-GB" sz="1100" dirty="0">
                          <a:effectLst/>
                        </a:rPr>
                        <a:t>]</a:t>
                      </a:r>
                      <a:endParaRPr lang="en-US" sz="1100" dirty="0">
                        <a:effectLst/>
                      </a:endParaRPr>
                    </a:p>
                    <a:p>
                      <a:pPr indent="144145" algn="just">
                        <a:lnSpc>
                          <a:spcPct val="107000"/>
                        </a:lnSpc>
                        <a:spcAft>
                          <a:spcPts val="0"/>
                        </a:spcAft>
                      </a:pPr>
                      <a:r>
                        <a:rPr lang="en-GB" sz="1100" dirty="0">
                          <a:effectLst/>
                        </a:rPr>
                        <a:t>Average </a:t>
                      </a:r>
                      <a:r>
                        <a:rPr lang="en-GB" sz="1100" i="1" dirty="0" err="1">
                          <a:effectLst/>
                        </a:rPr>
                        <a:t>I</a:t>
                      </a:r>
                      <a:r>
                        <a:rPr lang="en-GB" sz="1100" i="1" baseline="-25000" dirty="0" err="1">
                          <a:effectLst/>
                        </a:rPr>
                        <a:t>c</a:t>
                      </a:r>
                      <a:r>
                        <a:rPr lang="en-GB" sz="1100" dirty="0">
                          <a:effectLst/>
                        </a:rPr>
                        <a:t> [A], 77 K self-</a:t>
                      </a:r>
                      <a:r>
                        <a:rPr lang="en-GB" sz="1100" dirty="0" err="1">
                          <a:effectLst/>
                        </a:rPr>
                        <a:t>field</a:t>
                      </a:r>
                      <a:r>
                        <a:rPr lang="en-GB" sz="1100" baseline="30000" dirty="0" err="1">
                          <a:effectLst/>
                        </a:rPr>
                        <a:t>a</a:t>
                      </a:r>
                      <a:endParaRPr lang="en-US" sz="1100" dirty="0">
                        <a:effectLst/>
                      </a:endParaRPr>
                    </a:p>
                    <a:p>
                      <a:pPr indent="144145" algn="just">
                        <a:lnSpc>
                          <a:spcPct val="107000"/>
                        </a:lnSpc>
                        <a:spcAft>
                          <a:spcPts val="0"/>
                        </a:spcAft>
                      </a:pPr>
                      <a:r>
                        <a:rPr lang="en-GB" sz="1100" dirty="0" smtClean="0">
                          <a:effectLst/>
                        </a:rPr>
                        <a:t>Twist </a:t>
                      </a:r>
                      <a:r>
                        <a:rPr lang="en-GB" sz="1100" dirty="0">
                          <a:effectLst/>
                        </a:rPr>
                        <a:t>pitch [mm]</a:t>
                      </a:r>
                      <a:endParaRPr lang="en-US" sz="1100" dirty="0">
                        <a:effectLst/>
                      </a:endParaRPr>
                    </a:p>
                    <a:p>
                      <a:pPr indent="144145" algn="just">
                        <a:lnSpc>
                          <a:spcPct val="107000"/>
                        </a:lnSpc>
                        <a:spcAft>
                          <a:spcPts val="0"/>
                        </a:spcAft>
                      </a:pPr>
                      <a:r>
                        <a:rPr lang="en-GB" sz="1100" dirty="0">
                          <a:effectLst/>
                        </a:rPr>
                        <a:t>Core diameter [mm]</a:t>
                      </a:r>
                      <a:endParaRPr lang="en-US" sz="1100" dirty="0">
                        <a:effectLst/>
                      </a:endParaRPr>
                    </a:p>
                    <a:p>
                      <a:pPr indent="144145" algn="just">
                        <a:lnSpc>
                          <a:spcPct val="107000"/>
                        </a:lnSpc>
                        <a:spcAft>
                          <a:spcPts val="0"/>
                        </a:spcAft>
                      </a:pPr>
                      <a:r>
                        <a:rPr lang="en-GB" sz="1100" dirty="0">
                          <a:effectLst/>
                        </a:rPr>
                        <a:t>Number of slots</a:t>
                      </a:r>
                      <a:endParaRPr lang="en-US" sz="1100" dirty="0">
                        <a:effectLst/>
                      </a:endParaRPr>
                    </a:p>
                    <a:p>
                      <a:pPr indent="144145" algn="just">
                        <a:lnSpc>
                          <a:spcPct val="107000"/>
                        </a:lnSpc>
                        <a:spcAft>
                          <a:spcPts val="0"/>
                        </a:spcAft>
                      </a:pPr>
                      <a:r>
                        <a:rPr lang="en-GB" sz="1100" dirty="0">
                          <a:effectLst/>
                        </a:rPr>
                        <a:t>Slot size (</a:t>
                      </a:r>
                      <a:r>
                        <a:rPr lang="en-GB" sz="1100" i="1" dirty="0">
                          <a:effectLst/>
                        </a:rPr>
                        <a:t>w</a:t>
                      </a:r>
                      <a:r>
                        <a:rPr lang="en-GB" sz="1100" dirty="0">
                          <a:effectLst/>
                        </a:rPr>
                        <a:t> x </a:t>
                      </a:r>
                      <a:r>
                        <a:rPr lang="en-GB" sz="1100" i="1" dirty="0">
                          <a:effectLst/>
                        </a:rPr>
                        <a:t>h</a:t>
                      </a:r>
                      <a:r>
                        <a:rPr lang="en-GB" sz="1100" dirty="0">
                          <a:effectLst/>
                        </a:rPr>
                        <a:t>) [mm x mm]</a:t>
                      </a:r>
                      <a:endParaRPr lang="en-US" sz="1100" dirty="0">
                        <a:effectLst/>
                      </a:endParaRPr>
                    </a:p>
                    <a:p>
                      <a:pPr indent="144145" algn="just">
                        <a:lnSpc>
                          <a:spcPct val="107000"/>
                        </a:lnSpc>
                        <a:spcAft>
                          <a:spcPts val="0"/>
                        </a:spcAft>
                      </a:pPr>
                      <a:r>
                        <a:rPr lang="en-GB" sz="1100" dirty="0" smtClean="0">
                          <a:effectLst/>
                        </a:rPr>
                        <a:t>Number </a:t>
                      </a:r>
                      <a:r>
                        <a:rPr lang="en-GB" sz="1100" dirty="0">
                          <a:effectLst/>
                        </a:rPr>
                        <a:t>of tapes per HTS stack</a:t>
                      </a:r>
                      <a:endParaRPr lang="en-US" sz="1100" dirty="0">
                        <a:effectLst/>
                      </a:endParaRPr>
                    </a:p>
                    <a:p>
                      <a:pPr indent="144145" algn="just">
                        <a:lnSpc>
                          <a:spcPct val="107000"/>
                        </a:lnSpc>
                        <a:spcAft>
                          <a:spcPts val="0"/>
                        </a:spcAft>
                      </a:pPr>
                      <a:r>
                        <a:rPr lang="en-GB" sz="1100" dirty="0" smtClean="0">
                          <a:effectLst/>
                        </a:rPr>
                        <a:t>Dummy </a:t>
                      </a:r>
                      <a:r>
                        <a:rPr lang="en-GB" sz="1100" dirty="0">
                          <a:effectLst/>
                        </a:rPr>
                        <a:t>tape, (</a:t>
                      </a:r>
                      <a:r>
                        <a:rPr lang="en-GB" sz="1100" i="1" dirty="0">
                          <a:effectLst/>
                        </a:rPr>
                        <a:t>w</a:t>
                      </a:r>
                      <a:r>
                        <a:rPr lang="en-GB" sz="1100" dirty="0">
                          <a:effectLst/>
                        </a:rPr>
                        <a:t> x </a:t>
                      </a:r>
                      <a:r>
                        <a:rPr lang="en-GB" sz="1100" i="1" dirty="0">
                          <a:effectLst/>
                        </a:rPr>
                        <a:t>t</a:t>
                      </a:r>
                      <a:r>
                        <a:rPr lang="en-GB" sz="1100" dirty="0">
                          <a:effectLst/>
                        </a:rPr>
                        <a:t>) [mm x mm]</a:t>
                      </a:r>
                      <a:endParaRPr lang="en-US" sz="1100" dirty="0">
                        <a:effectLst/>
                      </a:endParaRPr>
                    </a:p>
                    <a:p>
                      <a:pPr indent="144145" algn="just">
                        <a:lnSpc>
                          <a:spcPct val="107000"/>
                        </a:lnSpc>
                        <a:spcAft>
                          <a:spcPts val="0"/>
                        </a:spcAft>
                      </a:pPr>
                      <a:r>
                        <a:rPr lang="en-GB" sz="1100" dirty="0">
                          <a:effectLst/>
                        </a:rPr>
                        <a:t>Wrapping tape, (</a:t>
                      </a:r>
                      <a:r>
                        <a:rPr lang="en-GB" sz="1100" i="1" dirty="0">
                          <a:effectLst/>
                        </a:rPr>
                        <a:t>w</a:t>
                      </a:r>
                      <a:r>
                        <a:rPr lang="en-GB" sz="1100" dirty="0">
                          <a:effectLst/>
                        </a:rPr>
                        <a:t> </a:t>
                      </a:r>
                      <a:r>
                        <a:rPr lang="en-GB" sz="1100" dirty="0" err="1" smtClean="0">
                          <a:effectLst/>
                        </a:rPr>
                        <a:t>xa</a:t>
                      </a:r>
                      <a:r>
                        <a:rPr lang="en-GB" sz="1100" dirty="0" smtClean="0">
                          <a:effectLst/>
                        </a:rPr>
                        <a:t> </a:t>
                      </a:r>
                      <a:r>
                        <a:rPr lang="en-GB" sz="1100" i="1" dirty="0">
                          <a:effectLst/>
                        </a:rPr>
                        <a:t>t</a:t>
                      </a:r>
                      <a:r>
                        <a:rPr lang="en-GB" sz="1100" dirty="0">
                          <a:effectLst/>
                        </a:rPr>
                        <a:t>) [mm x mm]</a:t>
                      </a:r>
                      <a:endParaRPr lang="en-US" sz="1100" dirty="0">
                        <a:effectLst/>
                      </a:endParaRPr>
                    </a:p>
                    <a:p>
                      <a:pPr indent="144145" algn="just">
                        <a:lnSpc>
                          <a:spcPct val="107000"/>
                        </a:lnSpc>
                        <a:spcAft>
                          <a:spcPts val="0"/>
                        </a:spcAft>
                      </a:pPr>
                      <a:r>
                        <a:rPr lang="en-GB" sz="1100" dirty="0">
                          <a:effectLst/>
                        </a:rPr>
                        <a:t>External jacket, thickness [mm]</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07000"/>
                        </a:lnSpc>
                        <a:spcAft>
                          <a:spcPts val="0"/>
                        </a:spcAft>
                      </a:pPr>
                      <a:r>
                        <a:rPr lang="en-GB" sz="1100" dirty="0" err="1">
                          <a:effectLst/>
                        </a:rPr>
                        <a:t>SuNAM</a:t>
                      </a:r>
                      <a:r>
                        <a:rPr lang="en-GB" sz="1100" dirty="0">
                          <a:effectLst/>
                        </a:rPr>
                        <a:t> SCN04150</a:t>
                      </a:r>
                      <a:endParaRPr lang="en-US" sz="1100" dirty="0">
                        <a:effectLst/>
                      </a:endParaRPr>
                    </a:p>
                    <a:p>
                      <a:pPr indent="144145" algn="just">
                        <a:lnSpc>
                          <a:spcPct val="107000"/>
                        </a:lnSpc>
                        <a:spcAft>
                          <a:spcPts val="0"/>
                        </a:spcAft>
                      </a:pPr>
                      <a:r>
                        <a:rPr lang="en-GB" sz="1100" dirty="0">
                          <a:effectLst/>
                        </a:rPr>
                        <a:t>4.0 x 0.15</a:t>
                      </a:r>
                      <a:endParaRPr lang="en-US" sz="1100" dirty="0">
                        <a:effectLst/>
                      </a:endParaRPr>
                    </a:p>
                    <a:p>
                      <a:pPr indent="144145" algn="just">
                        <a:lnSpc>
                          <a:spcPct val="107000"/>
                        </a:lnSpc>
                        <a:spcAft>
                          <a:spcPts val="0"/>
                        </a:spcAft>
                      </a:pPr>
                      <a:r>
                        <a:rPr lang="en-GB" sz="1100" dirty="0">
                          <a:effectLst/>
                        </a:rPr>
                        <a:t>Stainless steel, 0.1</a:t>
                      </a:r>
                      <a:endParaRPr lang="en-US" sz="1100" dirty="0">
                        <a:effectLst/>
                      </a:endParaRPr>
                    </a:p>
                    <a:p>
                      <a:pPr indent="144145" algn="just">
                        <a:lnSpc>
                          <a:spcPct val="107000"/>
                        </a:lnSpc>
                        <a:spcAft>
                          <a:spcPts val="0"/>
                        </a:spcAft>
                      </a:pPr>
                      <a:r>
                        <a:rPr lang="en-GB" sz="1100" dirty="0">
                          <a:effectLst/>
                        </a:rPr>
                        <a:t>20 (per side)</a:t>
                      </a:r>
                      <a:endParaRPr lang="en-US" sz="1100" dirty="0">
                        <a:effectLst/>
                      </a:endParaRPr>
                    </a:p>
                    <a:p>
                      <a:pPr indent="144145" algn="just">
                        <a:lnSpc>
                          <a:spcPct val="107000"/>
                        </a:lnSpc>
                        <a:spcAft>
                          <a:spcPts val="0"/>
                        </a:spcAft>
                      </a:pPr>
                      <a:r>
                        <a:rPr lang="en-GB" sz="1100" dirty="0">
                          <a:effectLst/>
                        </a:rPr>
                        <a:t>245</a:t>
                      </a:r>
                      <a:endParaRPr lang="en-US" sz="1100" dirty="0">
                        <a:effectLst/>
                      </a:endParaRPr>
                    </a:p>
                    <a:p>
                      <a:pPr indent="144145" algn="just">
                        <a:lnSpc>
                          <a:spcPct val="107000"/>
                        </a:lnSpc>
                        <a:spcAft>
                          <a:spcPts val="0"/>
                        </a:spcAft>
                      </a:pPr>
                      <a:r>
                        <a:rPr lang="en-GB" sz="1100" dirty="0">
                          <a:effectLst/>
                        </a:rPr>
                        <a:t> </a:t>
                      </a:r>
                      <a:r>
                        <a:rPr lang="en-GB" sz="1100" dirty="0" smtClean="0">
                          <a:effectLst/>
                        </a:rPr>
                        <a:t>500</a:t>
                      </a:r>
                      <a:endParaRPr lang="en-US" sz="1100" dirty="0">
                        <a:effectLst/>
                      </a:endParaRPr>
                    </a:p>
                    <a:p>
                      <a:pPr indent="144145" algn="just">
                        <a:lnSpc>
                          <a:spcPct val="107000"/>
                        </a:lnSpc>
                        <a:spcAft>
                          <a:spcPts val="0"/>
                        </a:spcAft>
                      </a:pPr>
                      <a:r>
                        <a:rPr lang="en-GB" sz="1100" dirty="0">
                          <a:effectLst/>
                        </a:rPr>
                        <a:t>19</a:t>
                      </a:r>
                      <a:endParaRPr lang="en-US" sz="1100" dirty="0">
                        <a:effectLst/>
                      </a:endParaRPr>
                    </a:p>
                    <a:p>
                      <a:pPr indent="144145" algn="just">
                        <a:lnSpc>
                          <a:spcPct val="107000"/>
                        </a:lnSpc>
                        <a:spcAft>
                          <a:spcPts val="0"/>
                        </a:spcAft>
                      </a:pPr>
                      <a:r>
                        <a:rPr lang="en-GB" sz="1100" dirty="0">
                          <a:effectLst/>
                        </a:rPr>
                        <a:t>5</a:t>
                      </a:r>
                      <a:endParaRPr lang="en-US" sz="1100" dirty="0">
                        <a:effectLst/>
                      </a:endParaRPr>
                    </a:p>
                    <a:p>
                      <a:pPr indent="144145" algn="just">
                        <a:lnSpc>
                          <a:spcPct val="107000"/>
                        </a:lnSpc>
                        <a:spcAft>
                          <a:spcPts val="0"/>
                        </a:spcAft>
                      </a:pPr>
                      <a:r>
                        <a:rPr lang="en-GB" sz="1100" dirty="0">
                          <a:effectLst/>
                        </a:rPr>
                        <a:t>4.3 x </a:t>
                      </a:r>
                      <a:r>
                        <a:rPr lang="en-GB" sz="1100" dirty="0" smtClean="0">
                          <a:effectLst/>
                        </a:rPr>
                        <a:t>4.3</a:t>
                      </a:r>
                      <a:endParaRPr lang="en-US" sz="1100" dirty="0">
                        <a:effectLst/>
                      </a:endParaRPr>
                    </a:p>
                    <a:p>
                      <a:pPr indent="144145" algn="just">
                        <a:lnSpc>
                          <a:spcPct val="107000"/>
                        </a:lnSpc>
                        <a:spcAft>
                          <a:spcPts val="0"/>
                        </a:spcAft>
                      </a:pPr>
                      <a:r>
                        <a:rPr lang="en-GB" sz="1100" dirty="0">
                          <a:effectLst/>
                        </a:rPr>
                        <a:t>20</a:t>
                      </a:r>
                      <a:endParaRPr lang="en-US" sz="1100" dirty="0">
                        <a:effectLst/>
                      </a:endParaRPr>
                    </a:p>
                    <a:p>
                      <a:pPr indent="144145" algn="just">
                        <a:lnSpc>
                          <a:spcPct val="107000"/>
                        </a:lnSpc>
                        <a:spcAft>
                          <a:spcPts val="0"/>
                        </a:spcAft>
                      </a:pPr>
                      <a:r>
                        <a:rPr lang="en-GB" sz="1100" dirty="0" smtClean="0">
                          <a:effectLst/>
                        </a:rPr>
                        <a:t>SS</a:t>
                      </a:r>
                      <a:r>
                        <a:rPr lang="en-GB" sz="1100" dirty="0">
                          <a:effectLst/>
                        </a:rPr>
                        <a:t>, 4.0 x 0.15</a:t>
                      </a:r>
                      <a:endParaRPr lang="en-US" sz="1100" dirty="0">
                        <a:effectLst/>
                      </a:endParaRPr>
                    </a:p>
                    <a:p>
                      <a:pPr indent="144145" algn="just">
                        <a:lnSpc>
                          <a:spcPct val="107000"/>
                        </a:lnSpc>
                        <a:spcAft>
                          <a:spcPts val="0"/>
                        </a:spcAft>
                      </a:pPr>
                      <a:r>
                        <a:rPr lang="en-GB" sz="1100" dirty="0">
                          <a:effectLst/>
                        </a:rPr>
                        <a:t>40 x 0.1</a:t>
                      </a:r>
                      <a:endParaRPr lang="en-US" sz="1100" dirty="0">
                        <a:effectLst/>
                      </a:endParaRPr>
                    </a:p>
                    <a:p>
                      <a:pPr indent="144145" algn="just">
                        <a:lnSpc>
                          <a:spcPct val="107000"/>
                        </a:lnSpc>
                        <a:spcAft>
                          <a:spcPts val="0"/>
                        </a:spcAft>
                      </a:pPr>
                      <a:r>
                        <a:rPr lang="en-GB" sz="1100" dirty="0">
                          <a:effectLst/>
                        </a:rPr>
                        <a:t>Al tube, 1.25</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36919181"/>
                  </a:ext>
                </a:extLst>
              </a:tr>
              <a:tr h="0">
                <a:tc gridSpan="2">
                  <a:txBody>
                    <a:bodyPr/>
                    <a:lstStyle/>
                    <a:p>
                      <a:pPr indent="144145" algn="just">
                        <a:lnSpc>
                          <a:spcPct val="107000"/>
                        </a:lnSpc>
                        <a:spcAft>
                          <a:spcPts val="0"/>
                        </a:spcAft>
                      </a:pPr>
                      <a:r>
                        <a:rPr lang="en-GB" sz="1100" baseline="30000" dirty="0">
                          <a:effectLst/>
                        </a:rPr>
                        <a:t>a</a:t>
                      </a:r>
                      <a:r>
                        <a:rPr lang="en-GB" sz="1100" dirty="0">
                          <a:effectLst/>
                        </a:rPr>
                        <a:t> From Datasheets </a:t>
                      </a:r>
                      <a:r>
                        <a:rPr lang="en-GB" sz="1100" dirty="0" smtClean="0">
                          <a:effectLst/>
                        </a:rPr>
                        <a:t>provided </a:t>
                      </a:r>
                      <a:r>
                        <a:rPr lang="en-GB" sz="1100" dirty="0">
                          <a:effectLst/>
                        </a:rPr>
                        <a:t>by supplier.</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123003840"/>
                  </a:ext>
                </a:extLst>
              </a:tr>
            </a:tbl>
          </a:graphicData>
        </a:graphic>
      </p:graphicFrame>
      <p:grpSp>
        <p:nvGrpSpPr>
          <p:cNvPr id="9" name="Gruppo 8"/>
          <p:cNvGrpSpPr>
            <a:grpSpLocks noChangeAspect="1"/>
          </p:cNvGrpSpPr>
          <p:nvPr/>
        </p:nvGrpSpPr>
        <p:grpSpPr>
          <a:xfrm>
            <a:off x="4483785" y="2036408"/>
            <a:ext cx="4963849" cy="4087625"/>
            <a:chOff x="28435473" y="20382864"/>
            <a:chExt cx="7221444" cy="5946708"/>
          </a:xfrm>
        </p:grpSpPr>
        <p:pic>
          <p:nvPicPr>
            <p:cNvPr id="10" name="Immagine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5473" y="20382864"/>
              <a:ext cx="7221444" cy="5946708"/>
            </a:xfrm>
            <a:prstGeom prst="rect">
              <a:avLst/>
            </a:prstGeom>
            <a:noFill/>
            <a:ln>
              <a:noFill/>
            </a:ln>
          </p:spPr>
        </p:pic>
        <p:pic>
          <p:nvPicPr>
            <p:cNvPr id="11" name="Immagine 10"/>
            <p:cNvPicPr>
              <a:picLocks noChangeAspect="1"/>
            </p:cNvPicPr>
            <p:nvPr/>
          </p:nvPicPr>
          <p:blipFill>
            <a:blip r:embed="rId3"/>
            <a:stretch>
              <a:fillRect/>
            </a:stretch>
          </p:blipFill>
          <p:spPr>
            <a:xfrm>
              <a:off x="29429543" y="20724402"/>
              <a:ext cx="2942557" cy="2391434"/>
            </a:xfrm>
            <a:prstGeom prst="rect">
              <a:avLst/>
            </a:prstGeom>
          </p:spPr>
        </p:pic>
      </p:grpSp>
      <p:sp>
        <p:nvSpPr>
          <p:cNvPr id="12" name="7 Marcador de contenido"/>
          <p:cNvSpPr txBox="1">
            <a:spLocks/>
          </p:cNvSpPr>
          <p:nvPr/>
        </p:nvSpPr>
        <p:spPr>
          <a:xfrm>
            <a:off x="199048" y="5318683"/>
            <a:ext cx="4539465" cy="923330"/>
          </a:xfrm>
          <a:prstGeom prst="rect">
            <a:avLst/>
          </a:prstGeom>
        </p:spPr>
        <p:txBody>
          <a:bodyPr vert="horz" wrap="square" lIns="91440" tIns="45720" rIns="91440" bIns="45720" rtlCol="0" anchor="ctr" anchorCtr="0">
            <a:spAutoFit/>
          </a:bodyPr>
          <a:lst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a:lstStyle>
          <a:p>
            <a:pPr marL="0" indent="0" algn="just">
              <a:lnSpc>
                <a:spcPct val="150000"/>
              </a:lnSpc>
              <a:spcBef>
                <a:spcPts val="0"/>
              </a:spcBef>
              <a:buNone/>
            </a:pPr>
            <a:r>
              <a:rPr lang="en-US" sz="1800" dirty="0" smtClean="0">
                <a:solidFill>
                  <a:srgbClr val="002060"/>
                </a:solidFill>
                <a:latin typeface="+mj-lt"/>
                <a:ea typeface="Cambria" charset="0"/>
                <a:cs typeface="Arial" panose="020B0604020202020204" pitchFamily="34" charset="0"/>
              </a:rPr>
              <a:t>Each tape has been measured individually</a:t>
            </a:r>
            <a:r>
              <a:rPr lang="en-US" sz="1800" dirty="0">
                <a:solidFill>
                  <a:srgbClr val="002060"/>
                </a:solidFill>
                <a:latin typeface="+mj-lt"/>
                <a:ea typeface="Cambria" charset="0"/>
                <a:cs typeface="Arial" panose="020B0604020202020204" pitchFamily="34" charset="0"/>
              </a:rPr>
              <a:t>;</a:t>
            </a:r>
            <a:r>
              <a:rPr lang="en-US" sz="1800" dirty="0" smtClean="0">
                <a:solidFill>
                  <a:srgbClr val="002060"/>
                </a:solidFill>
                <a:latin typeface="+mj-lt"/>
                <a:ea typeface="Cambria" charset="0"/>
                <a:cs typeface="Arial" panose="020B0604020202020204" pitchFamily="34" charset="0"/>
              </a:rPr>
              <a:t> large </a:t>
            </a:r>
            <a:r>
              <a:rPr lang="en-US" sz="1800" i="1" dirty="0" err="1" smtClean="0">
                <a:solidFill>
                  <a:srgbClr val="002060"/>
                </a:solidFill>
                <a:latin typeface="+mj-lt"/>
                <a:ea typeface="Cambria" charset="0"/>
                <a:cs typeface="Arial" panose="020B0604020202020204" pitchFamily="34" charset="0"/>
              </a:rPr>
              <a:t>I</a:t>
            </a:r>
            <a:r>
              <a:rPr lang="en-US" sz="1800" i="1" baseline="-25000" dirty="0" err="1" smtClean="0">
                <a:solidFill>
                  <a:srgbClr val="002060"/>
                </a:solidFill>
                <a:latin typeface="+mj-lt"/>
                <a:ea typeface="Cambria" charset="0"/>
                <a:cs typeface="Arial" panose="020B0604020202020204" pitchFamily="34" charset="0"/>
              </a:rPr>
              <a:t>c</a:t>
            </a:r>
            <a:r>
              <a:rPr lang="en-US" sz="1800" dirty="0" smtClean="0">
                <a:solidFill>
                  <a:srgbClr val="002060"/>
                </a:solidFill>
                <a:latin typeface="+mj-lt"/>
                <a:ea typeface="Cambria" charset="0"/>
                <a:cs typeface="Arial" panose="020B0604020202020204" pitchFamily="34" charset="0"/>
              </a:rPr>
              <a:t> variations among tapes is found.</a:t>
            </a:r>
            <a:endParaRPr lang="en-US" sz="1800" dirty="0">
              <a:solidFill>
                <a:srgbClr val="002060"/>
              </a:solidFill>
              <a:latin typeface="+mj-lt"/>
              <a:ea typeface="Cambria" charset="0"/>
              <a:cs typeface="Arial" panose="020B0604020202020204" pitchFamily="34" charset="0"/>
            </a:endParaRPr>
          </a:p>
        </p:txBody>
      </p:sp>
    </p:spTree>
    <p:extLst>
      <p:ext uri="{BB962C8B-B14F-4D97-AF65-F5344CB8AC3E}">
        <p14:creationId xmlns:p14="http://schemas.microsoft.com/office/powerpoint/2010/main" val="41804523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3413" y="303802"/>
            <a:ext cx="8650200" cy="400110"/>
          </a:xfrm>
        </p:spPr>
        <p:txBody>
          <a:bodyPr/>
          <a:lstStyle/>
          <a:p>
            <a:r>
              <a:rPr lang="it-IT" dirty="0" smtClean="0"/>
              <a:t>Experiment </a:t>
            </a:r>
            <a:r>
              <a:rPr lang="it-IT" dirty="0" smtClean="0">
                <a:latin typeface="Calibri" panose="020F0502020204030204" pitchFamily="34" charset="0"/>
                <a:cs typeface="Calibri" panose="020F0502020204030204" pitchFamily="34" charset="0"/>
              </a:rPr>
              <a:t>#3</a:t>
            </a:r>
            <a:r>
              <a:rPr lang="it-IT" dirty="0" smtClean="0"/>
              <a:t>: </a:t>
            </a:r>
            <a:r>
              <a:rPr lang="it-IT" dirty="0" err="1" smtClean="0"/>
              <a:t>S</a:t>
            </a:r>
            <a:r>
              <a:rPr lang="it-IT" dirty="0" err="1" smtClean="0"/>
              <a:t>tacks</a:t>
            </a:r>
            <a:r>
              <a:rPr lang="it-IT" dirty="0" smtClean="0"/>
              <a:t> in a </a:t>
            </a:r>
            <a:r>
              <a:rPr lang="it-IT" dirty="0" err="1" smtClean="0"/>
              <a:t>Bent</a:t>
            </a:r>
            <a:r>
              <a:rPr lang="it-IT" dirty="0" smtClean="0"/>
              <a:t> Cable</a:t>
            </a:r>
            <a:endParaRPr lang="it-IT" dirty="0"/>
          </a:p>
        </p:txBody>
      </p:sp>
      <p:sp>
        <p:nvSpPr>
          <p:cNvPr id="3" name="Segnaposto numero diapositiva 2"/>
          <p:cNvSpPr>
            <a:spLocks noGrp="1"/>
          </p:cNvSpPr>
          <p:nvPr>
            <p:ph type="sldNum" sz="quarter" idx="4"/>
          </p:nvPr>
        </p:nvSpPr>
        <p:spPr>
          <a:xfrm>
            <a:off x="6553200" y="6222140"/>
            <a:ext cx="2133600" cy="365125"/>
          </a:xfrm>
        </p:spPr>
        <p:txBody>
          <a:bodyPr/>
          <a:lstStyle/>
          <a:p>
            <a:fld id="{02C7C199-0D0D-7840-A88D-785280B31CF7}" type="slidenum">
              <a:rPr lang="it-IT" smtClean="0"/>
              <a:t>13</a:t>
            </a:fld>
            <a:endParaRPr lang="it-IT" dirty="0"/>
          </a:p>
        </p:txBody>
      </p:sp>
      <p:sp>
        <p:nvSpPr>
          <p:cNvPr id="7" name="Segnaposto piè di pagina 6"/>
          <p:cNvSpPr>
            <a:spLocks noGrp="1"/>
          </p:cNvSpPr>
          <p:nvPr>
            <p:ph type="ftr" sz="quarter" idx="3"/>
          </p:nvPr>
        </p:nvSpPr>
        <p:spPr/>
        <p:txBody>
          <a:bodyPr/>
          <a:lstStyle/>
          <a:p>
            <a:r>
              <a:rPr lang="en-US" dirty="0" smtClean="0"/>
              <a:t>2D Numerical Simulations of HTS Stacks of Tapes for CICCs- Nancy, FR – 23.06.2021</a:t>
            </a:r>
            <a:endParaRPr lang="it-IT" dirty="0"/>
          </a:p>
        </p:txBody>
      </p:sp>
      <p:sp>
        <p:nvSpPr>
          <p:cNvPr id="18" name="7 Marcador de contenido"/>
          <p:cNvSpPr txBox="1">
            <a:spLocks/>
          </p:cNvSpPr>
          <p:nvPr/>
        </p:nvSpPr>
        <p:spPr>
          <a:xfrm>
            <a:off x="214309" y="1028617"/>
            <a:ext cx="8550550" cy="872034"/>
          </a:xfrm>
          <a:prstGeom prst="rect">
            <a:avLst/>
          </a:prstGeom>
        </p:spPr>
        <p:txBody>
          <a:bodyPr vert="horz" wrap="square" lIns="91440" tIns="45720" rIns="91440" bIns="45720" rtlCol="0" anchor="ctr" anchorCtr="0">
            <a:spAutoFit/>
          </a:bodyPr>
          <a:lst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a:lstStyle>
          <a:p>
            <a:pPr marL="0" indent="0" algn="just">
              <a:lnSpc>
                <a:spcPct val="150000"/>
              </a:lnSpc>
              <a:spcBef>
                <a:spcPts val="0"/>
              </a:spcBef>
              <a:buNone/>
            </a:pPr>
            <a:r>
              <a:rPr lang="en-US" altLang="en-US" sz="1800" dirty="0">
                <a:solidFill>
                  <a:srgbClr val="002060"/>
                </a:solidFill>
                <a:latin typeface="+mj-lt"/>
                <a:ea typeface="Cambria" charset="0"/>
                <a:cs typeface="Arial" panose="020B0604020202020204" pitchFamily="34" charset="0"/>
              </a:rPr>
              <a:t>Individual </a:t>
            </a:r>
            <a:r>
              <a:rPr lang="en-US" altLang="en-US" sz="1800" dirty="0">
                <a:solidFill>
                  <a:srgbClr val="002060"/>
                </a:solidFill>
                <a:latin typeface="+mj-lt"/>
                <a:ea typeface="Cambria" charset="0"/>
                <a:cs typeface="Arial" panose="020B0604020202020204" pitchFamily="34" charset="0"/>
              </a:rPr>
              <a:t>tape current as a function of </a:t>
            </a:r>
            <a:r>
              <a:rPr lang="en-US" altLang="en-US" sz="1800" dirty="0">
                <a:solidFill>
                  <a:srgbClr val="002060"/>
                </a:solidFill>
                <a:latin typeface="+mj-lt"/>
                <a:ea typeface="Cambria" charset="0"/>
                <a:cs typeface="Arial" panose="020B0604020202020204" pitchFamily="34" charset="0"/>
              </a:rPr>
              <a:t>cable current </a:t>
            </a:r>
            <a:r>
              <a:rPr lang="en-US" altLang="en-US" sz="1800" dirty="0">
                <a:solidFill>
                  <a:srgbClr val="002060"/>
                </a:solidFill>
                <a:latin typeface="+mj-lt"/>
                <a:ea typeface="Cambria" charset="0"/>
                <a:cs typeface="Arial" panose="020B0604020202020204" pitchFamily="34" charset="0"/>
              </a:rPr>
              <a:t>for three different value of </a:t>
            </a:r>
            <a:r>
              <a:rPr lang="en-US" altLang="en-US" sz="1800" i="1" dirty="0" err="1">
                <a:solidFill>
                  <a:srgbClr val="002060"/>
                </a:solidFill>
                <a:latin typeface="+mj-lt"/>
                <a:ea typeface="Cambria" charset="0"/>
                <a:cs typeface="Arial" panose="020B0604020202020204" pitchFamily="34" charset="0"/>
              </a:rPr>
              <a:t>R</a:t>
            </a:r>
            <a:r>
              <a:rPr lang="en-US" altLang="en-US" sz="1800" i="1" baseline="-25000" dirty="0" err="1">
                <a:solidFill>
                  <a:srgbClr val="002060"/>
                </a:solidFill>
                <a:latin typeface="+mj-lt"/>
                <a:ea typeface="Cambria" charset="0"/>
                <a:cs typeface="Arial" panose="020B0604020202020204" pitchFamily="34" charset="0"/>
              </a:rPr>
              <a:t>term</a:t>
            </a:r>
            <a:r>
              <a:rPr lang="en-US" altLang="en-US" sz="1800" dirty="0">
                <a:solidFill>
                  <a:srgbClr val="002060"/>
                </a:solidFill>
                <a:latin typeface="+mj-lt"/>
                <a:ea typeface="Cambria" charset="0"/>
                <a:cs typeface="Arial" panose="020B0604020202020204" pitchFamily="34" charset="0"/>
              </a:rPr>
              <a:t>: (a) 10 nΩ; (b) 100 nΩ; (c) 500 nΩ</a:t>
            </a:r>
            <a:r>
              <a:rPr lang="en-US" sz="1800" dirty="0">
                <a:solidFill>
                  <a:srgbClr val="002060"/>
                </a:solidFill>
                <a:latin typeface="+mj-lt"/>
                <a:ea typeface="Cambria" charset="0"/>
                <a:cs typeface="Arial" panose="020B0604020202020204" pitchFamily="34" charset="0"/>
              </a:rPr>
              <a:t>.</a:t>
            </a:r>
            <a:endParaRPr lang="en-US" altLang="en-US" sz="1800" dirty="0">
              <a:solidFill>
                <a:srgbClr val="002060"/>
              </a:solidFill>
              <a:latin typeface="+mj-lt"/>
              <a:ea typeface="Cambria" charset="0"/>
              <a:cs typeface="Arial" panose="020B0604020202020204" pitchFamily="34" charset="0"/>
            </a:endParaRPr>
          </a:p>
        </p:txBody>
      </p:sp>
      <p:pic>
        <p:nvPicPr>
          <p:cNvPr id="13" name="Immagine 12"/>
          <p:cNvPicPr>
            <a:picLocks noChangeAspect="1"/>
          </p:cNvPicPr>
          <p:nvPr/>
        </p:nvPicPr>
        <p:blipFill>
          <a:blip r:embed="rId2"/>
          <a:stretch>
            <a:fillRect/>
          </a:stretch>
        </p:blipFill>
        <p:spPr>
          <a:xfrm>
            <a:off x="4917688" y="1474384"/>
            <a:ext cx="3990337" cy="4785268"/>
          </a:xfrm>
          <a:prstGeom prst="rect">
            <a:avLst/>
          </a:prstGeom>
        </p:spPr>
      </p:pic>
      <p:pic>
        <p:nvPicPr>
          <p:cNvPr id="14" name="Immagine 13"/>
          <p:cNvPicPr>
            <a:picLocks noChangeAspect="1"/>
          </p:cNvPicPr>
          <p:nvPr/>
        </p:nvPicPr>
        <p:blipFill>
          <a:blip r:embed="rId3"/>
          <a:stretch>
            <a:fillRect/>
          </a:stretch>
        </p:blipFill>
        <p:spPr>
          <a:xfrm>
            <a:off x="357475" y="1956406"/>
            <a:ext cx="4132109" cy="3358190"/>
          </a:xfrm>
          <a:prstGeom prst="rect">
            <a:avLst/>
          </a:prstGeom>
        </p:spPr>
      </p:pic>
      <p:sp>
        <p:nvSpPr>
          <p:cNvPr id="12" name="7 Marcador de contenido"/>
          <p:cNvSpPr txBox="1">
            <a:spLocks/>
          </p:cNvSpPr>
          <p:nvPr/>
        </p:nvSpPr>
        <p:spPr>
          <a:xfrm>
            <a:off x="357475" y="5215448"/>
            <a:ext cx="4681831" cy="1061829"/>
          </a:xfrm>
          <a:prstGeom prst="rect">
            <a:avLst/>
          </a:prstGeom>
        </p:spPr>
        <p:txBody>
          <a:bodyPr vert="horz" wrap="square" lIns="91440" tIns="45720" rIns="91440" bIns="45720" rtlCol="0" anchor="ctr" anchorCtr="0">
            <a:spAutoFit/>
          </a:bodyPr>
          <a:lst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a:lstStyle>
          <a:p>
            <a:pPr marL="0" indent="0" algn="just">
              <a:lnSpc>
                <a:spcPct val="150000"/>
              </a:lnSpc>
              <a:spcBef>
                <a:spcPts val="0"/>
              </a:spcBef>
              <a:buNone/>
            </a:pPr>
            <a:r>
              <a:rPr lang="en-US" sz="1400" dirty="0">
                <a:solidFill>
                  <a:srgbClr val="002060"/>
                </a:solidFill>
                <a:latin typeface="+mj-lt"/>
                <a:ea typeface="Cambria" charset="0"/>
                <a:cs typeface="Arial" panose="020B0604020202020204" pitchFamily="34" charset="0"/>
              </a:rPr>
              <a:t>Measured E–I curve of the 20-tapes </a:t>
            </a:r>
            <a:r>
              <a:rPr lang="en-US" sz="1400" dirty="0" err="1">
                <a:solidFill>
                  <a:srgbClr val="002060"/>
                </a:solidFill>
                <a:latin typeface="+mj-lt"/>
                <a:ea typeface="Cambria" charset="0"/>
                <a:cs typeface="Arial" panose="020B0604020202020204" pitchFamily="34" charset="0"/>
              </a:rPr>
              <a:t>SuNAM</a:t>
            </a:r>
            <a:r>
              <a:rPr lang="en-US" sz="1400" dirty="0">
                <a:solidFill>
                  <a:srgbClr val="002060"/>
                </a:solidFill>
                <a:latin typeface="+mj-lt"/>
                <a:ea typeface="Cambria" charset="0"/>
                <a:cs typeface="Arial" panose="020B0604020202020204" pitchFamily="34" charset="0"/>
              </a:rPr>
              <a:t> stack (open circles). Continuous and dotted lines represent the </a:t>
            </a:r>
            <a:r>
              <a:rPr lang="en-US" sz="1400" dirty="0" smtClean="0">
                <a:solidFill>
                  <a:srgbClr val="002060"/>
                </a:solidFill>
                <a:latin typeface="+mj-lt"/>
                <a:ea typeface="Cambria" charset="0"/>
                <a:cs typeface="Arial" panose="020B0604020202020204" pitchFamily="34" charset="0"/>
              </a:rPr>
              <a:t>FEM solution </a:t>
            </a:r>
            <a:r>
              <a:rPr lang="en-US" sz="1400" dirty="0">
                <a:solidFill>
                  <a:srgbClr val="002060"/>
                </a:solidFill>
                <a:latin typeface="+mj-lt"/>
                <a:ea typeface="Cambria" charset="0"/>
                <a:cs typeface="Arial" panose="020B0604020202020204" pitchFamily="34" charset="0"/>
              </a:rPr>
              <a:t>and the fit to the power </a:t>
            </a:r>
            <a:r>
              <a:rPr lang="en-US" sz="1400" dirty="0" smtClean="0">
                <a:solidFill>
                  <a:srgbClr val="002060"/>
                </a:solidFill>
                <a:latin typeface="+mj-lt"/>
                <a:ea typeface="Cambria" charset="0"/>
                <a:cs typeface="Arial" panose="020B0604020202020204" pitchFamily="34" charset="0"/>
              </a:rPr>
              <a:t>law, respectively.</a:t>
            </a:r>
            <a:endParaRPr lang="en-US" sz="1400" dirty="0">
              <a:solidFill>
                <a:srgbClr val="002060"/>
              </a:solidFill>
              <a:latin typeface="+mj-lt"/>
              <a:ea typeface="Cambria" charset="0"/>
              <a:cs typeface="Arial" panose="020B0604020202020204" pitchFamily="34" charset="0"/>
            </a:endParaRPr>
          </a:p>
        </p:txBody>
      </p:sp>
    </p:spTree>
    <p:extLst>
      <p:ext uri="{BB962C8B-B14F-4D97-AF65-F5344CB8AC3E}">
        <p14:creationId xmlns:p14="http://schemas.microsoft.com/office/powerpoint/2010/main" val="38827568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3413" y="303802"/>
            <a:ext cx="8650200" cy="400110"/>
          </a:xfrm>
        </p:spPr>
        <p:txBody>
          <a:bodyPr/>
          <a:lstStyle/>
          <a:p>
            <a:r>
              <a:rPr lang="it-IT" dirty="0" smtClean="0"/>
              <a:t>Experiment </a:t>
            </a:r>
            <a:r>
              <a:rPr lang="it-IT" dirty="0" smtClean="0">
                <a:latin typeface="Calibri" panose="020F0502020204030204" pitchFamily="34" charset="0"/>
                <a:cs typeface="Calibri" panose="020F0502020204030204" pitchFamily="34" charset="0"/>
              </a:rPr>
              <a:t>#3</a:t>
            </a:r>
            <a:r>
              <a:rPr lang="it-IT" dirty="0" smtClean="0"/>
              <a:t>: </a:t>
            </a:r>
            <a:r>
              <a:rPr lang="it-IT" dirty="0" err="1" smtClean="0"/>
              <a:t>S</a:t>
            </a:r>
            <a:r>
              <a:rPr lang="it-IT" dirty="0" err="1" smtClean="0"/>
              <a:t>tacks</a:t>
            </a:r>
            <a:r>
              <a:rPr lang="it-IT" dirty="0" smtClean="0"/>
              <a:t> in a </a:t>
            </a:r>
            <a:r>
              <a:rPr lang="it-IT" dirty="0" err="1" smtClean="0"/>
              <a:t>Bent</a:t>
            </a:r>
            <a:r>
              <a:rPr lang="it-IT" dirty="0" smtClean="0"/>
              <a:t> Cable</a:t>
            </a:r>
            <a:endParaRPr lang="it-IT" dirty="0"/>
          </a:p>
        </p:txBody>
      </p:sp>
      <p:sp>
        <p:nvSpPr>
          <p:cNvPr id="3" name="Segnaposto numero diapositiva 2"/>
          <p:cNvSpPr>
            <a:spLocks noGrp="1"/>
          </p:cNvSpPr>
          <p:nvPr>
            <p:ph type="sldNum" sz="quarter" idx="4"/>
          </p:nvPr>
        </p:nvSpPr>
        <p:spPr>
          <a:xfrm>
            <a:off x="6553200" y="6222140"/>
            <a:ext cx="2133600" cy="365125"/>
          </a:xfrm>
        </p:spPr>
        <p:txBody>
          <a:bodyPr/>
          <a:lstStyle/>
          <a:p>
            <a:fld id="{02C7C199-0D0D-7840-A88D-785280B31CF7}" type="slidenum">
              <a:rPr lang="it-IT" smtClean="0"/>
              <a:t>14</a:t>
            </a:fld>
            <a:endParaRPr lang="it-IT" dirty="0"/>
          </a:p>
        </p:txBody>
      </p:sp>
      <p:sp>
        <p:nvSpPr>
          <p:cNvPr id="7" name="Segnaposto piè di pagina 6"/>
          <p:cNvSpPr>
            <a:spLocks noGrp="1"/>
          </p:cNvSpPr>
          <p:nvPr>
            <p:ph type="ftr" sz="quarter" idx="3"/>
          </p:nvPr>
        </p:nvSpPr>
        <p:spPr/>
        <p:txBody>
          <a:bodyPr/>
          <a:lstStyle/>
          <a:p>
            <a:r>
              <a:rPr lang="en-US" dirty="0" smtClean="0"/>
              <a:t>2D Numerical Simulations of HTS Stacks of Tapes for CICCs- Nancy, FR – 23.06.2021</a:t>
            </a:r>
            <a:endParaRPr lang="it-IT" dirty="0"/>
          </a:p>
        </p:txBody>
      </p:sp>
      <p:sp>
        <p:nvSpPr>
          <p:cNvPr id="18" name="7 Marcador de contenido"/>
          <p:cNvSpPr txBox="1">
            <a:spLocks/>
          </p:cNvSpPr>
          <p:nvPr/>
        </p:nvSpPr>
        <p:spPr>
          <a:xfrm>
            <a:off x="214309" y="1028617"/>
            <a:ext cx="8550550" cy="872034"/>
          </a:xfrm>
          <a:prstGeom prst="rect">
            <a:avLst/>
          </a:prstGeom>
        </p:spPr>
        <p:txBody>
          <a:bodyPr vert="horz" wrap="square" lIns="91440" tIns="45720" rIns="91440" bIns="45720" rtlCol="0" anchor="ctr" anchorCtr="0">
            <a:spAutoFit/>
          </a:bodyPr>
          <a:lst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a:lstStyle>
          <a:p>
            <a:pPr marL="0" indent="0" algn="just">
              <a:lnSpc>
                <a:spcPct val="150000"/>
              </a:lnSpc>
              <a:spcBef>
                <a:spcPts val="0"/>
              </a:spcBef>
              <a:buNone/>
            </a:pPr>
            <a:r>
              <a:rPr lang="en-US" altLang="en-US" sz="1800" dirty="0">
                <a:solidFill>
                  <a:srgbClr val="002060"/>
                </a:solidFill>
                <a:latin typeface="+mj-lt"/>
                <a:ea typeface="Cambria" charset="0"/>
                <a:cs typeface="Arial" panose="020B0604020202020204" pitchFamily="34" charset="0"/>
              </a:rPr>
              <a:t>Individual </a:t>
            </a:r>
            <a:r>
              <a:rPr lang="en-US" altLang="en-US" sz="1800" dirty="0">
                <a:solidFill>
                  <a:srgbClr val="002060"/>
                </a:solidFill>
                <a:latin typeface="+mj-lt"/>
                <a:ea typeface="Cambria" charset="0"/>
                <a:cs typeface="Arial" panose="020B0604020202020204" pitchFamily="34" charset="0"/>
              </a:rPr>
              <a:t>tape current as a function of </a:t>
            </a:r>
            <a:r>
              <a:rPr lang="en-US" altLang="en-US" sz="1800" dirty="0">
                <a:solidFill>
                  <a:srgbClr val="002060"/>
                </a:solidFill>
                <a:latin typeface="+mj-lt"/>
                <a:ea typeface="Cambria" charset="0"/>
                <a:cs typeface="Arial" panose="020B0604020202020204" pitchFamily="34" charset="0"/>
              </a:rPr>
              <a:t>cable current </a:t>
            </a:r>
            <a:r>
              <a:rPr lang="en-US" altLang="en-US" sz="1800" dirty="0">
                <a:solidFill>
                  <a:srgbClr val="002060"/>
                </a:solidFill>
                <a:latin typeface="+mj-lt"/>
                <a:ea typeface="Cambria" charset="0"/>
                <a:cs typeface="Arial" panose="020B0604020202020204" pitchFamily="34" charset="0"/>
              </a:rPr>
              <a:t>for three different value of </a:t>
            </a:r>
            <a:r>
              <a:rPr lang="en-US" altLang="en-US" sz="1800" i="1" dirty="0" err="1">
                <a:solidFill>
                  <a:srgbClr val="002060"/>
                </a:solidFill>
                <a:latin typeface="+mj-lt"/>
                <a:ea typeface="Cambria" charset="0"/>
                <a:cs typeface="Arial" panose="020B0604020202020204" pitchFamily="34" charset="0"/>
              </a:rPr>
              <a:t>R</a:t>
            </a:r>
            <a:r>
              <a:rPr lang="en-US" altLang="en-US" sz="1800" i="1" baseline="-25000" dirty="0" err="1">
                <a:solidFill>
                  <a:srgbClr val="002060"/>
                </a:solidFill>
                <a:latin typeface="+mj-lt"/>
                <a:ea typeface="Cambria" charset="0"/>
                <a:cs typeface="Arial" panose="020B0604020202020204" pitchFamily="34" charset="0"/>
              </a:rPr>
              <a:t>term</a:t>
            </a:r>
            <a:r>
              <a:rPr lang="en-US" altLang="en-US" sz="1800" dirty="0">
                <a:solidFill>
                  <a:srgbClr val="002060"/>
                </a:solidFill>
                <a:latin typeface="+mj-lt"/>
                <a:ea typeface="Cambria" charset="0"/>
                <a:cs typeface="Arial" panose="020B0604020202020204" pitchFamily="34" charset="0"/>
              </a:rPr>
              <a:t>: (a) 10 nΩ; (b) 100 nΩ; (c) 500 nΩ</a:t>
            </a:r>
            <a:r>
              <a:rPr lang="en-US" sz="1800" dirty="0">
                <a:solidFill>
                  <a:srgbClr val="002060"/>
                </a:solidFill>
                <a:latin typeface="+mj-lt"/>
                <a:ea typeface="Cambria" charset="0"/>
                <a:cs typeface="Arial" panose="020B0604020202020204" pitchFamily="34" charset="0"/>
              </a:rPr>
              <a:t>.</a:t>
            </a:r>
            <a:endParaRPr lang="en-US" altLang="en-US" sz="1800" dirty="0">
              <a:solidFill>
                <a:srgbClr val="002060"/>
              </a:solidFill>
              <a:latin typeface="+mj-lt"/>
              <a:ea typeface="Cambria" charset="0"/>
              <a:cs typeface="Arial" panose="020B0604020202020204" pitchFamily="34" charset="0"/>
            </a:endParaRPr>
          </a:p>
        </p:txBody>
      </p:sp>
      <p:pic>
        <p:nvPicPr>
          <p:cNvPr id="13" name="Immagine 12"/>
          <p:cNvPicPr>
            <a:picLocks noChangeAspect="1"/>
          </p:cNvPicPr>
          <p:nvPr/>
        </p:nvPicPr>
        <p:blipFill>
          <a:blip r:embed="rId2"/>
          <a:stretch>
            <a:fillRect/>
          </a:stretch>
        </p:blipFill>
        <p:spPr>
          <a:xfrm>
            <a:off x="4917688" y="1474384"/>
            <a:ext cx="3990337" cy="4785268"/>
          </a:xfrm>
          <a:prstGeom prst="rect">
            <a:avLst/>
          </a:prstGeom>
        </p:spPr>
      </p:pic>
      <p:pic>
        <p:nvPicPr>
          <p:cNvPr id="14" name="Immagine 13"/>
          <p:cNvPicPr>
            <a:picLocks noChangeAspect="1"/>
          </p:cNvPicPr>
          <p:nvPr/>
        </p:nvPicPr>
        <p:blipFill>
          <a:blip r:embed="rId3"/>
          <a:stretch>
            <a:fillRect/>
          </a:stretch>
        </p:blipFill>
        <p:spPr>
          <a:xfrm>
            <a:off x="357475" y="1956406"/>
            <a:ext cx="4132109" cy="3358190"/>
          </a:xfrm>
          <a:prstGeom prst="rect">
            <a:avLst/>
          </a:prstGeom>
        </p:spPr>
      </p:pic>
      <p:sp>
        <p:nvSpPr>
          <p:cNvPr id="12" name="7 Marcador de contenido"/>
          <p:cNvSpPr txBox="1">
            <a:spLocks/>
          </p:cNvSpPr>
          <p:nvPr/>
        </p:nvSpPr>
        <p:spPr>
          <a:xfrm>
            <a:off x="357475" y="5215448"/>
            <a:ext cx="4681831" cy="1061829"/>
          </a:xfrm>
          <a:prstGeom prst="rect">
            <a:avLst/>
          </a:prstGeom>
        </p:spPr>
        <p:txBody>
          <a:bodyPr vert="horz" wrap="square" lIns="91440" tIns="45720" rIns="91440" bIns="45720" rtlCol="0" anchor="ctr" anchorCtr="0">
            <a:spAutoFit/>
          </a:bodyPr>
          <a:lst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a:lstStyle>
          <a:p>
            <a:pPr marL="0" indent="0" algn="just">
              <a:lnSpc>
                <a:spcPct val="150000"/>
              </a:lnSpc>
              <a:spcBef>
                <a:spcPts val="0"/>
              </a:spcBef>
              <a:buNone/>
            </a:pPr>
            <a:r>
              <a:rPr lang="en-US" sz="1400" dirty="0">
                <a:solidFill>
                  <a:srgbClr val="002060"/>
                </a:solidFill>
                <a:latin typeface="+mj-lt"/>
                <a:ea typeface="Cambria" charset="0"/>
                <a:cs typeface="Arial" panose="020B0604020202020204" pitchFamily="34" charset="0"/>
              </a:rPr>
              <a:t>Measured E–I curve of the 20-tapes </a:t>
            </a:r>
            <a:r>
              <a:rPr lang="en-US" sz="1400" dirty="0" err="1">
                <a:solidFill>
                  <a:srgbClr val="002060"/>
                </a:solidFill>
                <a:latin typeface="+mj-lt"/>
                <a:ea typeface="Cambria" charset="0"/>
                <a:cs typeface="Arial" panose="020B0604020202020204" pitchFamily="34" charset="0"/>
              </a:rPr>
              <a:t>SuNAM</a:t>
            </a:r>
            <a:r>
              <a:rPr lang="en-US" sz="1400" dirty="0">
                <a:solidFill>
                  <a:srgbClr val="002060"/>
                </a:solidFill>
                <a:latin typeface="+mj-lt"/>
                <a:ea typeface="Cambria" charset="0"/>
                <a:cs typeface="Arial" panose="020B0604020202020204" pitchFamily="34" charset="0"/>
              </a:rPr>
              <a:t> stack (open circles). Continuous and dotted lines represent the </a:t>
            </a:r>
            <a:r>
              <a:rPr lang="en-US" sz="1400" dirty="0" smtClean="0">
                <a:solidFill>
                  <a:srgbClr val="002060"/>
                </a:solidFill>
                <a:latin typeface="+mj-lt"/>
                <a:ea typeface="Cambria" charset="0"/>
                <a:cs typeface="Arial" panose="020B0604020202020204" pitchFamily="34" charset="0"/>
              </a:rPr>
              <a:t>FEM solution </a:t>
            </a:r>
            <a:r>
              <a:rPr lang="en-US" sz="1400" dirty="0">
                <a:solidFill>
                  <a:srgbClr val="002060"/>
                </a:solidFill>
                <a:latin typeface="+mj-lt"/>
                <a:ea typeface="Cambria" charset="0"/>
                <a:cs typeface="Arial" panose="020B0604020202020204" pitchFamily="34" charset="0"/>
              </a:rPr>
              <a:t>and the fit to the power </a:t>
            </a:r>
            <a:r>
              <a:rPr lang="en-US" sz="1400" dirty="0" smtClean="0">
                <a:solidFill>
                  <a:srgbClr val="002060"/>
                </a:solidFill>
                <a:latin typeface="+mj-lt"/>
                <a:ea typeface="Cambria" charset="0"/>
                <a:cs typeface="Arial" panose="020B0604020202020204" pitchFamily="34" charset="0"/>
              </a:rPr>
              <a:t>law, respectively.</a:t>
            </a:r>
            <a:endParaRPr lang="en-US" sz="1400" dirty="0">
              <a:solidFill>
                <a:srgbClr val="002060"/>
              </a:solidFill>
              <a:latin typeface="+mj-lt"/>
              <a:ea typeface="Cambria" charset="0"/>
              <a:cs typeface="Arial" panose="020B0604020202020204" pitchFamily="34" charset="0"/>
            </a:endParaRPr>
          </a:p>
        </p:txBody>
      </p:sp>
      <p:sp>
        <p:nvSpPr>
          <p:cNvPr id="16" name="Rettangolo 15"/>
          <p:cNvSpPr/>
          <p:nvPr/>
        </p:nvSpPr>
        <p:spPr>
          <a:xfrm>
            <a:off x="0" y="1050653"/>
            <a:ext cx="9144000" cy="5171487"/>
          </a:xfrm>
          <a:prstGeom prst="rect">
            <a:avLst/>
          </a:prstGeom>
          <a:solidFill>
            <a:schemeClr val="bg1">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7 Marcador de contenido"/>
          <p:cNvSpPr txBox="1">
            <a:spLocks/>
          </p:cNvSpPr>
          <p:nvPr/>
        </p:nvSpPr>
        <p:spPr>
          <a:xfrm>
            <a:off x="388235" y="1474384"/>
            <a:ext cx="8494612" cy="3901837"/>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txBody>
          <a:bodyPr vert="horz" wrap="square" lIns="91440" tIns="45720" rIns="91440" bIns="45720" rtlCol="0" anchor="ctr" anchorCtr="0">
            <a:spAutoFit/>
          </a:bodyPr>
          <a:lst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a:lstStyle>
          <a:p>
            <a:pPr marL="534988" indent="-534988" algn="just">
              <a:lnSpc>
                <a:spcPct val="150000"/>
              </a:lnSpc>
              <a:spcBef>
                <a:spcPts val="0"/>
              </a:spcBef>
            </a:pPr>
            <a:r>
              <a:rPr lang="en-US" sz="2400" dirty="0">
                <a:solidFill>
                  <a:srgbClr val="002060"/>
                </a:solidFill>
                <a:latin typeface="+mj-lt"/>
                <a:ea typeface="Cambria" charset="0"/>
                <a:cs typeface="Arial" panose="020B0604020202020204" pitchFamily="34" charset="0"/>
              </a:rPr>
              <a:t>Some of the tapes have been damaged by bending and showed degradation</a:t>
            </a:r>
            <a:r>
              <a:rPr lang="en-US" sz="2400" dirty="0" smtClean="0">
                <a:solidFill>
                  <a:srgbClr val="002060"/>
                </a:solidFill>
                <a:latin typeface="+mj-lt"/>
                <a:ea typeface="Cambria" charset="0"/>
                <a:cs typeface="Arial" panose="020B0604020202020204" pitchFamily="34" charset="0"/>
              </a:rPr>
              <a:t>.</a:t>
            </a:r>
          </a:p>
          <a:p>
            <a:pPr marL="534988" indent="-534988" algn="just">
              <a:lnSpc>
                <a:spcPct val="150000"/>
              </a:lnSpc>
              <a:spcBef>
                <a:spcPts val="0"/>
              </a:spcBef>
            </a:pPr>
            <a:r>
              <a:rPr lang="en-US" sz="2400" dirty="0" smtClean="0">
                <a:solidFill>
                  <a:srgbClr val="002060"/>
                </a:solidFill>
                <a:latin typeface="+mj-lt"/>
                <a:ea typeface="Cambria" charset="0"/>
                <a:cs typeface="Arial" panose="020B0604020202020204" pitchFamily="34" charset="0"/>
              </a:rPr>
              <a:t>They therefore </a:t>
            </a:r>
            <a:r>
              <a:rPr lang="en-US" sz="2400" dirty="0">
                <a:solidFill>
                  <a:srgbClr val="002060"/>
                </a:solidFill>
                <a:latin typeface="+mj-lt"/>
                <a:ea typeface="Cambria" charset="0"/>
                <a:cs typeface="Arial" panose="020B0604020202020204" pitchFamily="34" charset="0"/>
              </a:rPr>
              <a:t>entered the current sharing regime well before the transition to the normal phase of the whole </a:t>
            </a:r>
            <a:r>
              <a:rPr lang="en-US" sz="2400" dirty="0" smtClean="0">
                <a:solidFill>
                  <a:srgbClr val="002060"/>
                </a:solidFill>
                <a:latin typeface="+mj-lt"/>
                <a:ea typeface="Cambria" charset="0"/>
                <a:cs typeface="Arial" panose="020B0604020202020204" pitchFamily="34" charset="0"/>
              </a:rPr>
              <a:t>stack</a:t>
            </a:r>
          </a:p>
          <a:p>
            <a:pPr marL="534988" indent="-534988" algn="just">
              <a:lnSpc>
                <a:spcPct val="150000"/>
              </a:lnSpc>
              <a:spcBef>
                <a:spcPts val="0"/>
              </a:spcBef>
            </a:pPr>
            <a:r>
              <a:rPr lang="en-US" sz="2400" dirty="0" smtClean="0">
                <a:solidFill>
                  <a:srgbClr val="002060"/>
                </a:solidFill>
                <a:latin typeface="+mj-lt"/>
                <a:ea typeface="Cambria" charset="0"/>
                <a:cs typeface="Arial" panose="020B0604020202020204" pitchFamily="34" charset="0"/>
              </a:rPr>
              <a:t>Consequently, the </a:t>
            </a:r>
            <a:r>
              <a:rPr lang="en-US" sz="2400" dirty="0">
                <a:solidFill>
                  <a:srgbClr val="002060"/>
                </a:solidFill>
                <a:latin typeface="+mj-lt"/>
                <a:ea typeface="Cambria" charset="0"/>
                <a:cs typeface="Arial" panose="020B0604020202020204" pitchFamily="34" charset="0"/>
              </a:rPr>
              <a:t>current distribution was highly uneven. In spite of this, the stack showed good electrical stability.</a:t>
            </a:r>
            <a:endParaRPr lang="en-US" sz="2400" dirty="0">
              <a:solidFill>
                <a:srgbClr val="002060"/>
              </a:solidFill>
              <a:latin typeface="+mj-lt"/>
              <a:ea typeface="Cambria" charset="0"/>
              <a:cs typeface="Arial" panose="020B0604020202020204" pitchFamily="34" charset="0"/>
            </a:endParaRPr>
          </a:p>
        </p:txBody>
      </p:sp>
    </p:spTree>
    <p:extLst>
      <p:ext uri="{BB962C8B-B14F-4D97-AF65-F5344CB8AC3E}">
        <p14:creationId xmlns:p14="http://schemas.microsoft.com/office/powerpoint/2010/main" val="13762331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3413" y="303802"/>
            <a:ext cx="8650200" cy="400110"/>
          </a:xfrm>
        </p:spPr>
        <p:txBody>
          <a:bodyPr/>
          <a:lstStyle/>
          <a:p>
            <a:r>
              <a:rPr lang="it-IT" dirty="0" smtClean="0"/>
              <a:t>Experiment </a:t>
            </a:r>
            <a:r>
              <a:rPr lang="it-IT" dirty="0" smtClean="0">
                <a:latin typeface="Calibri" panose="020F0502020204030204" pitchFamily="34" charset="0"/>
                <a:cs typeface="Calibri" panose="020F0502020204030204" pitchFamily="34" charset="0"/>
              </a:rPr>
              <a:t>#3</a:t>
            </a:r>
            <a:r>
              <a:rPr lang="it-IT" dirty="0" smtClean="0"/>
              <a:t>: </a:t>
            </a:r>
            <a:r>
              <a:rPr lang="it-IT" dirty="0" err="1" smtClean="0"/>
              <a:t>S</a:t>
            </a:r>
            <a:r>
              <a:rPr lang="it-IT" dirty="0" err="1" smtClean="0"/>
              <a:t>tacks</a:t>
            </a:r>
            <a:r>
              <a:rPr lang="it-IT" dirty="0" smtClean="0"/>
              <a:t> in a </a:t>
            </a:r>
            <a:r>
              <a:rPr lang="it-IT" dirty="0" err="1" smtClean="0"/>
              <a:t>Bent</a:t>
            </a:r>
            <a:r>
              <a:rPr lang="it-IT" dirty="0" smtClean="0"/>
              <a:t> Cable</a:t>
            </a:r>
            <a:endParaRPr lang="it-IT" dirty="0"/>
          </a:p>
        </p:txBody>
      </p:sp>
      <p:sp>
        <p:nvSpPr>
          <p:cNvPr id="3" name="Segnaposto numero diapositiva 2"/>
          <p:cNvSpPr>
            <a:spLocks noGrp="1"/>
          </p:cNvSpPr>
          <p:nvPr>
            <p:ph type="sldNum" sz="quarter" idx="4"/>
          </p:nvPr>
        </p:nvSpPr>
        <p:spPr>
          <a:xfrm>
            <a:off x="6553200" y="6222140"/>
            <a:ext cx="2133600" cy="365125"/>
          </a:xfrm>
        </p:spPr>
        <p:txBody>
          <a:bodyPr/>
          <a:lstStyle/>
          <a:p>
            <a:fld id="{02C7C199-0D0D-7840-A88D-785280B31CF7}" type="slidenum">
              <a:rPr lang="it-IT" smtClean="0"/>
              <a:t>15</a:t>
            </a:fld>
            <a:endParaRPr lang="it-IT" dirty="0"/>
          </a:p>
        </p:txBody>
      </p:sp>
      <p:sp>
        <p:nvSpPr>
          <p:cNvPr id="7" name="Segnaposto piè di pagina 6"/>
          <p:cNvSpPr>
            <a:spLocks noGrp="1"/>
          </p:cNvSpPr>
          <p:nvPr>
            <p:ph type="ftr" sz="quarter" idx="3"/>
          </p:nvPr>
        </p:nvSpPr>
        <p:spPr/>
        <p:txBody>
          <a:bodyPr/>
          <a:lstStyle/>
          <a:p>
            <a:r>
              <a:rPr lang="en-US" dirty="0" smtClean="0"/>
              <a:t>2D Numerical Simulations of HTS Stacks of Tapes for CICCs- Nancy, FR – 23.06.2021</a:t>
            </a:r>
            <a:endParaRPr lang="it-IT" dirty="0"/>
          </a:p>
        </p:txBody>
      </p:sp>
      <p:sp>
        <p:nvSpPr>
          <p:cNvPr id="18" name="7 Marcador de contenido"/>
          <p:cNvSpPr txBox="1">
            <a:spLocks/>
          </p:cNvSpPr>
          <p:nvPr/>
        </p:nvSpPr>
        <p:spPr>
          <a:xfrm>
            <a:off x="214309" y="1028617"/>
            <a:ext cx="8550550" cy="872034"/>
          </a:xfrm>
          <a:prstGeom prst="rect">
            <a:avLst/>
          </a:prstGeom>
        </p:spPr>
        <p:txBody>
          <a:bodyPr vert="horz" wrap="square" lIns="91440" tIns="45720" rIns="91440" bIns="45720" rtlCol="0" anchor="ctr" anchorCtr="0">
            <a:spAutoFit/>
          </a:bodyPr>
          <a:lst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a:lstStyle>
          <a:p>
            <a:pPr marL="0" indent="0" algn="just">
              <a:lnSpc>
                <a:spcPct val="150000"/>
              </a:lnSpc>
              <a:spcBef>
                <a:spcPts val="0"/>
              </a:spcBef>
              <a:buNone/>
            </a:pPr>
            <a:r>
              <a:rPr lang="en-US" altLang="en-US" sz="1800" dirty="0">
                <a:solidFill>
                  <a:srgbClr val="002060"/>
                </a:solidFill>
                <a:latin typeface="+mj-lt"/>
                <a:ea typeface="Cambria" charset="0"/>
                <a:cs typeface="Arial" panose="020B0604020202020204" pitchFamily="34" charset="0"/>
              </a:rPr>
              <a:t>Individual </a:t>
            </a:r>
            <a:r>
              <a:rPr lang="en-US" altLang="en-US" sz="1800" dirty="0">
                <a:solidFill>
                  <a:srgbClr val="002060"/>
                </a:solidFill>
                <a:latin typeface="+mj-lt"/>
                <a:ea typeface="Cambria" charset="0"/>
                <a:cs typeface="Arial" panose="020B0604020202020204" pitchFamily="34" charset="0"/>
              </a:rPr>
              <a:t>tape current as a function of </a:t>
            </a:r>
            <a:r>
              <a:rPr lang="en-US" altLang="en-US" sz="1800" dirty="0">
                <a:solidFill>
                  <a:srgbClr val="002060"/>
                </a:solidFill>
                <a:latin typeface="+mj-lt"/>
                <a:ea typeface="Cambria" charset="0"/>
                <a:cs typeface="Arial" panose="020B0604020202020204" pitchFamily="34" charset="0"/>
              </a:rPr>
              <a:t>cable current </a:t>
            </a:r>
            <a:r>
              <a:rPr lang="en-US" altLang="en-US" sz="1800" dirty="0">
                <a:solidFill>
                  <a:srgbClr val="002060"/>
                </a:solidFill>
                <a:latin typeface="+mj-lt"/>
                <a:ea typeface="Cambria" charset="0"/>
                <a:cs typeface="Arial" panose="020B0604020202020204" pitchFamily="34" charset="0"/>
              </a:rPr>
              <a:t>for three different value of </a:t>
            </a:r>
            <a:r>
              <a:rPr lang="en-US" altLang="en-US" sz="1800" i="1" dirty="0" err="1">
                <a:solidFill>
                  <a:srgbClr val="002060"/>
                </a:solidFill>
                <a:latin typeface="+mj-lt"/>
                <a:ea typeface="Cambria" charset="0"/>
                <a:cs typeface="Arial" panose="020B0604020202020204" pitchFamily="34" charset="0"/>
              </a:rPr>
              <a:t>R</a:t>
            </a:r>
            <a:r>
              <a:rPr lang="en-US" altLang="en-US" sz="1800" i="1" baseline="-25000" dirty="0" err="1">
                <a:solidFill>
                  <a:srgbClr val="002060"/>
                </a:solidFill>
                <a:latin typeface="+mj-lt"/>
                <a:ea typeface="Cambria" charset="0"/>
                <a:cs typeface="Arial" panose="020B0604020202020204" pitchFamily="34" charset="0"/>
              </a:rPr>
              <a:t>term</a:t>
            </a:r>
            <a:r>
              <a:rPr lang="en-US" altLang="en-US" sz="1800" dirty="0">
                <a:solidFill>
                  <a:srgbClr val="002060"/>
                </a:solidFill>
                <a:latin typeface="+mj-lt"/>
                <a:ea typeface="Cambria" charset="0"/>
                <a:cs typeface="Arial" panose="020B0604020202020204" pitchFamily="34" charset="0"/>
              </a:rPr>
              <a:t>: (a) 10 nΩ; (b) 100 nΩ; (c) 500 nΩ</a:t>
            </a:r>
            <a:r>
              <a:rPr lang="en-US" sz="1800" dirty="0">
                <a:solidFill>
                  <a:srgbClr val="002060"/>
                </a:solidFill>
                <a:latin typeface="+mj-lt"/>
                <a:ea typeface="Cambria" charset="0"/>
                <a:cs typeface="Arial" panose="020B0604020202020204" pitchFamily="34" charset="0"/>
              </a:rPr>
              <a:t>.</a:t>
            </a:r>
            <a:endParaRPr lang="en-US" altLang="en-US" sz="1800" dirty="0">
              <a:solidFill>
                <a:srgbClr val="002060"/>
              </a:solidFill>
              <a:latin typeface="+mj-lt"/>
              <a:ea typeface="Cambria" charset="0"/>
              <a:cs typeface="Arial" panose="020B0604020202020204" pitchFamily="34" charset="0"/>
            </a:endParaRPr>
          </a:p>
        </p:txBody>
      </p:sp>
      <p:pic>
        <p:nvPicPr>
          <p:cNvPr id="13" name="Immagine 12"/>
          <p:cNvPicPr>
            <a:picLocks noChangeAspect="1"/>
          </p:cNvPicPr>
          <p:nvPr/>
        </p:nvPicPr>
        <p:blipFill>
          <a:blip r:embed="rId2"/>
          <a:stretch>
            <a:fillRect/>
          </a:stretch>
        </p:blipFill>
        <p:spPr>
          <a:xfrm>
            <a:off x="4917688" y="1474384"/>
            <a:ext cx="3990337" cy="4785268"/>
          </a:xfrm>
          <a:prstGeom prst="rect">
            <a:avLst/>
          </a:prstGeom>
        </p:spPr>
      </p:pic>
      <p:pic>
        <p:nvPicPr>
          <p:cNvPr id="14" name="Immagine 13"/>
          <p:cNvPicPr>
            <a:picLocks noChangeAspect="1"/>
          </p:cNvPicPr>
          <p:nvPr/>
        </p:nvPicPr>
        <p:blipFill>
          <a:blip r:embed="rId3"/>
          <a:stretch>
            <a:fillRect/>
          </a:stretch>
        </p:blipFill>
        <p:spPr>
          <a:xfrm>
            <a:off x="357475" y="1956406"/>
            <a:ext cx="4132109" cy="3358190"/>
          </a:xfrm>
          <a:prstGeom prst="rect">
            <a:avLst/>
          </a:prstGeom>
        </p:spPr>
      </p:pic>
      <p:sp>
        <p:nvSpPr>
          <p:cNvPr id="12" name="7 Marcador de contenido"/>
          <p:cNvSpPr txBox="1">
            <a:spLocks/>
          </p:cNvSpPr>
          <p:nvPr/>
        </p:nvSpPr>
        <p:spPr>
          <a:xfrm>
            <a:off x="357475" y="5215448"/>
            <a:ext cx="4681831" cy="1061829"/>
          </a:xfrm>
          <a:prstGeom prst="rect">
            <a:avLst/>
          </a:prstGeom>
        </p:spPr>
        <p:txBody>
          <a:bodyPr vert="horz" wrap="square" lIns="91440" tIns="45720" rIns="91440" bIns="45720" rtlCol="0" anchor="ctr" anchorCtr="0">
            <a:spAutoFit/>
          </a:bodyPr>
          <a:lst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a:lstStyle>
          <a:p>
            <a:pPr marL="0" indent="0" algn="just">
              <a:lnSpc>
                <a:spcPct val="150000"/>
              </a:lnSpc>
              <a:spcBef>
                <a:spcPts val="0"/>
              </a:spcBef>
              <a:buNone/>
            </a:pPr>
            <a:r>
              <a:rPr lang="en-US" sz="1400" dirty="0">
                <a:solidFill>
                  <a:srgbClr val="002060"/>
                </a:solidFill>
                <a:latin typeface="+mj-lt"/>
                <a:ea typeface="Cambria" charset="0"/>
                <a:cs typeface="Arial" panose="020B0604020202020204" pitchFamily="34" charset="0"/>
              </a:rPr>
              <a:t>Measured E–I curve of the 20-tapes </a:t>
            </a:r>
            <a:r>
              <a:rPr lang="en-US" sz="1400" dirty="0" err="1">
                <a:solidFill>
                  <a:srgbClr val="002060"/>
                </a:solidFill>
                <a:latin typeface="+mj-lt"/>
                <a:ea typeface="Cambria" charset="0"/>
                <a:cs typeface="Arial" panose="020B0604020202020204" pitchFamily="34" charset="0"/>
              </a:rPr>
              <a:t>SuNAM</a:t>
            </a:r>
            <a:r>
              <a:rPr lang="en-US" sz="1400" dirty="0">
                <a:solidFill>
                  <a:srgbClr val="002060"/>
                </a:solidFill>
                <a:latin typeface="+mj-lt"/>
                <a:ea typeface="Cambria" charset="0"/>
                <a:cs typeface="Arial" panose="020B0604020202020204" pitchFamily="34" charset="0"/>
              </a:rPr>
              <a:t> stack (open circles). Continuous and dotted lines represent the </a:t>
            </a:r>
            <a:r>
              <a:rPr lang="en-US" sz="1400" dirty="0" smtClean="0">
                <a:solidFill>
                  <a:srgbClr val="002060"/>
                </a:solidFill>
                <a:latin typeface="+mj-lt"/>
                <a:ea typeface="Cambria" charset="0"/>
                <a:cs typeface="Arial" panose="020B0604020202020204" pitchFamily="34" charset="0"/>
              </a:rPr>
              <a:t>FEM solution </a:t>
            </a:r>
            <a:r>
              <a:rPr lang="en-US" sz="1400" dirty="0">
                <a:solidFill>
                  <a:srgbClr val="002060"/>
                </a:solidFill>
                <a:latin typeface="+mj-lt"/>
                <a:ea typeface="Cambria" charset="0"/>
                <a:cs typeface="Arial" panose="020B0604020202020204" pitchFamily="34" charset="0"/>
              </a:rPr>
              <a:t>and the fit to the power </a:t>
            </a:r>
            <a:r>
              <a:rPr lang="en-US" sz="1400" dirty="0" smtClean="0">
                <a:solidFill>
                  <a:srgbClr val="002060"/>
                </a:solidFill>
                <a:latin typeface="+mj-lt"/>
                <a:ea typeface="Cambria" charset="0"/>
                <a:cs typeface="Arial" panose="020B0604020202020204" pitchFamily="34" charset="0"/>
              </a:rPr>
              <a:t>law, respectively.</a:t>
            </a:r>
            <a:endParaRPr lang="en-US" sz="1400" dirty="0">
              <a:solidFill>
                <a:srgbClr val="002060"/>
              </a:solidFill>
              <a:latin typeface="+mj-lt"/>
              <a:ea typeface="Cambria" charset="0"/>
              <a:cs typeface="Arial" panose="020B0604020202020204" pitchFamily="34" charset="0"/>
            </a:endParaRPr>
          </a:p>
        </p:txBody>
      </p:sp>
      <p:sp>
        <p:nvSpPr>
          <p:cNvPr id="16" name="Rettangolo 15"/>
          <p:cNvSpPr/>
          <p:nvPr/>
        </p:nvSpPr>
        <p:spPr>
          <a:xfrm>
            <a:off x="0" y="1050653"/>
            <a:ext cx="9144000" cy="5171487"/>
          </a:xfrm>
          <a:prstGeom prst="rect">
            <a:avLst/>
          </a:prstGeom>
          <a:solidFill>
            <a:schemeClr val="bg1">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7 Marcador de contenido"/>
          <p:cNvSpPr txBox="1">
            <a:spLocks/>
          </p:cNvSpPr>
          <p:nvPr/>
        </p:nvSpPr>
        <p:spPr>
          <a:xfrm>
            <a:off x="239487" y="2851369"/>
            <a:ext cx="8668538" cy="2308324"/>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txBody>
          <a:bodyPr vert="horz" wrap="square" lIns="91440" tIns="45720" rIns="91440" bIns="45720" rtlCol="0" anchor="ctr" anchorCtr="0">
            <a:spAutoFit/>
          </a:bodyPr>
          <a:lst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a:lstStyle>
          <a:p>
            <a:pPr marL="0" indent="0" algn="just">
              <a:lnSpc>
                <a:spcPct val="150000"/>
              </a:lnSpc>
              <a:spcBef>
                <a:spcPts val="0"/>
              </a:spcBef>
              <a:buNone/>
            </a:pPr>
            <a:r>
              <a:rPr lang="en-US" sz="2400" dirty="0" smtClean="0">
                <a:solidFill>
                  <a:srgbClr val="002060"/>
                </a:solidFill>
                <a:latin typeface="+mj-lt"/>
                <a:ea typeface="Cambria" charset="0"/>
                <a:cs typeface="Arial" panose="020B0604020202020204" pitchFamily="34" charset="0"/>
              </a:rPr>
              <a:t>Such an unbalanced </a:t>
            </a:r>
            <a:r>
              <a:rPr lang="en-US" sz="2400" dirty="0">
                <a:solidFill>
                  <a:srgbClr val="002060"/>
                </a:solidFill>
                <a:latin typeface="+mj-lt"/>
                <a:ea typeface="Cambria" charset="0"/>
                <a:cs typeface="Arial" panose="020B0604020202020204" pitchFamily="34" charset="0"/>
              </a:rPr>
              <a:t>current sharing might generate thermal </a:t>
            </a:r>
            <a:r>
              <a:rPr lang="en-US" sz="2400" dirty="0" smtClean="0">
                <a:solidFill>
                  <a:srgbClr val="002060"/>
                </a:solidFill>
                <a:latin typeface="+mj-lt"/>
                <a:ea typeface="Cambria" charset="0"/>
                <a:cs typeface="Arial" panose="020B0604020202020204" pitchFamily="34" charset="0"/>
              </a:rPr>
              <a:t>instabilities well </a:t>
            </a:r>
            <a:r>
              <a:rPr lang="en-US" sz="2400" dirty="0">
                <a:solidFill>
                  <a:srgbClr val="002060"/>
                </a:solidFill>
                <a:latin typeface="+mj-lt"/>
                <a:ea typeface="Cambria" charset="0"/>
                <a:cs typeface="Arial" panose="020B0604020202020204" pitchFamily="34" charset="0"/>
              </a:rPr>
              <a:t>below the transition, thus increasing the risk of </a:t>
            </a:r>
            <a:r>
              <a:rPr lang="en-US" sz="2400" b="1" dirty="0" smtClean="0">
                <a:solidFill>
                  <a:srgbClr val="002060"/>
                </a:solidFill>
                <a:latin typeface="+mj-lt"/>
                <a:ea typeface="Cambria" charset="0"/>
                <a:cs typeface="Arial" panose="020B0604020202020204" pitchFamily="34" charset="0"/>
              </a:rPr>
              <a:t>catastrophic damage </a:t>
            </a:r>
            <a:r>
              <a:rPr lang="en-US" sz="2400" b="1" dirty="0">
                <a:solidFill>
                  <a:srgbClr val="002060"/>
                </a:solidFill>
                <a:latin typeface="+mj-lt"/>
                <a:ea typeface="Cambria" charset="0"/>
                <a:cs typeface="Arial" panose="020B0604020202020204" pitchFamily="34" charset="0"/>
              </a:rPr>
              <a:t>of the superconducting </a:t>
            </a:r>
            <a:r>
              <a:rPr lang="en-US" sz="2400" b="1" dirty="0" smtClean="0">
                <a:solidFill>
                  <a:srgbClr val="002060"/>
                </a:solidFill>
                <a:latin typeface="+mj-lt"/>
                <a:ea typeface="Cambria" charset="0"/>
                <a:cs typeface="Arial" panose="020B0604020202020204" pitchFamily="34" charset="0"/>
              </a:rPr>
              <a:t>cable</a:t>
            </a:r>
            <a:r>
              <a:rPr lang="en-US" sz="2400" dirty="0" smtClean="0">
                <a:solidFill>
                  <a:srgbClr val="002060"/>
                </a:solidFill>
                <a:latin typeface="+mj-lt"/>
                <a:ea typeface="Cambria" charset="0"/>
                <a:cs typeface="Arial" panose="020B0604020202020204" pitchFamily="34" charset="0"/>
              </a:rPr>
              <a:t>.</a:t>
            </a:r>
            <a:r>
              <a:rPr lang="en-US" sz="2400" b="1" dirty="0" smtClean="0">
                <a:solidFill>
                  <a:srgbClr val="002060"/>
                </a:solidFill>
                <a:latin typeface="+mj-lt"/>
                <a:ea typeface="Cambria" charset="0"/>
                <a:cs typeface="Arial" panose="020B0604020202020204" pitchFamily="34" charset="0"/>
              </a:rPr>
              <a:t> </a:t>
            </a:r>
            <a:r>
              <a:rPr lang="en-US" sz="2400" dirty="0" smtClean="0">
                <a:solidFill>
                  <a:srgbClr val="002060"/>
                </a:solidFill>
                <a:latin typeface="+mj-lt"/>
                <a:ea typeface="Cambria" charset="0"/>
                <a:cs typeface="Arial" panose="020B0604020202020204" pitchFamily="34" charset="0"/>
              </a:rPr>
              <a:t>Largely uneven </a:t>
            </a:r>
            <a:r>
              <a:rPr lang="en-US" sz="2400" i="1" dirty="0" err="1" smtClean="0">
                <a:solidFill>
                  <a:srgbClr val="002060"/>
                </a:solidFill>
                <a:latin typeface="+mj-lt"/>
                <a:ea typeface="Cambria" charset="0"/>
                <a:cs typeface="Arial" panose="020B0604020202020204" pitchFamily="34" charset="0"/>
              </a:rPr>
              <a:t>I</a:t>
            </a:r>
            <a:r>
              <a:rPr lang="en-US" sz="2400" i="1" baseline="-25000" dirty="0" err="1" smtClean="0">
                <a:solidFill>
                  <a:srgbClr val="002060"/>
                </a:solidFill>
                <a:latin typeface="+mj-lt"/>
                <a:ea typeface="Cambria" charset="0"/>
                <a:cs typeface="Arial" panose="020B0604020202020204" pitchFamily="34" charset="0"/>
              </a:rPr>
              <a:t>c</a:t>
            </a:r>
            <a:r>
              <a:rPr lang="en-US" sz="2400" dirty="0" smtClean="0">
                <a:solidFill>
                  <a:srgbClr val="002060"/>
                </a:solidFill>
                <a:latin typeface="+mj-lt"/>
                <a:ea typeface="Cambria" charset="0"/>
                <a:cs typeface="Arial" panose="020B0604020202020204" pitchFamily="34" charset="0"/>
              </a:rPr>
              <a:t> distributions should always be avoided.</a:t>
            </a:r>
            <a:endParaRPr lang="en-US" sz="2400" dirty="0">
              <a:solidFill>
                <a:srgbClr val="002060"/>
              </a:solidFill>
              <a:latin typeface="+mj-lt"/>
              <a:ea typeface="Cambria" charset="0"/>
              <a:cs typeface="Arial" panose="020B0604020202020204" pitchFamily="34" charset="0"/>
            </a:endParaRPr>
          </a:p>
        </p:txBody>
      </p:sp>
      <p:pic>
        <p:nvPicPr>
          <p:cNvPr id="1028" name="Picture 4" descr="File:Ambox warning yellow.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042" y="1446881"/>
            <a:ext cx="1799348" cy="15569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oftsystem.it/wp-content/uploads/2016/09/warning.pn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22657" b="22904"/>
          <a:stretch/>
        </p:blipFill>
        <p:spPr bwMode="auto">
          <a:xfrm>
            <a:off x="2584584" y="1119605"/>
            <a:ext cx="3810000" cy="2074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578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3413" y="303802"/>
            <a:ext cx="8650200" cy="400110"/>
          </a:xfrm>
        </p:spPr>
        <p:txBody>
          <a:bodyPr/>
          <a:lstStyle/>
          <a:p>
            <a:r>
              <a:rPr lang="it-IT" dirty="0" err="1" smtClean="0"/>
              <a:t>Perspectives</a:t>
            </a:r>
            <a:endParaRPr lang="it-IT" dirty="0"/>
          </a:p>
        </p:txBody>
      </p:sp>
      <p:sp>
        <p:nvSpPr>
          <p:cNvPr id="3" name="Segnaposto numero diapositiva 2"/>
          <p:cNvSpPr>
            <a:spLocks noGrp="1"/>
          </p:cNvSpPr>
          <p:nvPr>
            <p:ph type="sldNum" sz="quarter" idx="4"/>
          </p:nvPr>
        </p:nvSpPr>
        <p:spPr>
          <a:xfrm>
            <a:off x="6553200" y="6222140"/>
            <a:ext cx="2133600" cy="365125"/>
          </a:xfrm>
        </p:spPr>
        <p:txBody>
          <a:bodyPr/>
          <a:lstStyle/>
          <a:p>
            <a:fld id="{02C7C199-0D0D-7840-A88D-785280B31CF7}" type="slidenum">
              <a:rPr lang="it-IT" smtClean="0"/>
              <a:t>16</a:t>
            </a:fld>
            <a:endParaRPr lang="it-IT" dirty="0"/>
          </a:p>
        </p:txBody>
      </p:sp>
      <p:sp>
        <p:nvSpPr>
          <p:cNvPr id="7" name="Segnaposto piè di pagina 6"/>
          <p:cNvSpPr>
            <a:spLocks noGrp="1"/>
          </p:cNvSpPr>
          <p:nvPr>
            <p:ph type="ftr" sz="quarter" idx="3"/>
          </p:nvPr>
        </p:nvSpPr>
        <p:spPr/>
        <p:txBody>
          <a:bodyPr/>
          <a:lstStyle/>
          <a:p>
            <a:r>
              <a:rPr lang="en-US" dirty="0" smtClean="0"/>
              <a:t>2D Numerical Simulations of HTS Stacks of Tapes for CICCs- Nancy, FR – 23.06.2021</a:t>
            </a:r>
            <a:endParaRPr lang="it-IT" dirty="0"/>
          </a:p>
        </p:txBody>
      </p:sp>
      <p:sp>
        <p:nvSpPr>
          <p:cNvPr id="18" name="7 Marcador de contenido"/>
          <p:cNvSpPr txBox="1">
            <a:spLocks/>
          </p:cNvSpPr>
          <p:nvPr/>
        </p:nvSpPr>
        <p:spPr>
          <a:xfrm>
            <a:off x="153582" y="1095387"/>
            <a:ext cx="8742534" cy="1881990"/>
          </a:xfrm>
          <a:prstGeom prst="rect">
            <a:avLst/>
          </a:prstGeom>
        </p:spPr>
        <p:txBody>
          <a:bodyPr vert="horz" wrap="square" lIns="91440" tIns="45720" rIns="91440" bIns="45720" rtlCol="0" anchor="ctr" anchorCtr="0">
            <a:spAutoFit/>
          </a:bodyPr>
          <a:lst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a:lstStyle>
          <a:p>
            <a:pPr marL="534988" indent="-534988" algn="just">
              <a:lnSpc>
                <a:spcPct val="150000"/>
              </a:lnSpc>
              <a:spcBef>
                <a:spcPts val="0"/>
              </a:spcBef>
            </a:pPr>
            <a:r>
              <a:rPr lang="en-US" altLang="en-US" sz="2000" dirty="0">
                <a:solidFill>
                  <a:srgbClr val="002060"/>
                </a:solidFill>
                <a:latin typeface="+mj-lt"/>
                <a:ea typeface="Cambria" charset="0"/>
                <a:cs typeface="Arial" panose="020B0604020202020204" pitchFamily="34" charset="0"/>
              </a:rPr>
              <a:t>This model can also be useful for predicting the </a:t>
            </a:r>
            <a:r>
              <a:rPr lang="en-US" altLang="en-US" sz="2000" dirty="0" smtClean="0">
                <a:solidFill>
                  <a:srgbClr val="002060"/>
                </a:solidFill>
                <a:latin typeface="+mj-lt"/>
                <a:ea typeface="Cambria" charset="0"/>
                <a:cs typeface="Arial" panose="020B0604020202020204" pitchFamily="34" charset="0"/>
              </a:rPr>
              <a:t>performance of </a:t>
            </a:r>
            <a:r>
              <a:rPr lang="en-US" altLang="en-US" sz="2000" dirty="0">
                <a:solidFill>
                  <a:srgbClr val="002060"/>
                </a:solidFill>
                <a:latin typeface="+mj-lt"/>
                <a:ea typeface="Cambria" charset="0"/>
                <a:cs typeface="Arial" panose="020B0604020202020204" pitchFamily="34" charset="0"/>
              </a:rPr>
              <a:t>a fully equipped HTS CICC in self-field conditions, and </a:t>
            </a:r>
            <a:r>
              <a:rPr lang="en-US" altLang="en-US" sz="2000" dirty="0" smtClean="0">
                <a:solidFill>
                  <a:srgbClr val="002060"/>
                </a:solidFill>
                <a:latin typeface="+mj-lt"/>
                <a:ea typeface="Cambria" charset="0"/>
                <a:cs typeface="Arial" panose="020B0604020202020204" pitchFamily="34" charset="0"/>
              </a:rPr>
              <a:t>can be </a:t>
            </a:r>
            <a:r>
              <a:rPr lang="en-US" altLang="en-US" sz="2000" dirty="0">
                <a:solidFill>
                  <a:srgbClr val="002060"/>
                </a:solidFill>
                <a:latin typeface="+mj-lt"/>
                <a:ea typeface="Cambria" charset="0"/>
                <a:cs typeface="Arial" panose="020B0604020202020204" pitchFamily="34" charset="0"/>
              </a:rPr>
              <a:t>used for design and development activities of </a:t>
            </a:r>
            <a:r>
              <a:rPr lang="en-US" altLang="en-US" sz="2000" dirty="0" smtClean="0">
                <a:solidFill>
                  <a:srgbClr val="002060"/>
                </a:solidFill>
                <a:latin typeface="+mj-lt"/>
                <a:ea typeface="Cambria" charset="0"/>
                <a:cs typeface="Arial" panose="020B0604020202020204" pitchFamily="34" charset="0"/>
              </a:rPr>
              <a:t>superconducting cables </a:t>
            </a:r>
            <a:r>
              <a:rPr lang="en-US" altLang="en-US" sz="2000" dirty="0">
                <a:solidFill>
                  <a:srgbClr val="002060"/>
                </a:solidFill>
                <a:latin typeface="+mj-lt"/>
                <a:ea typeface="Cambria" charset="0"/>
                <a:cs typeface="Arial" panose="020B0604020202020204" pitchFamily="34" charset="0"/>
              </a:rPr>
              <a:t>based on HTS coated conductor </a:t>
            </a:r>
            <a:r>
              <a:rPr lang="en-US" altLang="en-US" sz="2000" dirty="0" smtClean="0">
                <a:solidFill>
                  <a:srgbClr val="002060"/>
                </a:solidFill>
                <a:latin typeface="+mj-lt"/>
                <a:ea typeface="Cambria" charset="0"/>
                <a:cs typeface="Arial" panose="020B0604020202020204" pitchFamily="34" charset="0"/>
              </a:rPr>
              <a:t>tapes.</a:t>
            </a:r>
          </a:p>
        </p:txBody>
      </p:sp>
      <p:pic>
        <p:nvPicPr>
          <p:cNvPr id="6" name="Immagine 5"/>
          <p:cNvPicPr>
            <a:picLocks noChangeAspect="1"/>
          </p:cNvPicPr>
          <p:nvPr/>
        </p:nvPicPr>
        <p:blipFill rotWithShape="1">
          <a:blip r:embed="rId2"/>
          <a:srcRect l="8020" r="10361"/>
          <a:stretch/>
        </p:blipFill>
        <p:spPr>
          <a:xfrm>
            <a:off x="5274526" y="2540310"/>
            <a:ext cx="3702205" cy="3635373"/>
          </a:xfrm>
          <a:prstGeom prst="rect">
            <a:avLst/>
          </a:prstGeom>
        </p:spPr>
      </p:pic>
      <p:sp>
        <p:nvSpPr>
          <p:cNvPr id="17" name="7 Marcador de contenido"/>
          <p:cNvSpPr txBox="1">
            <a:spLocks/>
          </p:cNvSpPr>
          <p:nvPr/>
        </p:nvSpPr>
        <p:spPr>
          <a:xfrm>
            <a:off x="153583" y="2937691"/>
            <a:ext cx="4777972" cy="3323987"/>
          </a:xfrm>
          <a:prstGeom prst="rect">
            <a:avLst/>
          </a:prstGeom>
        </p:spPr>
        <p:txBody>
          <a:bodyPr vert="horz" wrap="square" lIns="91440" tIns="45720" rIns="91440" bIns="45720" rtlCol="0" anchor="ctr" anchorCtr="0">
            <a:spAutoFit/>
          </a:bodyPr>
          <a:lst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a:lstStyle>
          <a:p>
            <a:pPr marL="534988" indent="-534988" algn="just">
              <a:lnSpc>
                <a:spcPct val="150000"/>
              </a:lnSpc>
              <a:spcBef>
                <a:spcPts val="0"/>
              </a:spcBef>
            </a:pPr>
            <a:r>
              <a:rPr lang="en-US" altLang="en-US" sz="2000" dirty="0" smtClean="0">
                <a:solidFill>
                  <a:srgbClr val="002060"/>
                </a:solidFill>
                <a:latin typeface="+mj-lt"/>
                <a:ea typeface="Cambria" charset="0"/>
                <a:cs typeface="Arial" panose="020B0604020202020204" pitchFamily="34" charset="0"/>
              </a:rPr>
              <a:t>Next step will </a:t>
            </a:r>
            <a:r>
              <a:rPr lang="en-US" altLang="en-US" sz="2000" dirty="0">
                <a:solidFill>
                  <a:srgbClr val="002060"/>
                </a:solidFill>
                <a:latin typeface="+mj-lt"/>
                <a:ea typeface="Cambria" charset="0"/>
                <a:cs typeface="Arial" panose="020B0604020202020204" pitchFamily="34" charset="0"/>
              </a:rPr>
              <a:t>be to implement a full 3D model to predict the </a:t>
            </a:r>
            <a:r>
              <a:rPr lang="en-US" altLang="en-US" sz="2000" dirty="0" smtClean="0">
                <a:solidFill>
                  <a:srgbClr val="002060"/>
                </a:solidFill>
                <a:latin typeface="+mj-lt"/>
                <a:ea typeface="Cambria" charset="0"/>
                <a:cs typeface="Arial" panose="020B0604020202020204" pitchFamily="34" charset="0"/>
              </a:rPr>
              <a:t>behavior of </a:t>
            </a:r>
            <a:r>
              <a:rPr lang="en-US" altLang="en-US" sz="2000" dirty="0">
                <a:solidFill>
                  <a:srgbClr val="002060"/>
                </a:solidFill>
                <a:latin typeface="+mj-lt"/>
                <a:ea typeface="Cambria" charset="0"/>
                <a:cs typeface="Arial" panose="020B0604020202020204" pitchFamily="34" charset="0"/>
              </a:rPr>
              <a:t>a current-carrying HTS twisted stacked-tape CICC in </a:t>
            </a:r>
            <a:r>
              <a:rPr lang="en-US" altLang="en-US" sz="2000" dirty="0" smtClean="0">
                <a:solidFill>
                  <a:srgbClr val="002060"/>
                </a:solidFill>
                <a:latin typeface="+mj-lt"/>
                <a:ea typeface="Cambria" charset="0"/>
                <a:cs typeface="Arial" panose="020B0604020202020204" pitchFamily="34" charset="0"/>
              </a:rPr>
              <a:t>an external </a:t>
            </a:r>
            <a:r>
              <a:rPr lang="en-US" altLang="en-US" sz="2000" dirty="0">
                <a:solidFill>
                  <a:srgbClr val="002060"/>
                </a:solidFill>
                <a:latin typeface="+mj-lt"/>
                <a:ea typeface="Cambria" charset="0"/>
                <a:cs typeface="Arial" panose="020B0604020202020204" pitchFamily="34" charset="0"/>
              </a:rPr>
              <a:t>magnetic field, as in typical operating conditions of </a:t>
            </a:r>
            <a:r>
              <a:rPr lang="en-US" altLang="en-US" sz="2000" dirty="0" smtClean="0">
                <a:solidFill>
                  <a:srgbClr val="002060"/>
                </a:solidFill>
                <a:latin typeface="+mj-lt"/>
                <a:ea typeface="Cambria" charset="0"/>
                <a:cs typeface="Arial" panose="020B0604020202020204" pitchFamily="34" charset="0"/>
              </a:rPr>
              <a:t>a nuclear </a:t>
            </a:r>
            <a:r>
              <a:rPr lang="en-US" altLang="en-US" sz="2000" dirty="0">
                <a:solidFill>
                  <a:srgbClr val="002060"/>
                </a:solidFill>
                <a:latin typeface="+mj-lt"/>
                <a:ea typeface="Cambria" charset="0"/>
                <a:cs typeface="Arial" panose="020B0604020202020204" pitchFamily="34" charset="0"/>
              </a:rPr>
              <a:t>fusion reactor.</a:t>
            </a:r>
            <a:endParaRPr lang="en-US" altLang="en-US" sz="2000" dirty="0">
              <a:solidFill>
                <a:srgbClr val="002060"/>
              </a:solidFill>
              <a:latin typeface="+mj-lt"/>
              <a:ea typeface="Cambria" charset="0"/>
              <a:cs typeface="Arial" panose="020B0604020202020204" pitchFamily="34" charset="0"/>
            </a:endParaRPr>
          </a:p>
        </p:txBody>
      </p:sp>
    </p:spTree>
    <p:extLst>
      <p:ext uri="{BB962C8B-B14F-4D97-AF65-F5344CB8AC3E}">
        <p14:creationId xmlns:p14="http://schemas.microsoft.com/office/powerpoint/2010/main" val="4288056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2857328" y="2884429"/>
            <a:ext cx="3700296" cy="400110"/>
          </a:xfrm>
        </p:spPr>
        <p:txBody>
          <a:bodyPr/>
          <a:lstStyle/>
          <a:p>
            <a:r>
              <a:rPr lang="it-IT" dirty="0"/>
              <a:t>g</a:t>
            </a:r>
            <a:r>
              <a:rPr lang="it-IT" dirty="0" smtClean="0"/>
              <a:t>ianluca.demarzi@enea.it</a:t>
            </a:r>
            <a:endParaRPr lang="it-IT" dirty="0"/>
          </a:p>
        </p:txBody>
      </p:sp>
      <p:sp>
        <p:nvSpPr>
          <p:cNvPr id="3" name="Segnaposto piè di pagina 2"/>
          <p:cNvSpPr>
            <a:spLocks noGrp="1"/>
          </p:cNvSpPr>
          <p:nvPr>
            <p:ph type="ftr" sz="quarter" idx="3"/>
          </p:nvPr>
        </p:nvSpPr>
        <p:spPr/>
        <p:txBody>
          <a:bodyPr/>
          <a:lstStyle/>
          <a:p>
            <a:r>
              <a:rPr lang="en-US" smtClean="0"/>
              <a:t>2D Numerical Simulations of HTS Stacks of Tapes for CICCs- Nancy, FR – 23.06.2021</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2194" y="1928388"/>
            <a:ext cx="841729" cy="833752"/>
          </a:xfrm>
          <a:prstGeom prst="rect">
            <a:avLst/>
          </a:prstGeom>
        </p:spPr>
      </p:pic>
      <p:pic>
        <p:nvPicPr>
          <p:cNvPr id="5" name="Picture 3" descr="LogoENEAcompletoE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7319" y="1065911"/>
            <a:ext cx="2105378" cy="667559"/>
          </a:xfrm>
          <a:prstGeom prst="rect">
            <a:avLst/>
          </a:prstGeom>
        </p:spPr>
      </p:pic>
      <p:pic>
        <p:nvPicPr>
          <p:cNvPr id="6" name="Picture 6" descr="Eurofu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7319" y="398352"/>
            <a:ext cx="2039275" cy="488911"/>
          </a:xfrm>
          <a:prstGeom prst="rect">
            <a:avLst/>
          </a:prstGeom>
          <a:noFill/>
          <a:extLst>
            <a:ext uri="{909E8E84-426E-40DD-AFC4-6F175D3DCCD1}">
              <a14:hiddenFill xmlns:a14="http://schemas.microsoft.com/office/drawing/2010/main">
                <a:solidFill>
                  <a:srgbClr val="FFFFFF"/>
                </a:solidFill>
              </a14:hiddenFill>
            </a:ext>
          </a:extLst>
        </p:spPr>
      </p:pic>
      <p:sp>
        <p:nvSpPr>
          <p:cNvPr id="7" name="Segnaposto testo 4"/>
          <p:cNvSpPr txBox="1">
            <a:spLocks/>
          </p:cNvSpPr>
          <p:nvPr/>
        </p:nvSpPr>
        <p:spPr>
          <a:xfrm>
            <a:off x="227395" y="468756"/>
            <a:ext cx="3348724" cy="2192963"/>
          </a:xfrm>
          <a:prstGeom prst="rect">
            <a:avLst/>
          </a:prstGeom>
        </p:spPr>
        <p:txBody>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it-IT" dirty="0" smtClean="0">
                <a:solidFill>
                  <a:srgbClr val="002060"/>
                </a:solidFill>
              </a:rPr>
              <a:t>With </a:t>
            </a:r>
            <a:r>
              <a:rPr lang="it-IT" dirty="0" err="1" smtClean="0">
                <a:solidFill>
                  <a:srgbClr val="002060"/>
                </a:solidFill>
              </a:rPr>
              <a:t>kind</a:t>
            </a:r>
            <a:r>
              <a:rPr lang="it-IT" dirty="0" smtClean="0">
                <a:solidFill>
                  <a:srgbClr val="002060"/>
                </a:solidFill>
              </a:rPr>
              <a:t> </a:t>
            </a:r>
            <a:r>
              <a:rPr lang="it-IT" dirty="0" err="1" smtClean="0">
                <a:solidFill>
                  <a:srgbClr val="002060"/>
                </a:solidFill>
              </a:rPr>
              <a:t>contributions</a:t>
            </a:r>
            <a:r>
              <a:rPr lang="it-IT" dirty="0" smtClean="0">
                <a:solidFill>
                  <a:srgbClr val="002060"/>
                </a:solidFill>
              </a:rPr>
              <a:t> by:</a:t>
            </a:r>
          </a:p>
          <a:p>
            <a:pPr marL="0" indent="0">
              <a:buFont typeface="Arial"/>
              <a:buNone/>
            </a:pPr>
            <a:r>
              <a:rPr lang="it-IT" dirty="0" smtClean="0">
                <a:solidFill>
                  <a:srgbClr val="002060"/>
                </a:solidFill>
              </a:rPr>
              <a:t>Andrea Augieri</a:t>
            </a:r>
          </a:p>
          <a:p>
            <a:pPr marL="0" indent="0">
              <a:buFont typeface="Arial"/>
              <a:buNone/>
            </a:pPr>
            <a:r>
              <a:rPr lang="it-IT" dirty="0" smtClean="0">
                <a:solidFill>
                  <a:srgbClr val="002060"/>
                </a:solidFill>
              </a:rPr>
              <a:t>Giuseppe Celentano</a:t>
            </a:r>
          </a:p>
          <a:p>
            <a:pPr marL="0" indent="0">
              <a:buFont typeface="Arial"/>
              <a:buNone/>
            </a:pPr>
            <a:r>
              <a:rPr lang="it-IT" dirty="0" smtClean="0">
                <a:solidFill>
                  <a:srgbClr val="002060"/>
                </a:solidFill>
              </a:rPr>
              <a:t>Marcello Marchetti</a:t>
            </a:r>
          </a:p>
          <a:p>
            <a:pPr marL="0" indent="0">
              <a:buFont typeface="Arial"/>
              <a:buNone/>
            </a:pPr>
            <a:r>
              <a:rPr lang="it-IT" dirty="0" smtClean="0">
                <a:solidFill>
                  <a:srgbClr val="002060"/>
                </a:solidFill>
              </a:rPr>
              <a:t>Angelo Vannozzi</a:t>
            </a:r>
            <a:endParaRPr lang="it-IT" dirty="0">
              <a:solidFill>
                <a:srgbClr val="002060"/>
              </a:solidFill>
            </a:endParaRPr>
          </a:p>
        </p:txBody>
      </p:sp>
    </p:spTree>
    <p:extLst>
      <p:ext uri="{BB962C8B-B14F-4D97-AF65-F5344CB8AC3E}">
        <p14:creationId xmlns:p14="http://schemas.microsoft.com/office/powerpoint/2010/main" val="3485017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po 17"/>
          <p:cNvGrpSpPr>
            <a:grpSpLocks noChangeAspect="1"/>
          </p:cNvGrpSpPr>
          <p:nvPr/>
        </p:nvGrpSpPr>
        <p:grpSpPr>
          <a:xfrm>
            <a:off x="278093" y="2906286"/>
            <a:ext cx="4193186" cy="3097801"/>
            <a:chOff x="812576" y="12058405"/>
            <a:chExt cx="5323758" cy="3933034"/>
          </a:xfrm>
        </p:grpSpPr>
        <p:pic>
          <p:nvPicPr>
            <p:cNvPr id="19" name="Immagine 18"/>
            <p:cNvPicPr>
              <a:picLocks noChangeAspect="1"/>
            </p:cNvPicPr>
            <p:nvPr/>
          </p:nvPicPr>
          <p:blipFill rotWithShape="1">
            <a:blip r:embed="rId2"/>
            <a:srcRect l="6909" r="4227" b="9468"/>
            <a:stretch/>
          </p:blipFill>
          <p:spPr>
            <a:xfrm>
              <a:off x="812576" y="12607596"/>
              <a:ext cx="5323758" cy="3383843"/>
            </a:xfrm>
            <a:prstGeom prst="rect">
              <a:avLst/>
            </a:prstGeom>
          </p:spPr>
        </p:pic>
        <p:sp>
          <p:nvSpPr>
            <p:cNvPr id="20" name="Rettangolo 19"/>
            <p:cNvSpPr/>
            <p:nvPr/>
          </p:nvSpPr>
          <p:spPr>
            <a:xfrm>
              <a:off x="4062844" y="12753323"/>
              <a:ext cx="1924179" cy="2040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Immagine 20"/>
            <p:cNvPicPr>
              <a:picLocks noChangeAspect="1"/>
            </p:cNvPicPr>
            <p:nvPr/>
          </p:nvPicPr>
          <p:blipFill rotWithShape="1">
            <a:blip r:embed="rId2"/>
            <a:srcRect l="59567" t="1555" r="4227" b="41609"/>
            <a:stretch/>
          </p:blipFill>
          <p:spPr>
            <a:xfrm>
              <a:off x="3527128" y="12058405"/>
              <a:ext cx="2169029" cy="2124332"/>
            </a:xfrm>
            <a:prstGeom prst="rect">
              <a:avLst/>
            </a:prstGeom>
          </p:spPr>
        </p:pic>
        <p:sp>
          <p:nvSpPr>
            <p:cNvPr id="22" name="Rettangolo 21"/>
            <p:cNvSpPr/>
            <p:nvPr/>
          </p:nvSpPr>
          <p:spPr>
            <a:xfrm>
              <a:off x="3526589" y="13882255"/>
              <a:ext cx="461187" cy="311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olo 1"/>
          <p:cNvSpPr>
            <a:spLocks noGrp="1"/>
          </p:cNvSpPr>
          <p:nvPr>
            <p:ph type="title"/>
          </p:nvPr>
        </p:nvSpPr>
        <p:spPr/>
        <p:txBody>
          <a:bodyPr/>
          <a:lstStyle/>
          <a:p>
            <a:r>
              <a:rPr lang="it-IT" dirty="0" err="1" smtClean="0"/>
              <a:t>Introduction</a:t>
            </a:r>
            <a:endParaRPr lang="it-IT" dirty="0"/>
          </a:p>
        </p:txBody>
      </p:sp>
      <p:sp>
        <p:nvSpPr>
          <p:cNvPr id="3" name="Segnaposto numero diapositiva 2"/>
          <p:cNvSpPr>
            <a:spLocks noGrp="1"/>
          </p:cNvSpPr>
          <p:nvPr>
            <p:ph type="sldNum" sz="quarter" idx="4"/>
          </p:nvPr>
        </p:nvSpPr>
        <p:spPr>
          <a:xfrm>
            <a:off x="6553200" y="6222140"/>
            <a:ext cx="2133600" cy="365125"/>
          </a:xfrm>
        </p:spPr>
        <p:txBody>
          <a:bodyPr/>
          <a:lstStyle/>
          <a:p>
            <a:fld id="{02C7C199-0D0D-7840-A88D-785280B31CF7}" type="slidenum">
              <a:rPr lang="it-IT" smtClean="0"/>
              <a:t>2</a:t>
            </a:fld>
            <a:endParaRPr lang="it-IT" dirty="0"/>
          </a:p>
        </p:txBody>
      </p:sp>
      <p:sp>
        <p:nvSpPr>
          <p:cNvPr id="5" name="Segnaposto testo 4"/>
          <p:cNvSpPr>
            <a:spLocks noGrp="1"/>
          </p:cNvSpPr>
          <p:nvPr>
            <p:ph type="body" sz="quarter" idx="14"/>
          </p:nvPr>
        </p:nvSpPr>
        <p:spPr>
          <a:xfrm>
            <a:off x="197548" y="1197390"/>
            <a:ext cx="8935123" cy="1938992"/>
          </a:xfrm>
        </p:spPr>
        <p:txBody>
          <a:bodyPr/>
          <a:lstStyle/>
          <a:p>
            <a:pPr marL="0" indent="0" algn="just">
              <a:buNone/>
            </a:pPr>
            <a:r>
              <a:rPr lang="en-US" dirty="0">
                <a:solidFill>
                  <a:srgbClr val="002060"/>
                </a:solidFill>
              </a:rPr>
              <a:t>Cable-in-conduit conductors comprised of twisted stacks of HTS </a:t>
            </a:r>
            <a:r>
              <a:rPr lang="en-US" dirty="0" smtClean="0">
                <a:solidFill>
                  <a:srgbClr val="002060"/>
                </a:solidFill>
              </a:rPr>
              <a:t>tapes </a:t>
            </a:r>
            <a:r>
              <a:rPr lang="en-US" dirty="0">
                <a:solidFill>
                  <a:srgbClr val="002060"/>
                </a:solidFill>
              </a:rPr>
              <a:t>with </a:t>
            </a:r>
            <a:r>
              <a:rPr lang="en-US" dirty="0" err="1">
                <a:solidFill>
                  <a:srgbClr val="002060"/>
                </a:solidFill>
              </a:rPr>
              <a:t>aluminium</a:t>
            </a:r>
            <a:r>
              <a:rPr lang="en-US" dirty="0">
                <a:solidFill>
                  <a:srgbClr val="002060"/>
                </a:solidFill>
              </a:rPr>
              <a:t> slotted core constitute a very promising technology by virtue of their easy manufacturing process, flexibility capabilities, and high current densities. Currently, applications in the nuclear fusion industry of this HTS cable concept are being considered for the improvement of DTT and DEMO reactor performances.</a:t>
            </a:r>
          </a:p>
        </p:txBody>
      </p:sp>
      <p:sp>
        <p:nvSpPr>
          <p:cNvPr id="7" name="Segnaposto piè di pagina 6"/>
          <p:cNvSpPr>
            <a:spLocks noGrp="1"/>
          </p:cNvSpPr>
          <p:nvPr>
            <p:ph type="ftr" sz="quarter" idx="3"/>
          </p:nvPr>
        </p:nvSpPr>
        <p:spPr>
          <a:xfrm>
            <a:off x="413414" y="6223993"/>
            <a:ext cx="8503393" cy="365125"/>
          </a:xfrm>
        </p:spPr>
        <p:txBody>
          <a:bodyPr/>
          <a:lstStyle/>
          <a:p>
            <a:r>
              <a:rPr lang="en-US" dirty="0"/>
              <a:t>2D Numerical Simulations of HTS Stacks of Tapes for </a:t>
            </a:r>
            <a:r>
              <a:rPr lang="en-US" dirty="0" smtClean="0"/>
              <a:t>CICCs</a:t>
            </a:r>
            <a:r>
              <a:rPr lang="it-IT" dirty="0" smtClean="0"/>
              <a:t>- Nancy, FR – 23.06.2021</a:t>
            </a:r>
            <a:endParaRPr lang="it-IT" dirty="0"/>
          </a:p>
        </p:txBody>
      </p:sp>
      <p:grpSp>
        <p:nvGrpSpPr>
          <p:cNvPr id="9" name="Gruppo 8"/>
          <p:cNvGrpSpPr>
            <a:grpSpLocks noChangeAspect="1"/>
          </p:cNvGrpSpPr>
          <p:nvPr/>
        </p:nvGrpSpPr>
        <p:grpSpPr>
          <a:xfrm>
            <a:off x="4268548" y="2995864"/>
            <a:ext cx="4826338" cy="2949684"/>
            <a:chOff x="6530365" y="1593463"/>
            <a:chExt cx="4997378" cy="3054218"/>
          </a:xfrm>
        </p:grpSpPr>
        <p:pic>
          <p:nvPicPr>
            <p:cNvPr id="10" name="Immagine 9"/>
            <p:cNvPicPr>
              <a:picLocks noChangeAspect="1"/>
            </p:cNvPicPr>
            <p:nvPr/>
          </p:nvPicPr>
          <p:blipFill>
            <a:blip r:embed="rId3"/>
            <a:stretch>
              <a:fillRect/>
            </a:stretch>
          </p:blipFill>
          <p:spPr>
            <a:xfrm>
              <a:off x="6530365" y="1593463"/>
              <a:ext cx="4886749" cy="3054218"/>
            </a:xfrm>
            <a:prstGeom prst="rect">
              <a:avLst/>
            </a:prstGeom>
          </p:spPr>
        </p:pic>
        <p:sp>
          <p:nvSpPr>
            <p:cNvPr id="11" name="Fumetto 1 10"/>
            <p:cNvSpPr/>
            <p:nvPr/>
          </p:nvSpPr>
          <p:spPr>
            <a:xfrm>
              <a:off x="6719504" y="3746412"/>
              <a:ext cx="964641" cy="433824"/>
            </a:xfrm>
            <a:prstGeom prst="wedgeRectCallout">
              <a:avLst>
                <a:gd name="adj1" fmla="val 12689"/>
                <a:gd name="adj2" fmla="val -307554"/>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it-IT" sz="1600" dirty="0" err="1" smtClean="0">
                  <a:solidFill>
                    <a:schemeClr val="tx2"/>
                  </a:solidFill>
                </a:rPr>
                <a:t>jacket</a:t>
              </a:r>
              <a:endParaRPr lang="en-US" dirty="0"/>
            </a:p>
          </p:txBody>
        </p:sp>
        <p:sp>
          <p:nvSpPr>
            <p:cNvPr id="12" name="Fumetto 1 11"/>
            <p:cNvSpPr/>
            <p:nvPr/>
          </p:nvSpPr>
          <p:spPr>
            <a:xfrm>
              <a:off x="10132643" y="2774498"/>
              <a:ext cx="1173842" cy="692149"/>
            </a:xfrm>
            <a:prstGeom prst="wedgeRectCallout">
              <a:avLst>
                <a:gd name="adj1" fmla="val -93037"/>
                <a:gd name="adj2" fmla="val 18491"/>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it-IT" sz="1600" dirty="0" smtClean="0">
                  <a:solidFill>
                    <a:schemeClr val="tx2"/>
                  </a:solidFill>
                </a:rPr>
                <a:t>HTS </a:t>
              </a:r>
              <a:r>
                <a:rPr lang="it-IT" sz="1600" dirty="0" err="1" smtClean="0">
                  <a:solidFill>
                    <a:schemeClr val="tx2"/>
                  </a:solidFill>
                </a:rPr>
                <a:t>stack</a:t>
              </a:r>
              <a:endParaRPr lang="en-US" dirty="0"/>
            </a:p>
          </p:txBody>
        </p:sp>
        <p:sp>
          <p:nvSpPr>
            <p:cNvPr id="13" name="Fumetto 1 12"/>
            <p:cNvSpPr/>
            <p:nvPr/>
          </p:nvSpPr>
          <p:spPr>
            <a:xfrm>
              <a:off x="8033382" y="4165072"/>
              <a:ext cx="1173842" cy="413080"/>
            </a:xfrm>
            <a:prstGeom prst="wedgeRectCallout">
              <a:avLst>
                <a:gd name="adj1" fmla="val -25423"/>
                <a:gd name="adj2" fmla="val -333608"/>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it-IT" sz="1600" dirty="0" smtClean="0">
                  <a:solidFill>
                    <a:schemeClr val="tx2"/>
                  </a:solidFill>
                </a:rPr>
                <a:t>Al core</a:t>
              </a:r>
              <a:endParaRPr lang="en-US" dirty="0"/>
            </a:p>
          </p:txBody>
        </p:sp>
        <p:sp>
          <p:nvSpPr>
            <p:cNvPr id="14" name="Fumetto 1 13"/>
            <p:cNvSpPr/>
            <p:nvPr/>
          </p:nvSpPr>
          <p:spPr>
            <a:xfrm>
              <a:off x="9871426" y="2265068"/>
              <a:ext cx="1173842" cy="413080"/>
            </a:xfrm>
            <a:prstGeom prst="wedgeRectCallout">
              <a:avLst>
                <a:gd name="adj1" fmla="val -120502"/>
                <a:gd name="adj2" fmla="val 110955"/>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it-IT" sz="1600" dirty="0" smtClean="0">
                  <a:solidFill>
                    <a:schemeClr val="tx2"/>
                  </a:solidFill>
                </a:rPr>
                <a:t>Tiles</a:t>
              </a:r>
              <a:endParaRPr lang="en-US" dirty="0"/>
            </a:p>
          </p:txBody>
        </p:sp>
        <p:sp>
          <p:nvSpPr>
            <p:cNvPr id="15" name="Fumetto 1 14"/>
            <p:cNvSpPr/>
            <p:nvPr/>
          </p:nvSpPr>
          <p:spPr>
            <a:xfrm>
              <a:off x="8390044" y="2139759"/>
              <a:ext cx="1412293" cy="511235"/>
            </a:xfrm>
            <a:prstGeom prst="wedgeRectCallout">
              <a:avLst>
                <a:gd name="adj1" fmla="val -46944"/>
                <a:gd name="adj2" fmla="val 74763"/>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it-IT" sz="1400" dirty="0" smtClean="0">
                  <a:solidFill>
                    <a:schemeClr val="tx2"/>
                  </a:solidFill>
                </a:rPr>
                <a:t>FBG </a:t>
              </a:r>
              <a:r>
                <a:rPr lang="it-IT" sz="1400" dirty="0" err="1" smtClean="0">
                  <a:solidFill>
                    <a:schemeClr val="tx2"/>
                  </a:solidFill>
                </a:rPr>
                <a:t>sensor</a:t>
              </a:r>
              <a:endParaRPr lang="en-US" sz="1600" dirty="0"/>
            </a:p>
          </p:txBody>
        </p:sp>
        <p:sp>
          <p:nvSpPr>
            <p:cNvPr id="16" name="Fumetto 1 15"/>
            <p:cNvSpPr/>
            <p:nvPr/>
          </p:nvSpPr>
          <p:spPr>
            <a:xfrm>
              <a:off x="10003074" y="3664933"/>
              <a:ext cx="1524669" cy="500139"/>
            </a:xfrm>
            <a:prstGeom prst="wedgeRectCallout">
              <a:avLst>
                <a:gd name="adj1" fmla="val -158167"/>
                <a:gd name="adj2" fmla="val -163826"/>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it-IT" sz="1400" dirty="0" smtClean="0">
                  <a:solidFill>
                    <a:schemeClr val="tx2"/>
                  </a:solidFill>
                </a:rPr>
                <a:t>He </a:t>
              </a:r>
              <a:r>
                <a:rPr lang="it-IT" sz="1400" dirty="0" err="1" smtClean="0">
                  <a:solidFill>
                    <a:schemeClr val="tx2"/>
                  </a:solidFill>
                </a:rPr>
                <a:t>channel</a:t>
              </a:r>
              <a:endParaRPr lang="en-US" sz="1600" dirty="0"/>
            </a:p>
          </p:txBody>
        </p:sp>
      </p:grpSp>
    </p:spTree>
    <p:extLst>
      <p:ext uri="{BB962C8B-B14F-4D97-AF65-F5344CB8AC3E}">
        <p14:creationId xmlns:p14="http://schemas.microsoft.com/office/powerpoint/2010/main" val="1540261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Aim</a:t>
            </a:r>
            <a:endParaRPr lang="it-IT" dirty="0"/>
          </a:p>
        </p:txBody>
      </p:sp>
      <p:sp>
        <p:nvSpPr>
          <p:cNvPr id="3" name="Segnaposto numero diapositiva 2"/>
          <p:cNvSpPr>
            <a:spLocks noGrp="1"/>
          </p:cNvSpPr>
          <p:nvPr>
            <p:ph type="sldNum" sz="quarter" idx="4"/>
          </p:nvPr>
        </p:nvSpPr>
        <p:spPr>
          <a:xfrm>
            <a:off x="6553200" y="6222140"/>
            <a:ext cx="2133600" cy="365125"/>
          </a:xfrm>
        </p:spPr>
        <p:txBody>
          <a:bodyPr/>
          <a:lstStyle/>
          <a:p>
            <a:fld id="{02C7C199-0D0D-7840-A88D-785280B31CF7}" type="slidenum">
              <a:rPr lang="it-IT" smtClean="0"/>
              <a:t>3</a:t>
            </a:fld>
            <a:endParaRPr lang="it-IT" dirty="0"/>
          </a:p>
        </p:txBody>
      </p:sp>
      <p:sp>
        <p:nvSpPr>
          <p:cNvPr id="5" name="Segnaposto testo 4"/>
          <p:cNvSpPr>
            <a:spLocks noGrp="1"/>
          </p:cNvSpPr>
          <p:nvPr>
            <p:ph type="body" sz="quarter" idx="14"/>
          </p:nvPr>
        </p:nvSpPr>
        <p:spPr>
          <a:xfrm>
            <a:off x="295268" y="1338809"/>
            <a:ext cx="8465891" cy="3637919"/>
          </a:xfrm>
        </p:spPr>
        <p:txBody>
          <a:bodyPr/>
          <a:lstStyle/>
          <a:p>
            <a:pPr marL="342900" indent="-342900" algn="just">
              <a:buFont typeface="Arial" panose="020B0604020202020204" pitchFamily="34" charset="0"/>
              <a:buChar char="•"/>
            </a:pPr>
            <a:endParaRPr lang="en-US" sz="2400" dirty="0" smtClean="0">
              <a:solidFill>
                <a:srgbClr val="002060"/>
              </a:solidFill>
            </a:endParaRPr>
          </a:p>
          <a:p>
            <a:pPr marL="342900" indent="-342900" algn="just">
              <a:buFont typeface="Arial" panose="020B0604020202020204" pitchFamily="34" charset="0"/>
              <a:buChar char="•"/>
            </a:pPr>
            <a:r>
              <a:rPr lang="en-US" sz="2400" dirty="0" smtClean="0">
                <a:solidFill>
                  <a:srgbClr val="002060"/>
                </a:solidFill>
              </a:rPr>
              <a:t>In a cable, the </a:t>
            </a:r>
            <a:r>
              <a:rPr lang="en-US" sz="2400" u="sng" dirty="0">
                <a:solidFill>
                  <a:srgbClr val="002060"/>
                </a:solidFill>
              </a:rPr>
              <a:t>current distribution </a:t>
            </a:r>
            <a:r>
              <a:rPr lang="en-US" sz="2400" dirty="0">
                <a:solidFill>
                  <a:srgbClr val="002060"/>
                </a:solidFill>
              </a:rPr>
              <a:t>among tapes is one of the key parameters affecting the cable </a:t>
            </a:r>
            <a:r>
              <a:rPr lang="en-US" sz="2400" dirty="0" smtClean="0">
                <a:solidFill>
                  <a:srgbClr val="002060"/>
                </a:solidFill>
              </a:rPr>
              <a:t>performances</a:t>
            </a:r>
          </a:p>
          <a:p>
            <a:pPr marL="342900" indent="-342900" algn="just">
              <a:buFont typeface="Arial" panose="020B0604020202020204" pitchFamily="34" charset="0"/>
              <a:buChar char="•"/>
            </a:pPr>
            <a:r>
              <a:rPr lang="en-US" sz="2400" dirty="0" smtClean="0">
                <a:solidFill>
                  <a:srgbClr val="002060"/>
                </a:solidFill>
              </a:rPr>
              <a:t>We </a:t>
            </a:r>
            <a:r>
              <a:rPr lang="en-US" sz="2400" dirty="0">
                <a:solidFill>
                  <a:srgbClr val="002060"/>
                </a:solidFill>
              </a:rPr>
              <a:t>here present a 2D finite-element </a:t>
            </a:r>
            <a:r>
              <a:rPr lang="en-US" sz="2400" dirty="0" smtClean="0">
                <a:solidFill>
                  <a:srgbClr val="002060"/>
                </a:solidFill>
              </a:rPr>
              <a:t>model, </a:t>
            </a:r>
            <a:r>
              <a:rPr lang="en-US" sz="2400" dirty="0">
                <a:solidFill>
                  <a:srgbClr val="002060"/>
                </a:solidFill>
              </a:rPr>
              <a:t>which computes the magnetic field and current distribution in stacked </a:t>
            </a:r>
            <a:r>
              <a:rPr lang="en-US" sz="2400" dirty="0" smtClean="0">
                <a:solidFill>
                  <a:srgbClr val="002060"/>
                </a:solidFill>
              </a:rPr>
              <a:t>tapes</a:t>
            </a:r>
          </a:p>
          <a:p>
            <a:pPr marL="342900" indent="-342900" algn="just">
              <a:buFont typeface="Arial" panose="020B0604020202020204" pitchFamily="34" charset="0"/>
              <a:buChar char="•"/>
            </a:pPr>
            <a:r>
              <a:rPr lang="en-US" sz="2400" dirty="0" smtClean="0">
                <a:solidFill>
                  <a:srgbClr val="002060"/>
                </a:solidFill>
              </a:rPr>
              <a:t>This </a:t>
            </a:r>
            <a:r>
              <a:rPr lang="en-US" sz="2400" dirty="0">
                <a:solidFill>
                  <a:srgbClr val="002060"/>
                </a:solidFill>
              </a:rPr>
              <a:t>model can be also used to describe the experimental </a:t>
            </a:r>
            <a:r>
              <a:rPr lang="en-US" sz="2400" i="1" dirty="0">
                <a:solidFill>
                  <a:srgbClr val="002060"/>
                </a:solidFill>
              </a:rPr>
              <a:t>V-I</a:t>
            </a:r>
            <a:r>
              <a:rPr lang="en-US" sz="2400" dirty="0">
                <a:solidFill>
                  <a:srgbClr val="002060"/>
                </a:solidFill>
              </a:rPr>
              <a:t> results obtained in cables in which different current distributions among tapes are expected.</a:t>
            </a:r>
          </a:p>
        </p:txBody>
      </p:sp>
      <p:sp>
        <p:nvSpPr>
          <p:cNvPr id="7" name="Segnaposto piè di pagina 6"/>
          <p:cNvSpPr>
            <a:spLocks noGrp="1"/>
          </p:cNvSpPr>
          <p:nvPr>
            <p:ph type="ftr" sz="quarter" idx="3"/>
          </p:nvPr>
        </p:nvSpPr>
        <p:spPr/>
        <p:txBody>
          <a:bodyPr/>
          <a:lstStyle/>
          <a:p>
            <a:r>
              <a:rPr lang="en-US" smtClean="0"/>
              <a:t>2D Numerical Simulations of HTS Stacks of Tapes for CICCs- Nancy, FR – 23.06.2021</a:t>
            </a:r>
            <a:endParaRPr lang="it-IT" dirty="0"/>
          </a:p>
        </p:txBody>
      </p:sp>
    </p:spTree>
    <p:extLst>
      <p:ext uri="{BB962C8B-B14F-4D97-AF65-F5344CB8AC3E}">
        <p14:creationId xmlns:p14="http://schemas.microsoft.com/office/powerpoint/2010/main" val="1896711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Methodology</a:t>
            </a:r>
            <a:endParaRPr lang="it-IT" dirty="0"/>
          </a:p>
        </p:txBody>
      </p:sp>
      <p:sp>
        <p:nvSpPr>
          <p:cNvPr id="3" name="Segnaposto numero diapositiva 2"/>
          <p:cNvSpPr>
            <a:spLocks noGrp="1"/>
          </p:cNvSpPr>
          <p:nvPr>
            <p:ph type="sldNum" sz="quarter" idx="4"/>
          </p:nvPr>
        </p:nvSpPr>
        <p:spPr>
          <a:xfrm>
            <a:off x="6553200" y="6222140"/>
            <a:ext cx="2133600" cy="365125"/>
          </a:xfrm>
        </p:spPr>
        <p:txBody>
          <a:bodyPr/>
          <a:lstStyle/>
          <a:p>
            <a:fld id="{02C7C199-0D0D-7840-A88D-785280B31CF7}" type="slidenum">
              <a:rPr lang="it-IT" smtClean="0"/>
              <a:t>4</a:t>
            </a:fld>
            <a:endParaRPr lang="it-IT" dirty="0"/>
          </a:p>
        </p:txBody>
      </p:sp>
      <p:sp>
        <p:nvSpPr>
          <p:cNvPr id="5" name="Segnaposto testo 4"/>
          <p:cNvSpPr>
            <a:spLocks noGrp="1"/>
          </p:cNvSpPr>
          <p:nvPr>
            <p:ph type="body" sz="quarter" idx="14"/>
          </p:nvPr>
        </p:nvSpPr>
        <p:spPr>
          <a:xfrm>
            <a:off x="91657" y="2068675"/>
            <a:ext cx="4428143" cy="3662541"/>
          </a:xfrm>
        </p:spPr>
        <p:txBody>
          <a:bodyPr/>
          <a:lstStyle/>
          <a:p>
            <a:pPr marL="342900" indent="-342900" algn="just">
              <a:buFont typeface="Arial" panose="020B0604020202020204" pitchFamily="34" charset="0"/>
              <a:buChar char="•"/>
            </a:pPr>
            <a:r>
              <a:rPr lang="en-US" b="1" i="1" dirty="0" smtClean="0">
                <a:solidFill>
                  <a:srgbClr val="002060"/>
                </a:solidFill>
              </a:rPr>
              <a:t>A</a:t>
            </a:r>
            <a:r>
              <a:rPr lang="en-US" dirty="0" smtClean="0">
                <a:solidFill>
                  <a:srgbClr val="002060"/>
                </a:solidFill>
              </a:rPr>
              <a:t> </a:t>
            </a:r>
            <a:r>
              <a:rPr lang="en-US" dirty="0">
                <a:solidFill>
                  <a:srgbClr val="002060"/>
                </a:solidFill>
              </a:rPr>
              <a:t>is defined all over the bounded universe, while </a:t>
            </a:r>
            <a:r>
              <a:rPr lang="en-US" b="1" i="1" dirty="0">
                <a:solidFill>
                  <a:srgbClr val="002060"/>
                </a:solidFill>
              </a:rPr>
              <a:t>T</a:t>
            </a:r>
            <a:r>
              <a:rPr lang="en-US" dirty="0">
                <a:solidFill>
                  <a:srgbClr val="002060"/>
                </a:solidFill>
              </a:rPr>
              <a:t> is exclusively defined along the superconducting </a:t>
            </a:r>
            <a:r>
              <a:rPr lang="en-US" dirty="0" smtClean="0">
                <a:solidFill>
                  <a:srgbClr val="002060"/>
                </a:solidFill>
              </a:rPr>
              <a:t>medium</a:t>
            </a:r>
          </a:p>
          <a:p>
            <a:pPr marL="342900" indent="-342900" algn="just">
              <a:buFont typeface="Arial" panose="020B0604020202020204" pitchFamily="34" charset="0"/>
              <a:buChar char="•"/>
            </a:pPr>
            <a:r>
              <a:rPr lang="en-US" i="1" dirty="0">
                <a:solidFill>
                  <a:srgbClr val="002060"/>
                </a:solidFill>
              </a:rPr>
              <a:t>Thin strip approximation</a:t>
            </a:r>
            <a:r>
              <a:rPr lang="en-US" dirty="0">
                <a:solidFill>
                  <a:srgbClr val="002060"/>
                </a:solidFill>
              </a:rPr>
              <a:t>: the superconducting tapes are modeled as 1D objects</a:t>
            </a:r>
          </a:p>
          <a:p>
            <a:pPr marL="342900" indent="-342900" algn="just">
              <a:buFont typeface="Arial" panose="020B0604020202020204" pitchFamily="34" charset="0"/>
              <a:buChar char="•"/>
            </a:pPr>
            <a:r>
              <a:rPr lang="en-US" dirty="0">
                <a:solidFill>
                  <a:srgbClr val="002060"/>
                </a:solidFill>
              </a:rPr>
              <a:t>Transport currents are applied by a proper choice of the boundary conditions for </a:t>
            </a:r>
            <a:r>
              <a:rPr lang="en-US" b="1" i="1" dirty="0">
                <a:solidFill>
                  <a:srgbClr val="002060"/>
                </a:solidFill>
              </a:rPr>
              <a:t>T</a:t>
            </a:r>
            <a:r>
              <a:rPr lang="en-US" dirty="0">
                <a:solidFill>
                  <a:srgbClr val="002060"/>
                </a:solidFill>
              </a:rPr>
              <a:t>:</a:t>
            </a:r>
          </a:p>
          <a:p>
            <a:pPr marL="342900" indent="-342900" algn="just">
              <a:buFont typeface="Arial" panose="020B0604020202020204" pitchFamily="34" charset="0"/>
              <a:buChar char="•"/>
            </a:pPr>
            <a:endParaRPr lang="en-US" dirty="0">
              <a:solidFill>
                <a:srgbClr val="002060"/>
              </a:solidFill>
            </a:endParaRPr>
          </a:p>
        </p:txBody>
      </p:sp>
      <p:sp>
        <p:nvSpPr>
          <p:cNvPr id="7" name="Segnaposto piè di pagina 6"/>
          <p:cNvSpPr>
            <a:spLocks noGrp="1"/>
          </p:cNvSpPr>
          <p:nvPr>
            <p:ph type="ftr" sz="quarter" idx="3"/>
          </p:nvPr>
        </p:nvSpPr>
        <p:spPr/>
        <p:txBody>
          <a:bodyPr/>
          <a:lstStyle/>
          <a:p>
            <a:r>
              <a:rPr lang="en-US" smtClean="0"/>
              <a:t>2D Numerical Simulations of HTS Stacks of Tapes for CICCs- Nancy, FR – 23.06.2021</a:t>
            </a:r>
            <a:endParaRPr lang="it-IT" dirty="0"/>
          </a:p>
        </p:txBody>
      </p:sp>
      <p:grpSp>
        <p:nvGrpSpPr>
          <p:cNvPr id="6" name="Gruppo 5"/>
          <p:cNvGrpSpPr/>
          <p:nvPr/>
        </p:nvGrpSpPr>
        <p:grpSpPr>
          <a:xfrm>
            <a:off x="3776786" y="2792189"/>
            <a:ext cx="5864438" cy="3968949"/>
            <a:chOff x="14027188" y="21923666"/>
            <a:chExt cx="5864438" cy="3968949"/>
          </a:xfrm>
        </p:grpSpPr>
        <p:sp>
          <p:nvSpPr>
            <p:cNvPr id="8" name="Ovale 7"/>
            <p:cNvSpPr/>
            <p:nvPr/>
          </p:nvSpPr>
          <p:spPr>
            <a:xfrm>
              <a:off x="14859785" y="22137951"/>
              <a:ext cx="1927707" cy="1929600"/>
            </a:xfrm>
            <a:prstGeom prst="ellipse">
              <a:avLst/>
            </a:prstGeom>
            <a:solidFill>
              <a:schemeClr val="accent4">
                <a:lumMod val="20000"/>
                <a:lumOff val="80000"/>
              </a:schemeClr>
            </a:solidFill>
            <a:ln w="508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Connettore diritto 8"/>
            <p:cNvCxnSpPr/>
            <p:nvPr/>
          </p:nvCxnSpPr>
          <p:spPr>
            <a:xfrm>
              <a:off x="15530503" y="22734836"/>
              <a:ext cx="58627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nettore diritto 9"/>
            <p:cNvCxnSpPr/>
            <p:nvPr/>
          </p:nvCxnSpPr>
          <p:spPr>
            <a:xfrm>
              <a:off x="15530503" y="22832367"/>
              <a:ext cx="58627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nettore diritto 10"/>
            <p:cNvCxnSpPr/>
            <p:nvPr/>
          </p:nvCxnSpPr>
          <p:spPr>
            <a:xfrm>
              <a:off x="15530503" y="22939791"/>
              <a:ext cx="58627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nettore diritto 11"/>
            <p:cNvCxnSpPr/>
            <p:nvPr/>
          </p:nvCxnSpPr>
          <p:spPr>
            <a:xfrm>
              <a:off x="15530503" y="23047820"/>
              <a:ext cx="58627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nettore diritto 12"/>
            <p:cNvCxnSpPr/>
            <p:nvPr/>
          </p:nvCxnSpPr>
          <p:spPr>
            <a:xfrm>
              <a:off x="15530503" y="23161555"/>
              <a:ext cx="58627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ttore diritto 13"/>
            <p:cNvCxnSpPr/>
            <p:nvPr/>
          </p:nvCxnSpPr>
          <p:spPr>
            <a:xfrm>
              <a:off x="15530503" y="23265710"/>
              <a:ext cx="58627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nettore diritto 14"/>
            <p:cNvCxnSpPr/>
            <p:nvPr/>
          </p:nvCxnSpPr>
          <p:spPr>
            <a:xfrm>
              <a:off x="15530503" y="23363241"/>
              <a:ext cx="58627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nettore diritto 15"/>
            <p:cNvCxnSpPr/>
            <p:nvPr/>
          </p:nvCxnSpPr>
          <p:spPr>
            <a:xfrm>
              <a:off x="15530503" y="23470665"/>
              <a:ext cx="58627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ttangolo 16"/>
            <p:cNvSpPr/>
            <p:nvPr/>
          </p:nvSpPr>
          <p:spPr>
            <a:xfrm>
              <a:off x="17048512" y="22470410"/>
              <a:ext cx="562872" cy="240632"/>
            </a:xfrm>
            <a:prstGeom prst="rect">
              <a:avLst/>
            </a:prstGeom>
            <a:solidFill>
              <a:schemeClr val="accent4">
                <a:lumMod val="20000"/>
                <a:lumOff val="80000"/>
              </a:schemeClr>
            </a:solidFill>
            <a:ln w="4445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Connettore diritto 17"/>
            <p:cNvCxnSpPr/>
            <p:nvPr/>
          </p:nvCxnSpPr>
          <p:spPr>
            <a:xfrm>
              <a:off x="17074424" y="22223719"/>
              <a:ext cx="5400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7 Marcador de contenido"/>
            <p:cNvSpPr txBox="1">
              <a:spLocks/>
            </p:cNvSpPr>
            <p:nvPr/>
          </p:nvSpPr>
          <p:spPr>
            <a:xfrm>
              <a:off x="17781606" y="21923666"/>
              <a:ext cx="2110020" cy="923330"/>
            </a:xfrm>
            <a:prstGeom prst="rect">
              <a:avLst/>
            </a:prstGeom>
          </p:spPr>
          <p:txBody>
            <a:bodyPr vert="horz" wrap="square" lIns="91440" tIns="45720" rIns="91440" bIns="45720" rtlCol="0" anchor="ctr" anchorCtr="0">
              <a:spAutoFit/>
            </a:bodyPr>
            <a:lst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a:lstStyle>
            <a:p>
              <a:pPr marL="0" indent="0" algn="just">
                <a:lnSpc>
                  <a:spcPct val="150000"/>
                </a:lnSpc>
                <a:spcBef>
                  <a:spcPts val="0"/>
                </a:spcBef>
                <a:buNone/>
              </a:pPr>
              <a:r>
                <a:rPr lang="en-US" sz="1800" dirty="0" smtClean="0">
                  <a:solidFill>
                    <a:srgbClr val="002060"/>
                  </a:solidFill>
                  <a:latin typeface="Century Gothic" panose="020B0502020202020204" pitchFamily="34" charset="0"/>
                  <a:ea typeface="Cambria" charset="0"/>
                  <a:cs typeface="Arial" panose="020B0604020202020204" pitchFamily="34" charset="0"/>
                </a:rPr>
                <a:t>T-formulation</a:t>
              </a:r>
            </a:p>
            <a:p>
              <a:pPr marL="0" indent="0" algn="just">
                <a:lnSpc>
                  <a:spcPct val="150000"/>
                </a:lnSpc>
                <a:spcBef>
                  <a:spcPts val="0"/>
                </a:spcBef>
                <a:buNone/>
              </a:pPr>
              <a:r>
                <a:rPr lang="en-US" sz="1800" dirty="0" smtClean="0">
                  <a:solidFill>
                    <a:srgbClr val="002060"/>
                  </a:solidFill>
                  <a:latin typeface="Century Gothic" panose="020B0502020202020204" pitchFamily="34" charset="0"/>
                  <a:ea typeface="Cambria" charset="0"/>
                  <a:cs typeface="Arial" panose="020B0604020202020204" pitchFamily="34" charset="0"/>
                </a:rPr>
                <a:t>A-formulation</a:t>
              </a:r>
            </a:p>
          </p:txBody>
        </p:sp>
        <p:cxnSp>
          <p:nvCxnSpPr>
            <p:cNvPr id="20" name="Connettore 2 19"/>
            <p:cNvCxnSpPr/>
            <p:nvPr/>
          </p:nvCxnSpPr>
          <p:spPr>
            <a:xfrm flipH="1">
              <a:off x="15102772" y="23497661"/>
              <a:ext cx="393315" cy="1209644"/>
            </a:xfrm>
            <a:prstGeom prst="straightConnector1">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 name="Connettore 2 20"/>
            <p:cNvCxnSpPr/>
            <p:nvPr/>
          </p:nvCxnSpPr>
          <p:spPr>
            <a:xfrm>
              <a:off x="16116773" y="23470664"/>
              <a:ext cx="430971" cy="1236641"/>
            </a:xfrm>
            <a:prstGeom prst="straightConnector1">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2" name="Connettore diritto 21"/>
            <p:cNvCxnSpPr/>
            <p:nvPr/>
          </p:nvCxnSpPr>
          <p:spPr>
            <a:xfrm>
              <a:off x="15043891" y="24818800"/>
              <a:ext cx="150385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Ovale 22"/>
            <p:cNvSpPr/>
            <p:nvPr/>
          </p:nvSpPr>
          <p:spPr>
            <a:xfrm>
              <a:off x="14982047" y="24763701"/>
              <a:ext cx="108079" cy="108000"/>
            </a:xfrm>
            <a:prstGeom prst="ellipse">
              <a:avLst/>
            </a:prstGeom>
            <a:solidFill>
              <a:srgbClr val="C00000"/>
            </a:solidFill>
            <a:ln>
              <a:solidFill>
                <a:srgbClr val="630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e 23"/>
            <p:cNvSpPr/>
            <p:nvPr/>
          </p:nvSpPr>
          <p:spPr>
            <a:xfrm>
              <a:off x="16493705" y="24763701"/>
              <a:ext cx="108079" cy="108000"/>
            </a:xfrm>
            <a:prstGeom prst="ellipse">
              <a:avLst/>
            </a:prstGeom>
            <a:solidFill>
              <a:srgbClr val="C00000"/>
            </a:solidFill>
            <a:ln>
              <a:solidFill>
                <a:srgbClr val="630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Connettore 2 24"/>
            <p:cNvCxnSpPr/>
            <p:nvPr/>
          </p:nvCxnSpPr>
          <p:spPr>
            <a:xfrm flipH="1" flipV="1">
              <a:off x="15373883" y="24221379"/>
              <a:ext cx="0" cy="530873"/>
            </a:xfrm>
            <a:prstGeom prst="straightConnector1">
              <a:avLst/>
            </a:prstGeom>
            <a:ln w="34925">
              <a:solidFill>
                <a:srgbClr val="00206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Rettangolo 25"/>
                <p:cNvSpPr/>
                <p:nvPr/>
              </p:nvSpPr>
              <p:spPr>
                <a:xfrm>
                  <a:off x="16222777" y="25034654"/>
                  <a:ext cx="972501" cy="369332"/>
                </a:xfrm>
                <a:prstGeom prst="rect">
                  <a:avLst/>
                </a:prstGeom>
                <a:noFill/>
                <a:effectLst/>
              </p:spPr>
              <p:txBody>
                <a:bodyPr wrap="none" lIns="36000" rIns="36000" anchor="ctr" anchorCtr="0">
                  <a:spAutoFit/>
                </a:bodyPr>
                <a:lstStyle/>
                <a:p>
                  <a:pPr/>
                  <a14:m>
                    <m:oMathPara xmlns:m="http://schemas.openxmlformats.org/officeDocument/2006/math">
                      <m:oMathParaPr>
                        <m:jc m:val="centerGroup"/>
                      </m:oMathParaPr>
                      <m:oMath xmlns:m="http://schemas.openxmlformats.org/officeDocument/2006/math">
                        <m:sSub>
                          <m:sSubPr>
                            <m:ctrlPr>
                              <a:rPr lang="it-IT" sz="18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ctrlPr>
                          </m:sSubPr>
                          <m:e>
                            <m:r>
                              <a:rPr lang="it-IT" sz="18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𝐽</m:t>
                            </m:r>
                          </m:e>
                          <m:sub>
                            <m:r>
                              <a:rPr lang="it-IT" sz="18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𝑧</m:t>
                            </m:r>
                          </m:sub>
                        </m:sSub>
                        <m:r>
                          <a:rPr lang="it-IT" sz="18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m:t>
                        </m:r>
                        <m:sSub>
                          <m:sSubPr>
                            <m:ctrlPr>
                              <a:rPr lang="it-IT" sz="18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ctrlPr>
                          </m:sSubPr>
                          <m:e>
                            <m:r>
                              <a:rPr lang="it-IT" sz="18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m:t>
                            </m:r>
                          </m:e>
                          <m:sub>
                            <m:r>
                              <a:rPr lang="it-IT" sz="18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𝑥</m:t>
                            </m:r>
                          </m:sub>
                        </m:sSub>
                        <m:r>
                          <a:rPr lang="it-IT" sz="18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𝑇</m:t>
                        </m:r>
                      </m:oMath>
                    </m:oMathPara>
                  </a14:m>
                  <a:endParaRPr lang="it-IT" sz="1800" b="1" i="1" dirty="0">
                    <a:solidFill>
                      <a:srgbClr val="002060"/>
                    </a:solidFill>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28" name="Rettangolo 127"/>
                <p:cNvSpPr>
                  <a:spLocks noRot="1" noChangeAspect="1" noMove="1" noResize="1" noEditPoints="1" noAdjustHandles="1" noChangeArrowheads="1" noChangeShapeType="1" noTextEdit="1"/>
                </p:cNvSpPr>
                <p:nvPr/>
              </p:nvSpPr>
              <p:spPr>
                <a:xfrm>
                  <a:off x="16222777" y="25034654"/>
                  <a:ext cx="972501" cy="369332"/>
                </a:xfrm>
                <a:prstGeom prst="rect">
                  <a:avLst/>
                </a:prstGeom>
                <a:blipFill>
                  <a:blip r:embed="rId31"/>
                  <a:stretch>
                    <a:fillRect l="-3774" r="-1887" b="-11475"/>
                  </a:stretch>
                </a:blipFill>
                <a:effectLst/>
              </p:spPr>
              <p:txBody>
                <a:bodyPr/>
                <a:lstStyle/>
                <a:p>
                  <a:r>
                    <a:rPr lang="en-US">
                      <a:noFill/>
                    </a:rPr>
                    <a:t> </a:t>
                  </a:r>
                </a:p>
              </p:txBody>
            </p:sp>
          </mc:Fallback>
        </mc:AlternateContent>
        <p:sp>
          <p:nvSpPr>
            <p:cNvPr id="27" name="7 Marcador de contenido"/>
            <p:cNvSpPr txBox="1">
              <a:spLocks/>
            </p:cNvSpPr>
            <p:nvPr/>
          </p:nvSpPr>
          <p:spPr>
            <a:xfrm>
              <a:off x="15435262" y="24285398"/>
              <a:ext cx="1094136" cy="575735"/>
            </a:xfrm>
            <a:prstGeom prst="rect">
              <a:avLst/>
            </a:prstGeom>
          </p:spPr>
          <p:txBody>
            <a:bodyPr vert="horz" wrap="square" lIns="91440" tIns="45720" rIns="91440" bIns="45720" rtlCol="0" anchor="ctr" anchorCtr="0">
              <a:spAutoFit/>
            </a:bodyPr>
            <a:lst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a:lstStyle>
            <a:p>
              <a:pPr marL="0" indent="0" algn="just">
                <a:lnSpc>
                  <a:spcPct val="150000"/>
                </a:lnSpc>
                <a:spcBef>
                  <a:spcPts val="0"/>
                </a:spcBef>
                <a:buNone/>
              </a:pPr>
              <a:r>
                <a:rPr lang="en-US" sz="2400" b="1" i="1" dirty="0" smtClean="0">
                  <a:solidFill>
                    <a:srgbClr val="002060"/>
                  </a:solidFill>
                  <a:latin typeface="Century Gothic" panose="020B0502020202020204" pitchFamily="34" charset="0"/>
                  <a:ea typeface="Cambria" charset="0"/>
                  <a:cs typeface="Arial" panose="020B0604020202020204" pitchFamily="34" charset="0"/>
                </a:rPr>
                <a:t>T</a:t>
              </a:r>
              <a:r>
                <a:rPr lang="en-US" sz="2400" i="1" dirty="0" smtClean="0">
                  <a:solidFill>
                    <a:srgbClr val="002060"/>
                  </a:solidFill>
                  <a:latin typeface="Century Gothic" panose="020B0502020202020204" pitchFamily="34" charset="0"/>
                  <a:ea typeface="Cambria" charset="0"/>
                  <a:cs typeface="Arial" panose="020B0604020202020204" pitchFamily="34" charset="0"/>
                </a:rPr>
                <a:t> = </a:t>
              </a:r>
              <a:r>
                <a:rPr lang="en-US" sz="2400" i="1" dirty="0" err="1" smtClean="0">
                  <a:solidFill>
                    <a:srgbClr val="002060"/>
                  </a:solidFill>
                  <a:latin typeface="Century Gothic" panose="020B0502020202020204" pitchFamily="34" charset="0"/>
                  <a:ea typeface="Cambria" charset="0"/>
                  <a:cs typeface="Arial" panose="020B0604020202020204" pitchFamily="34" charset="0"/>
                </a:rPr>
                <a:t>T</a:t>
              </a:r>
              <a:r>
                <a:rPr lang="en-US" sz="2400" b="1" i="1" dirty="0" err="1" smtClean="0">
                  <a:solidFill>
                    <a:srgbClr val="002060"/>
                  </a:solidFill>
                  <a:latin typeface="Century Gothic" panose="020B0502020202020204" pitchFamily="34" charset="0"/>
                  <a:ea typeface="Cambria" charset="0"/>
                  <a:cs typeface="Arial" panose="020B0604020202020204" pitchFamily="34" charset="0"/>
                </a:rPr>
                <a:t>n</a:t>
              </a:r>
              <a:endParaRPr lang="en-US" sz="2400" b="1" i="1" dirty="0" smtClean="0">
                <a:solidFill>
                  <a:srgbClr val="FF0000"/>
                </a:solidFill>
                <a:latin typeface="Century Gothic" panose="020B0502020202020204" pitchFamily="34" charset="0"/>
                <a:ea typeface="Cambria" charset="0"/>
                <a:cs typeface="Arial" panose="020B0604020202020204" pitchFamily="34" charset="0"/>
              </a:endParaRPr>
            </a:p>
          </p:txBody>
        </p:sp>
        <p:sp>
          <p:nvSpPr>
            <p:cNvPr id="28" name="Connettore 27"/>
            <p:cNvSpPr/>
            <p:nvPr/>
          </p:nvSpPr>
          <p:spPr>
            <a:xfrm>
              <a:off x="16084882" y="25155824"/>
              <a:ext cx="134443" cy="148275"/>
            </a:xfrm>
            <a:prstGeom prst="flowChartConnector">
              <a:avLst/>
            </a:prstGeom>
            <a:solidFill>
              <a:schemeClr val="bg1"/>
            </a:solidFill>
            <a:ln w="222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onnettore 28"/>
            <p:cNvSpPr>
              <a:spLocks noChangeAspect="1"/>
            </p:cNvSpPr>
            <p:nvPr/>
          </p:nvSpPr>
          <p:spPr>
            <a:xfrm>
              <a:off x="16134730" y="25214222"/>
              <a:ext cx="36000" cy="36000"/>
            </a:xfrm>
            <a:prstGeom prst="flowChartConnector">
              <a:avLst/>
            </a:prstGeom>
            <a:solidFill>
              <a:srgbClr val="002060"/>
            </a:solidFill>
            <a:ln w="222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co 29"/>
            <p:cNvSpPr/>
            <p:nvPr/>
          </p:nvSpPr>
          <p:spPr>
            <a:xfrm rot="5400000">
              <a:off x="16358048" y="23192908"/>
              <a:ext cx="1779812" cy="2387738"/>
            </a:xfrm>
            <a:prstGeom prst="arc">
              <a:avLst>
                <a:gd name="adj1" fmla="val 16340811"/>
                <a:gd name="adj2" fmla="val 0"/>
              </a:avLst>
            </a:prstGeom>
            <a:ln w="38100">
              <a:solidFill>
                <a:srgbClr val="002060"/>
              </a:solidFill>
              <a:prstDash val="sysDash"/>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1" name="Rettangolo 30"/>
                <p:cNvSpPr/>
                <p:nvPr/>
              </p:nvSpPr>
              <p:spPr>
                <a:xfrm>
                  <a:off x="17638423" y="23969093"/>
                  <a:ext cx="1197178" cy="369332"/>
                </a:xfrm>
                <a:prstGeom prst="rect">
                  <a:avLst/>
                </a:prstGeom>
                <a:noFill/>
                <a:effectLst/>
              </p:spPr>
              <p:txBody>
                <a:bodyPr wrap="none" lIns="36000" rIns="36000" anchor="ctr" anchorCtr="0">
                  <a:spAutoFit/>
                </a:bodyPr>
                <a:lstStyle/>
                <a:p>
                  <a:pPr/>
                  <a14:m>
                    <m:oMathPara xmlns:m="http://schemas.openxmlformats.org/officeDocument/2006/math">
                      <m:oMathParaPr>
                        <m:jc m:val="centerGroup"/>
                      </m:oMathParaPr>
                      <m:oMath xmlns:m="http://schemas.openxmlformats.org/officeDocument/2006/math">
                        <m:r>
                          <a:rPr lang="it-IT" sz="1800" b="1"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𝑲</m:t>
                        </m:r>
                        <m:r>
                          <a:rPr lang="it-IT" sz="18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m:t>
                        </m:r>
                        <m:sSub>
                          <m:sSubPr>
                            <m:ctrlPr>
                              <a:rPr lang="it-IT" sz="18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ctrlPr>
                          </m:sSubPr>
                          <m:e>
                            <m:r>
                              <a:rPr lang="it-IT" sz="18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𝐽</m:t>
                            </m:r>
                          </m:e>
                          <m:sub>
                            <m:r>
                              <a:rPr lang="it-IT" sz="18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𝑧</m:t>
                            </m:r>
                          </m:sub>
                        </m:sSub>
                        <m:r>
                          <a:rPr lang="it-IT" sz="18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m:t>
                        </m:r>
                        <m:r>
                          <a:rPr lang="it-IT" sz="18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𝛿</m:t>
                        </m:r>
                        <m:acc>
                          <m:accPr>
                            <m:chr m:val="̂"/>
                            <m:ctrlPr>
                              <a:rPr lang="it-IT" sz="18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ctrlPr>
                          </m:accPr>
                          <m:e>
                            <m:r>
                              <a:rPr lang="it-IT" sz="1800" b="1"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𝒛</m:t>
                            </m:r>
                          </m:e>
                        </m:acc>
                      </m:oMath>
                    </m:oMathPara>
                  </a14:m>
                  <a:endParaRPr lang="it-IT" sz="1800" b="1" i="1" dirty="0">
                    <a:solidFill>
                      <a:srgbClr val="002060"/>
                    </a:solidFill>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40" name="Rettangolo 139"/>
                <p:cNvSpPr>
                  <a:spLocks noRot="1" noChangeAspect="1" noMove="1" noResize="1" noEditPoints="1" noAdjustHandles="1" noChangeArrowheads="1" noChangeShapeType="1" noTextEdit="1"/>
                </p:cNvSpPr>
                <p:nvPr/>
              </p:nvSpPr>
              <p:spPr>
                <a:xfrm>
                  <a:off x="17638423" y="23969093"/>
                  <a:ext cx="1197178" cy="369332"/>
                </a:xfrm>
                <a:prstGeom prst="rect">
                  <a:avLst/>
                </a:prstGeom>
                <a:blipFill>
                  <a:blip r:embed="rId32"/>
                  <a:stretch>
                    <a:fillRect l="-1531" t="-4918" r="-23980" b="-11475"/>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ttangolo 31"/>
                <p:cNvSpPr/>
                <p:nvPr/>
              </p:nvSpPr>
              <p:spPr>
                <a:xfrm>
                  <a:off x="17252580" y="23630675"/>
                  <a:ext cx="1920068" cy="369332"/>
                </a:xfrm>
                <a:prstGeom prst="rect">
                  <a:avLst/>
                </a:prstGeom>
                <a:noFill/>
                <a:effectLst/>
              </p:spPr>
              <p:txBody>
                <a:bodyPr wrap="none" lIns="36000" rIns="36000" anchor="ctr" anchorCtr="0">
                  <a:spAutoFit/>
                </a:bodyPr>
                <a:lstStyle/>
                <a:p>
                  <a14:m>
                    <m:oMath xmlns:m="http://schemas.openxmlformats.org/officeDocument/2006/math">
                      <m:r>
                        <a:rPr lang="it-IT" sz="1800" b="1"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𝒏</m:t>
                      </m:r>
                      <m:r>
                        <a:rPr lang="it-IT" sz="18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m:t>
                      </m:r>
                      <m:d>
                        <m:dPr>
                          <m:ctrlPr>
                            <a:rPr lang="it-IT" sz="18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ctrlPr>
                        </m:dPr>
                        <m:e>
                          <m:sSub>
                            <m:sSubPr>
                              <m:ctrlPr>
                                <a:rPr lang="it-IT" sz="1800" b="1"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ctrlPr>
                            </m:sSubPr>
                            <m:e>
                              <m:r>
                                <a:rPr lang="it-IT" sz="1800" b="1"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𝑯</m:t>
                              </m:r>
                            </m:e>
                            <m:sub>
                              <m:r>
                                <a:rPr lang="it-IT" sz="1800" b="1"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𝟏</m:t>
                              </m:r>
                            </m:sub>
                          </m:sSub>
                          <m:r>
                            <a:rPr lang="it-IT" sz="18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m:t>
                          </m:r>
                          <m:sSub>
                            <m:sSubPr>
                              <m:ctrlPr>
                                <a:rPr lang="it-IT" sz="1800" b="1"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ctrlPr>
                            </m:sSubPr>
                            <m:e>
                              <m:r>
                                <a:rPr lang="it-IT" sz="1800" b="1"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𝑯</m:t>
                              </m:r>
                            </m:e>
                            <m:sub>
                              <m:r>
                                <a:rPr lang="it-IT" sz="1800" b="1"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𝟐</m:t>
                              </m:r>
                            </m:sub>
                          </m:sSub>
                        </m:e>
                      </m:d>
                      <m:r>
                        <a:rPr lang="it-IT" sz="18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m:t>
                      </m:r>
                    </m:oMath>
                  </a14:m>
                  <a:r>
                    <a:rPr lang="it-IT" sz="1800" b="1" i="1" dirty="0" smtClean="0">
                      <a:solidFill>
                        <a:srgbClr val="002060"/>
                      </a:solidFill>
                      <a:latin typeface="Cambria Math" panose="02040503050406030204" pitchFamily="18" charset="0"/>
                      <a:ea typeface="Cambria Math" panose="02040503050406030204" pitchFamily="18" charset="0"/>
                      <a:cs typeface="Arial" panose="020B0604020202020204" pitchFamily="34" charset="0"/>
                    </a:rPr>
                    <a:t>K</a:t>
                  </a:r>
                  <a:endParaRPr lang="it-IT" sz="1800" b="1" i="1" dirty="0">
                    <a:solidFill>
                      <a:srgbClr val="002060"/>
                    </a:solidFill>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2" name="Rettangolo 31"/>
                <p:cNvSpPr>
                  <a:spLocks noRot="1" noChangeAspect="1" noMove="1" noResize="1" noEditPoints="1" noAdjustHandles="1" noChangeArrowheads="1" noChangeShapeType="1" noTextEdit="1"/>
                </p:cNvSpPr>
                <p:nvPr/>
              </p:nvSpPr>
              <p:spPr>
                <a:xfrm>
                  <a:off x="17252580" y="23630675"/>
                  <a:ext cx="1920068" cy="369332"/>
                </a:xfrm>
                <a:prstGeom prst="rect">
                  <a:avLst/>
                </a:prstGeom>
                <a:blipFill>
                  <a:blip r:embed="rId33"/>
                  <a:stretch>
                    <a:fillRect l="-1270" t="-9836" r="-5079" b="-22951"/>
                  </a:stretch>
                </a:blipFill>
                <a:effectLst/>
              </p:spPr>
              <p:txBody>
                <a:bodyPr/>
                <a:lstStyle/>
                <a:p>
                  <a:r>
                    <a:rPr lang="en-US">
                      <a:noFill/>
                    </a:rPr>
                    <a:t> </a:t>
                  </a:r>
                </a:p>
              </p:txBody>
            </p:sp>
          </mc:Fallback>
        </mc:AlternateContent>
        <p:sp>
          <p:nvSpPr>
            <p:cNvPr id="33" name="Arco 32"/>
            <p:cNvSpPr/>
            <p:nvPr/>
          </p:nvSpPr>
          <p:spPr>
            <a:xfrm rot="20677537">
              <a:off x="14027188" y="22766012"/>
              <a:ext cx="4423943" cy="3126603"/>
            </a:xfrm>
            <a:prstGeom prst="arc">
              <a:avLst>
                <a:gd name="adj1" fmla="val 17255202"/>
                <a:gd name="adj2" fmla="val 21162390"/>
              </a:avLst>
            </a:prstGeom>
            <a:ln w="38100">
              <a:solidFill>
                <a:srgbClr val="002060"/>
              </a:solidFill>
              <a:prstDash val="sysDash"/>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34" name="Rettangolo 33"/>
              <p:cNvSpPr/>
              <p:nvPr/>
            </p:nvSpPr>
            <p:spPr>
              <a:xfrm>
                <a:off x="4578750" y="1904137"/>
                <a:ext cx="3384067" cy="984885"/>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lIns="36000" rIns="36000" anchor="ctr" anchorCtr="0">
                <a:spAutoFit/>
              </a:bodyPr>
              <a:lstStyle/>
              <a:p>
                <a:pPr/>
                <a14:m>
                  <m:oMathPara xmlns:m="http://schemas.openxmlformats.org/officeDocument/2006/math">
                    <m:oMathParaPr>
                      <m:jc m:val="centerGroup"/>
                    </m:oMathParaPr>
                    <m:oMath xmlns:m="http://schemas.openxmlformats.org/officeDocument/2006/math">
                      <m:r>
                        <a:rPr lang="it-IT" sz="2400" i="1" smtClean="0">
                          <a:solidFill>
                            <a:srgbClr val="002060"/>
                          </a:solidFill>
                          <a:latin typeface="Cambria Math" panose="02040503050406030204" pitchFamily="18" charset="0"/>
                          <a:ea typeface="Cambria" charset="0"/>
                          <a:cs typeface="Arial" panose="020B0604020202020204" pitchFamily="34" charset="0"/>
                        </a:rPr>
                        <m:t>𝛻</m:t>
                      </m:r>
                      <m:r>
                        <a:rPr lang="it-IT" sz="2400" i="1" smtClean="0">
                          <a:solidFill>
                            <a:srgbClr val="002060"/>
                          </a:solidFill>
                          <a:latin typeface="Cambria Math" panose="02040503050406030204" pitchFamily="18" charset="0"/>
                          <a:ea typeface="Cambria" charset="0"/>
                          <a:cs typeface="Arial" panose="020B0604020202020204" pitchFamily="34" charset="0"/>
                        </a:rPr>
                        <m:t>×</m:t>
                      </m:r>
                      <m:r>
                        <a:rPr lang="it-IT" sz="24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𝜌𝛻</m:t>
                      </m:r>
                      <m:r>
                        <a:rPr lang="it-IT" sz="24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m:t>
                      </m:r>
                      <m:r>
                        <a:rPr lang="it-IT" sz="2400" b="1" i="1">
                          <a:solidFill>
                            <a:srgbClr val="002060"/>
                          </a:solidFill>
                          <a:latin typeface="Cambria Math" panose="02040503050406030204" pitchFamily="18" charset="0"/>
                          <a:ea typeface="Cambria Math" panose="02040503050406030204" pitchFamily="18" charset="0"/>
                          <a:cs typeface="Arial" panose="020B0604020202020204" pitchFamily="34" charset="0"/>
                        </a:rPr>
                        <m:t>𝑻</m:t>
                      </m:r>
                      <m:r>
                        <a:rPr lang="it-IT" sz="2400" b="1"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m:t>
                      </m:r>
                      <m:r>
                        <a:rPr lang="it-IT" sz="24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m:t>
                      </m:r>
                      <m:sSub>
                        <m:sSubPr>
                          <m:ctrlPr>
                            <a:rPr lang="it-IT" sz="240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ctrlPr>
                        </m:sSubPr>
                        <m:e>
                          <m:r>
                            <a:rPr lang="it-IT" sz="24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m:t>
                          </m:r>
                        </m:e>
                        <m:sub>
                          <m:r>
                            <a:rPr lang="it-IT" sz="24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𝑡</m:t>
                          </m:r>
                        </m:sub>
                      </m:sSub>
                      <m:r>
                        <a:rPr lang="it-IT" sz="2400" b="1"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𝑩</m:t>
                      </m:r>
                    </m:oMath>
                  </m:oMathPara>
                </a14:m>
                <a:endParaRPr lang="it-IT" sz="2400" b="1" i="1" dirty="0" smtClean="0">
                  <a:solidFill>
                    <a:srgbClr val="002060"/>
                  </a:solidFill>
                  <a:latin typeface="Cambria Math" panose="02040503050406030204" pitchFamily="18" charset="0"/>
                  <a:ea typeface="Cambria Math" panose="02040503050406030204" pitchFamily="18" charset="0"/>
                  <a:cs typeface="Arial" panose="020B0604020202020204" pitchFamily="34" charset="0"/>
                </a:endParaRPr>
              </a:p>
              <a:p>
                <a:endParaRPr lang="it-IT" sz="1000" b="1" i="1" dirty="0" smtClean="0">
                  <a:solidFill>
                    <a:srgbClr val="002060"/>
                  </a:solidFill>
                  <a:latin typeface="Cambria Math" panose="02040503050406030204" pitchFamily="18" charset="0"/>
                  <a:ea typeface="Cambria Math" panose="02040503050406030204" pitchFamily="18" charset="0"/>
                  <a:cs typeface="Arial" panose="020B0604020202020204" pitchFamily="34" charset="0"/>
                </a:endParaRPr>
              </a:p>
              <a:p>
                <a14:m>
                  <m:oMath xmlns:m="http://schemas.openxmlformats.org/officeDocument/2006/math">
                    <m:r>
                      <a:rPr lang="it-IT" sz="2400" b="0" i="1" smtClean="0">
                        <a:solidFill>
                          <a:srgbClr val="002060"/>
                        </a:solidFill>
                        <a:latin typeface="Cambria Math" panose="02040503050406030204" pitchFamily="18" charset="0"/>
                        <a:ea typeface="Cambria" charset="0"/>
                        <a:cs typeface="Arial" panose="020B0604020202020204" pitchFamily="34" charset="0"/>
                      </a:rPr>
                      <m:t>      </m:t>
                    </m:r>
                    <m:r>
                      <a:rPr lang="it-IT" sz="2400" i="1">
                        <a:solidFill>
                          <a:srgbClr val="002060"/>
                        </a:solidFill>
                        <a:latin typeface="Cambria Math" panose="02040503050406030204" pitchFamily="18" charset="0"/>
                        <a:ea typeface="Cambria" charset="0"/>
                        <a:cs typeface="Arial" panose="020B0604020202020204" pitchFamily="34" charset="0"/>
                      </a:rPr>
                      <m:t>𝛻</m:t>
                    </m:r>
                    <m:r>
                      <a:rPr lang="it-IT" sz="2400" i="1">
                        <a:solidFill>
                          <a:srgbClr val="002060"/>
                        </a:solidFill>
                        <a:latin typeface="Cambria Math" panose="02040503050406030204" pitchFamily="18" charset="0"/>
                        <a:ea typeface="Cambria" charset="0"/>
                        <a:cs typeface="Arial" panose="020B0604020202020204" pitchFamily="34" charset="0"/>
                      </a:rPr>
                      <m:t>×</m:t>
                    </m:r>
                    <m:r>
                      <a:rPr lang="it-IT" sz="2400" i="1">
                        <a:solidFill>
                          <a:srgbClr val="002060"/>
                        </a:solidFill>
                        <a:latin typeface="Cambria Math" panose="02040503050406030204" pitchFamily="18" charset="0"/>
                        <a:ea typeface="Cambria" charset="0"/>
                        <a:cs typeface="Arial" panose="020B0604020202020204" pitchFamily="34" charset="0"/>
                      </a:rPr>
                      <m:t>𝛻</m:t>
                    </m:r>
                    <m:r>
                      <a:rPr lang="it-IT" sz="240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m:t>
                    </m:r>
                    <m:r>
                      <a:rPr lang="it-IT" sz="2400" b="1"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𝑨</m:t>
                    </m:r>
                    <m:r>
                      <a:rPr lang="it-IT" sz="24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m:t>
                    </m:r>
                    <m:r>
                      <a:rPr lang="it-IT" sz="24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𝜇</m:t>
                    </m:r>
                    <m:r>
                      <a:rPr lang="it-IT" sz="2400" b="1"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𝑱</m:t>
                    </m:r>
                  </m:oMath>
                </a14:m>
                <a:r>
                  <a:rPr lang="it-IT" sz="2400" b="1" i="1" dirty="0" smtClean="0">
                    <a:solidFill>
                      <a:srgbClr val="002060"/>
                    </a:solidFill>
                    <a:latin typeface="Cambria Math" panose="02040503050406030204" pitchFamily="18" charset="0"/>
                    <a:ea typeface="Cambria Math" panose="02040503050406030204" pitchFamily="18" charset="0"/>
                    <a:cs typeface="Arial" panose="020B0604020202020204" pitchFamily="34" charset="0"/>
                  </a:rPr>
                  <a:t> </a:t>
                </a:r>
                <a:endParaRPr lang="it-IT" sz="2400" b="1" i="1" dirty="0">
                  <a:solidFill>
                    <a:srgbClr val="002060"/>
                  </a:solidFill>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4" name="Rettangolo 33"/>
              <p:cNvSpPr>
                <a:spLocks noRot="1" noChangeAspect="1" noMove="1" noResize="1" noEditPoints="1" noAdjustHandles="1" noChangeArrowheads="1" noChangeShapeType="1" noTextEdit="1"/>
              </p:cNvSpPr>
              <p:nvPr/>
            </p:nvSpPr>
            <p:spPr>
              <a:xfrm>
                <a:off x="4578750" y="1904137"/>
                <a:ext cx="3384067" cy="984885"/>
              </a:xfrm>
              <a:prstGeom prst="rect">
                <a:avLst/>
              </a:prstGeom>
              <a:blipFill>
                <a:blip r:embed="rId34"/>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ttangolo 34"/>
              <p:cNvSpPr/>
              <p:nvPr/>
            </p:nvSpPr>
            <p:spPr>
              <a:xfrm>
                <a:off x="622477" y="5355338"/>
                <a:ext cx="3458053" cy="809709"/>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none" lIns="36000" rIns="36000" anchor="ctr" anchorCtr="0">
                <a:spAutoFit/>
              </a:bodyPr>
              <a:lstStyle/>
              <a:p>
                <a:pPr/>
                <a14:m>
                  <m:oMathPara xmlns:m="http://schemas.openxmlformats.org/officeDocument/2006/math">
                    <m:oMathParaPr>
                      <m:jc m:val="centerGroup"/>
                    </m:oMathParaPr>
                    <m:oMath xmlns:m="http://schemas.openxmlformats.org/officeDocument/2006/math">
                      <m:r>
                        <a:rPr lang="it-IT" sz="2000" i="1" smtClean="0">
                          <a:solidFill>
                            <a:srgbClr val="002060"/>
                          </a:solidFill>
                          <a:latin typeface="Cambria Math" panose="02040503050406030204" pitchFamily="18" charset="0"/>
                          <a:ea typeface="Cambria" charset="0"/>
                          <a:cs typeface="Arial" panose="020B0604020202020204" pitchFamily="34" charset="0"/>
                        </a:rPr>
                        <m:t>𝐼</m:t>
                      </m:r>
                      <m:r>
                        <a:rPr lang="it-IT" sz="20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m:t>
                      </m:r>
                      <m:nary>
                        <m:naryPr>
                          <m:chr m:val="∬"/>
                          <m:ctrlPr>
                            <a:rPr lang="it-IT" sz="2000" i="1">
                              <a:solidFill>
                                <a:srgbClr val="002060"/>
                              </a:solidFill>
                              <a:latin typeface="Cambria Math" panose="02040503050406030204" pitchFamily="18" charset="0"/>
                              <a:ea typeface="Cambria Math" panose="02040503050406030204" pitchFamily="18" charset="0"/>
                              <a:cs typeface="Arial" panose="020B0604020202020204" pitchFamily="34" charset="0"/>
                            </a:rPr>
                          </m:ctrlPr>
                        </m:naryPr>
                        <m:sub>
                          <m:r>
                            <m:rPr>
                              <m:sty m:val="p"/>
                              <m:brk m:alnAt="23"/>
                            </m:rPr>
                            <a:rPr lang="el-GR" sz="2000" i="1">
                              <a:solidFill>
                                <a:srgbClr val="002060"/>
                              </a:solidFill>
                              <a:latin typeface="Cambria Math" panose="02040503050406030204" pitchFamily="18" charset="0"/>
                              <a:ea typeface="Cambria Math" panose="02040503050406030204" pitchFamily="18" charset="0"/>
                              <a:cs typeface="Arial" panose="020B0604020202020204" pitchFamily="34" charset="0"/>
                            </a:rPr>
                            <m:t>Σ</m:t>
                          </m:r>
                        </m:sub>
                        <m:sup/>
                        <m:e>
                          <m:r>
                            <a:rPr lang="el-GR" sz="200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m:t>
                          </m:r>
                          <m:r>
                            <a:rPr lang="el-GR" sz="200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m:t>
                          </m:r>
                          <m:r>
                            <a:rPr lang="it-IT" sz="2000" b="1"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𝑻</m:t>
                          </m:r>
                          <m:r>
                            <a:rPr lang="it-IT" sz="2000" b="1"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m:t>
                          </m:r>
                        </m:e>
                      </m:nary>
                      <m:r>
                        <a:rPr lang="it-IT" sz="2000" i="1">
                          <a:solidFill>
                            <a:srgbClr val="002060"/>
                          </a:solidFill>
                          <a:latin typeface="Cambria Math" panose="02040503050406030204" pitchFamily="18" charset="0"/>
                          <a:ea typeface="Cambria Math" panose="02040503050406030204" pitchFamily="18" charset="0"/>
                          <a:cs typeface="Arial" panose="020B0604020202020204" pitchFamily="34" charset="0"/>
                        </a:rPr>
                        <m:t>𝑑</m:t>
                      </m:r>
                      <m:r>
                        <a:rPr lang="it-IT" sz="2000" b="1" i="1">
                          <a:solidFill>
                            <a:srgbClr val="002060"/>
                          </a:solidFill>
                          <a:latin typeface="Cambria Math" panose="02040503050406030204" pitchFamily="18" charset="0"/>
                          <a:ea typeface="Cambria Math" panose="02040503050406030204" pitchFamily="18" charset="0"/>
                          <a:cs typeface="Arial" panose="020B0604020202020204" pitchFamily="34" charset="0"/>
                        </a:rPr>
                        <m:t>𝑺</m:t>
                      </m:r>
                      <m:r>
                        <a:rPr lang="it-IT" sz="2000" b="1"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m:t>
                      </m:r>
                      <m:nary>
                        <m:naryPr>
                          <m:ctrlPr>
                            <a:rPr lang="it-IT" sz="2000" b="1"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ctrlPr>
                        </m:naryPr>
                        <m:sub>
                          <m:r>
                            <m:rPr>
                              <m:brk m:alnAt="23"/>
                            </m:rPr>
                            <a:rPr lang="it-IT" sz="2000" b="1"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𝚲</m:t>
                          </m:r>
                        </m:sub>
                        <m:sup/>
                        <m:e>
                          <m:r>
                            <a:rPr lang="it-IT" sz="2000" b="1"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𝑻</m:t>
                          </m:r>
                          <m:r>
                            <a:rPr lang="it-IT" sz="20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m:t>
                          </m:r>
                          <m:r>
                            <a:rPr lang="it-IT" sz="2000" b="1"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𝒅𝒍</m:t>
                          </m:r>
                        </m:e>
                      </m:nary>
                    </m:oMath>
                  </m:oMathPara>
                </a14:m>
                <a:endParaRPr lang="it-IT" sz="2000" b="1" i="1" dirty="0">
                  <a:solidFill>
                    <a:srgbClr val="002060"/>
                  </a:solidFill>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5" name="Rettangolo 34"/>
              <p:cNvSpPr>
                <a:spLocks noRot="1" noChangeAspect="1" noMove="1" noResize="1" noEditPoints="1" noAdjustHandles="1" noChangeArrowheads="1" noChangeShapeType="1" noTextEdit="1"/>
              </p:cNvSpPr>
              <p:nvPr/>
            </p:nvSpPr>
            <p:spPr>
              <a:xfrm>
                <a:off x="622477" y="5355338"/>
                <a:ext cx="3458053" cy="809709"/>
              </a:xfrm>
              <a:prstGeom prst="rect">
                <a:avLst/>
              </a:prstGeom>
              <a:blipFill>
                <a:blip r:embed="rId35"/>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36" name="Segnaposto testo 4"/>
          <p:cNvSpPr>
            <a:spLocks noGrp="1"/>
          </p:cNvSpPr>
          <p:nvPr>
            <p:ph type="body" sz="quarter" idx="14"/>
          </p:nvPr>
        </p:nvSpPr>
        <p:spPr>
          <a:xfrm>
            <a:off x="76408" y="1077896"/>
            <a:ext cx="8910278" cy="1323439"/>
          </a:xfrm>
        </p:spPr>
        <p:txBody>
          <a:bodyPr/>
          <a:lstStyle/>
          <a:p>
            <a:pPr marL="342900" indent="-342900" algn="just">
              <a:buFont typeface="Arial" panose="020B0604020202020204" pitchFamily="34" charset="0"/>
              <a:buChar char="•"/>
            </a:pPr>
            <a:r>
              <a:rPr lang="en-US" dirty="0" smtClean="0">
                <a:solidFill>
                  <a:srgbClr val="002060"/>
                </a:solidFill>
              </a:rPr>
              <a:t>The </a:t>
            </a:r>
            <a:r>
              <a:rPr lang="en-US" i="1" dirty="0">
                <a:solidFill>
                  <a:srgbClr val="002060"/>
                </a:solidFill>
              </a:rPr>
              <a:t>T-A</a:t>
            </a:r>
            <a:r>
              <a:rPr lang="en-US" dirty="0">
                <a:solidFill>
                  <a:srgbClr val="002060"/>
                </a:solidFill>
              </a:rPr>
              <a:t> formulation of the Maxwell's </a:t>
            </a:r>
            <a:r>
              <a:rPr lang="en-US" dirty="0" smtClean="0">
                <a:solidFill>
                  <a:srgbClr val="002060"/>
                </a:solidFill>
              </a:rPr>
              <a:t>equations </a:t>
            </a:r>
            <a:r>
              <a:rPr lang="en-US" dirty="0">
                <a:solidFill>
                  <a:srgbClr val="002060"/>
                </a:solidFill>
              </a:rPr>
              <a:t>is a well-established model, and it has already been applied to a variety of HTS devices, such as </a:t>
            </a:r>
            <a:r>
              <a:rPr lang="en-US" dirty="0" smtClean="0">
                <a:solidFill>
                  <a:srgbClr val="002060"/>
                </a:solidFill>
              </a:rPr>
              <a:t>coils </a:t>
            </a:r>
            <a:r>
              <a:rPr lang="en-US" dirty="0">
                <a:solidFill>
                  <a:srgbClr val="002060"/>
                </a:solidFill>
              </a:rPr>
              <a:t>and </a:t>
            </a:r>
            <a:r>
              <a:rPr lang="en-US" dirty="0" smtClean="0">
                <a:solidFill>
                  <a:srgbClr val="002060"/>
                </a:solidFill>
              </a:rPr>
              <a:t>cables</a:t>
            </a:r>
            <a:endParaRPr lang="en-US" dirty="0">
              <a:solidFill>
                <a:srgbClr val="002060"/>
              </a:solidFill>
            </a:endParaRPr>
          </a:p>
        </p:txBody>
      </p:sp>
    </p:spTree>
    <p:extLst>
      <p:ext uri="{BB962C8B-B14F-4D97-AF65-F5344CB8AC3E}">
        <p14:creationId xmlns:p14="http://schemas.microsoft.com/office/powerpoint/2010/main" val="1406831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23"/>
          <p:cNvPicPr>
            <a:picLocks noChangeAspect="1" noChangeArrowheads="1"/>
          </p:cNvPicPr>
          <p:nvPr/>
        </p:nvPicPr>
        <p:blipFill>
          <a:blip r:embed="rId2">
            <a:clrChange>
              <a:clrFrom>
                <a:srgbClr val="BFBFBF"/>
              </a:clrFrom>
              <a:clrTo>
                <a:srgbClr val="BFBFBF">
                  <a:alpha val="0"/>
                </a:srgbClr>
              </a:clrTo>
            </a:clrChange>
            <a:extLst>
              <a:ext uri="{28A0092B-C50C-407E-A947-70E740481C1C}">
                <a14:useLocalDpi xmlns:a14="http://schemas.microsoft.com/office/drawing/2010/main" val="0"/>
              </a:ext>
            </a:extLst>
          </a:blip>
          <a:srcRect/>
          <a:stretch>
            <a:fillRect/>
          </a:stretch>
        </p:blipFill>
        <p:spPr bwMode="auto">
          <a:xfrm>
            <a:off x="74790" y="1621297"/>
            <a:ext cx="3022550" cy="2081100"/>
          </a:xfrm>
          <a:prstGeom prst="rect">
            <a:avLst/>
          </a:prstGeom>
          <a:solidFill>
            <a:schemeClr val="accent6">
              <a:lumMod val="20000"/>
              <a:lumOff val="80000"/>
            </a:schemeClr>
          </a:solidFill>
          <a:extLst/>
        </p:spPr>
      </p:pic>
      <p:sp>
        <p:nvSpPr>
          <p:cNvPr id="2" name="Titolo 1"/>
          <p:cNvSpPr>
            <a:spLocks noGrp="1"/>
          </p:cNvSpPr>
          <p:nvPr>
            <p:ph type="title"/>
          </p:nvPr>
        </p:nvSpPr>
        <p:spPr/>
        <p:txBody>
          <a:bodyPr/>
          <a:lstStyle/>
          <a:p>
            <a:r>
              <a:rPr lang="it-IT" dirty="0" err="1" smtClean="0"/>
              <a:t>Cable’s</a:t>
            </a:r>
            <a:r>
              <a:rPr lang="it-IT" dirty="0" smtClean="0"/>
              <a:t> </a:t>
            </a:r>
            <a:r>
              <a:rPr lang="it-IT" dirty="0" err="1" smtClean="0"/>
              <a:t>Termination</a:t>
            </a:r>
            <a:r>
              <a:rPr lang="it-IT" dirty="0" smtClean="0"/>
              <a:t> </a:t>
            </a:r>
            <a:r>
              <a:rPr lang="it-IT" dirty="0" err="1"/>
              <a:t>R</a:t>
            </a:r>
            <a:r>
              <a:rPr lang="it-IT" dirty="0" err="1" smtClean="0"/>
              <a:t>esistances</a:t>
            </a:r>
            <a:endParaRPr lang="it-IT" dirty="0"/>
          </a:p>
        </p:txBody>
      </p:sp>
      <p:sp>
        <p:nvSpPr>
          <p:cNvPr id="3" name="Segnaposto numero diapositiva 2"/>
          <p:cNvSpPr>
            <a:spLocks noGrp="1"/>
          </p:cNvSpPr>
          <p:nvPr>
            <p:ph type="sldNum" sz="quarter" idx="4"/>
          </p:nvPr>
        </p:nvSpPr>
        <p:spPr>
          <a:xfrm>
            <a:off x="6553200" y="6222140"/>
            <a:ext cx="2133600" cy="365125"/>
          </a:xfrm>
        </p:spPr>
        <p:txBody>
          <a:bodyPr/>
          <a:lstStyle/>
          <a:p>
            <a:fld id="{02C7C199-0D0D-7840-A88D-785280B31CF7}" type="slidenum">
              <a:rPr lang="it-IT" smtClean="0"/>
              <a:t>5</a:t>
            </a:fld>
            <a:endParaRPr lang="it-IT" dirty="0"/>
          </a:p>
        </p:txBody>
      </p:sp>
      <p:sp>
        <p:nvSpPr>
          <p:cNvPr id="5" name="Segnaposto testo 4"/>
          <p:cNvSpPr>
            <a:spLocks noGrp="1"/>
          </p:cNvSpPr>
          <p:nvPr>
            <p:ph type="body" sz="quarter" idx="14"/>
          </p:nvPr>
        </p:nvSpPr>
        <p:spPr>
          <a:xfrm>
            <a:off x="220909" y="1141723"/>
            <a:ext cx="8465891" cy="461665"/>
          </a:xfrm>
        </p:spPr>
        <p:txBody>
          <a:bodyPr/>
          <a:lstStyle/>
          <a:p>
            <a:pPr marL="0" indent="0" algn="just">
              <a:buNone/>
            </a:pPr>
            <a:r>
              <a:rPr lang="en-US" sz="2400" dirty="0" smtClean="0">
                <a:solidFill>
                  <a:srgbClr val="002060"/>
                </a:solidFill>
              </a:rPr>
              <a:t>The model includes the termination resistances</a:t>
            </a:r>
            <a:endParaRPr lang="en-US" sz="2400" dirty="0">
              <a:solidFill>
                <a:srgbClr val="002060"/>
              </a:solidFill>
            </a:endParaRPr>
          </a:p>
        </p:txBody>
      </p:sp>
      <p:sp>
        <p:nvSpPr>
          <p:cNvPr id="7" name="Segnaposto piè di pagina 6"/>
          <p:cNvSpPr>
            <a:spLocks noGrp="1"/>
          </p:cNvSpPr>
          <p:nvPr>
            <p:ph type="ftr" sz="quarter" idx="3"/>
          </p:nvPr>
        </p:nvSpPr>
        <p:spPr/>
        <p:txBody>
          <a:bodyPr/>
          <a:lstStyle/>
          <a:p>
            <a:r>
              <a:rPr lang="en-US" smtClean="0"/>
              <a:t>2D Numerical Simulations of HTS Stacks of Tapes for CICCs- Nancy, FR – 23.06.2021</a:t>
            </a:r>
            <a:endParaRPr lang="it-IT" dirty="0"/>
          </a:p>
        </p:txBody>
      </p:sp>
      <p:pic>
        <p:nvPicPr>
          <p:cNvPr id="8" name="Immagine 24"/>
          <p:cNvPicPr>
            <a:picLocks noChangeAspect="1" noChangeArrowheads="1"/>
          </p:cNvPicPr>
          <p:nvPr/>
        </p:nvPicPr>
        <p:blipFill>
          <a:blip r:embed="rId3">
            <a:clrChange>
              <a:clrFrom>
                <a:srgbClr val="BFBFBF"/>
              </a:clrFrom>
              <a:clrTo>
                <a:srgbClr val="BFBFBF">
                  <a:alpha val="0"/>
                </a:srgbClr>
              </a:clrTo>
            </a:clrChange>
            <a:extLst>
              <a:ext uri="{28A0092B-C50C-407E-A947-70E740481C1C}">
                <a14:useLocalDpi xmlns:a14="http://schemas.microsoft.com/office/drawing/2010/main" val="0"/>
              </a:ext>
            </a:extLst>
          </a:blip>
          <a:srcRect/>
          <a:stretch>
            <a:fillRect/>
          </a:stretch>
        </p:blipFill>
        <p:spPr bwMode="auto">
          <a:xfrm>
            <a:off x="5908700" y="1603388"/>
            <a:ext cx="3210615" cy="4107808"/>
          </a:xfrm>
          <a:prstGeom prst="rect">
            <a:avLst/>
          </a:prstGeom>
          <a:solidFill>
            <a:schemeClr val="accent6">
              <a:lumMod val="20000"/>
              <a:lumOff val="80000"/>
            </a:schemeClr>
          </a:solidFill>
          <a:extLst/>
        </p:spPr>
      </p:pic>
      <mc:AlternateContent xmlns:mc="http://schemas.openxmlformats.org/markup-compatibility/2006" xmlns:a14="http://schemas.microsoft.com/office/drawing/2010/main">
        <mc:Choice Requires="a14">
          <p:sp>
            <p:nvSpPr>
              <p:cNvPr id="9" name="Rettangolo 8"/>
              <p:cNvSpPr/>
              <p:nvPr/>
            </p:nvSpPr>
            <p:spPr>
              <a:xfrm>
                <a:off x="3020985" y="1751656"/>
                <a:ext cx="2964071" cy="994375"/>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none" lIns="36000" rIns="36000" anchor="ctr" anchorCtr="0">
                <a:spAutoFit/>
              </a:bodyPr>
              <a:lstStyle/>
              <a:p>
                <a:pPr/>
                <a14:m>
                  <m:oMathPara xmlns:m="http://schemas.openxmlformats.org/officeDocument/2006/math">
                    <m:oMathParaPr>
                      <m:jc m:val="centerGroup"/>
                    </m:oMathParaPr>
                    <m:oMath xmlns:m="http://schemas.openxmlformats.org/officeDocument/2006/math">
                      <m:sSub>
                        <m:sSubPr>
                          <m:ctrlPr>
                            <a:rPr lang="it-IT" sz="24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ctrlPr>
                        </m:sSubPr>
                        <m:e>
                          <m:r>
                            <a:rPr lang="it-IT" sz="24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𝜌</m:t>
                          </m:r>
                        </m:e>
                        <m:sub>
                          <m:r>
                            <a:rPr lang="it-IT" sz="24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𝑠𝑐</m:t>
                          </m:r>
                          <m:r>
                            <a:rPr lang="it-IT" sz="24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m:t>
                          </m:r>
                          <m:r>
                            <a:rPr lang="it-IT" sz="24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𝑘</m:t>
                          </m:r>
                        </m:sub>
                      </m:sSub>
                      <m:r>
                        <a:rPr lang="it-IT" sz="24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m:t>
                      </m:r>
                      <m:f>
                        <m:fPr>
                          <m:ctrlPr>
                            <a:rPr lang="it-IT" sz="24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ctrlPr>
                        </m:fPr>
                        <m:num>
                          <m:sSub>
                            <m:sSubPr>
                              <m:ctrlPr>
                                <a:rPr lang="it-IT" sz="24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ctrlPr>
                            </m:sSubPr>
                            <m:e>
                              <m:r>
                                <a:rPr lang="it-IT" sz="24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𝐸</m:t>
                              </m:r>
                            </m:e>
                            <m:sub>
                              <m:r>
                                <a:rPr lang="it-IT" sz="24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𝑐</m:t>
                              </m:r>
                            </m:sub>
                          </m:sSub>
                        </m:num>
                        <m:den>
                          <m:sSub>
                            <m:sSubPr>
                              <m:ctrlPr>
                                <a:rPr lang="it-IT" sz="24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ctrlPr>
                            </m:sSubPr>
                            <m:e>
                              <m:r>
                                <a:rPr lang="it-IT" sz="24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𝐽</m:t>
                              </m:r>
                            </m:e>
                            <m:sub>
                              <m:r>
                                <a:rPr lang="it-IT" sz="24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𝑐</m:t>
                              </m:r>
                              <m:r>
                                <a:rPr lang="it-IT" sz="24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m:t>
                              </m:r>
                              <m:r>
                                <a:rPr lang="it-IT" sz="24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𝑘</m:t>
                              </m:r>
                            </m:sub>
                          </m:sSub>
                        </m:den>
                      </m:f>
                      <m:sSup>
                        <m:sSupPr>
                          <m:ctrlPr>
                            <a:rPr lang="it-IT" sz="2400" i="1">
                              <a:solidFill>
                                <a:srgbClr val="002060"/>
                              </a:solidFill>
                              <a:latin typeface="Cambria Math" panose="02040503050406030204" pitchFamily="18" charset="0"/>
                              <a:ea typeface="Cambria Math" panose="02040503050406030204" pitchFamily="18" charset="0"/>
                              <a:cs typeface="Arial" panose="020B0604020202020204" pitchFamily="34" charset="0"/>
                            </a:rPr>
                          </m:ctrlPr>
                        </m:sSupPr>
                        <m:e>
                          <m:d>
                            <m:dPr>
                              <m:ctrlPr>
                                <a:rPr lang="it-IT" sz="2400" i="1">
                                  <a:solidFill>
                                    <a:srgbClr val="002060"/>
                                  </a:solidFill>
                                  <a:latin typeface="Cambria Math" panose="02040503050406030204" pitchFamily="18" charset="0"/>
                                  <a:ea typeface="Cambria Math" panose="02040503050406030204" pitchFamily="18" charset="0"/>
                                  <a:cs typeface="Arial" panose="020B0604020202020204" pitchFamily="34" charset="0"/>
                                </a:rPr>
                              </m:ctrlPr>
                            </m:dPr>
                            <m:e>
                              <m:f>
                                <m:fPr>
                                  <m:ctrlPr>
                                    <a:rPr lang="it-IT" sz="2400" i="1">
                                      <a:solidFill>
                                        <a:srgbClr val="002060"/>
                                      </a:solidFill>
                                      <a:latin typeface="Cambria Math" panose="02040503050406030204" pitchFamily="18" charset="0"/>
                                      <a:ea typeface="Cambria Math" panose="02040503050406030204" pitchFamily="18" charset="0"/>
                                      <a:cs typeface="Arial" panose="020B0604020202020204" pitchFamily="34" charset="0"/>
                                    </a:rPr>
                                  </m:ctrlPr>
                                </m:fPr>
                                <m:num>
                                  <m:sSub>
                                    <m:sSubPr>
                                      <m:ctrlPr>
                                        <a:rPr lang="it-IT" sz="2400" i="1">
                                          <a:solidFill>
                                            <a:srgbClr val="002060"/>
                                          </a:solidFill>
                                          <a:latin typeface="Cambria Math" panose="02040503050406030204" pitchFamily="18" charset="0"/>
                                          <a:ea typeface="Cambria Math" panose="02040503050406030204" pitchFamily="18" charset="0"/>
                                          <a:cs typeface="Arial" panose="020B0604020202020204" pitchFamily="34" charset="0"/>
                                        </a:rPr>
                                      </m:ctrlPr>
                                    </m:sSubPr>
                                    <m:e>
                                      <m:r>
                                        <a:rPr lang="it-IT" sz="2400" i="1">
                                          <a:solidFill>
                                            <a:srgbClr val="002060"/>
                                          </a:solidFill>
                                          <a:latin typeface="Cambria Math" panose="02040503050406030204" pitchFamily="18" charset="0"/>
                                          <a:ea typeface="Cambria Math" panose="02040503050406030204" pitchFamily="18" charset="0"/>
                                          <a:cs typeface="Arial" panose="020B0604020202020204" pitchFamily="34" charset="0"/>
                                        </a:rPr>
                                        <m:t>𝐽</m:t>
                                      </m:r>
                                    </m:e>
                                    <m:sub>
                                      <m:r>
                                        <a:rPr lang="it-IT" sz="2400" i="1">
                                          <a:solidFill>
                                            <a:srgbClr val="002060"/>
                                          </a:solidFill>
                                          <a:latin typeface="Cambria Math" panose="02040503050406030204" pitchFamily="18" charset="0"/>
                                          <a:ea typeface="Cambria Math" panose="02040503050406030204" pitchFamily="18" charset="0"/>
                                          <a:cs typeface="Arial" panose="020B0604020202020204" pitchFamily="34" charset="0"/>
                                        </a:rPr>
                                        <m:t>𝑘</m:t>
                                      </m:r>
                                    </m:sub>
                                  </m:sSub>
                                </m:num>
                                <m:den>
                                  <m:sSub>
                                    <m:sSubPr>
                                      <m:ctrlPr>
                                        <a:rPr lang="it-IT" sz="2400" i="1">
                                          <a:solidFill>
                                            <a:srgbClr val="002060"/>
                                          </a:solidFill>
                                          <a:latin typeface="Cambria Math" panose="02040503050406030204" pitchFamily="18" charset="0"/>
                                          <a:ea typeface="Cambria Math" panose="02040503050406030204" pitchFamily="18" charset="0"/>
                                          <a:cs typeface="Arial" panose="020B0604020202020204" pitchFamily="34" charset="0"/>
                                        </a:rPr>
                                      </m:ctrlPr>
                                    </m:sSubPr>
                                    <m:e>
                                      <m:r>
                                        <a:rPr lang="it-IT" sz="2400" i="1">
                                          <a:solidFill>
                                            <a:srgbClr val="002060"/>
                                          </a:solidFill>
                                          <a:latin typeface="Cambria Math" panose="02040503050406030204" pitchFamily="18" charset="0"/>
                                          <a:ea typeface="Cambria Math" panose="02040503050406030204" pitchFamily="18" charset="0"/>
                                          <a:cs typeface="Arial" panose="020B0604020202020204" pitchFamily="34" charset="0"/>
                                        </a:rPr>
                                        <m:t>𝐽</m:t>
                                      </m:r>
                                    </m:e>
                                    <m:sub>
                                      <m:r>
                                        <a:rPr lang="it-IT" sz="2400" i="1">
                                          <a:solidFill>
                                            <a:srgbClr val="002060"/>
                                          </a:solidFill>
                                          <a:latin typeface="Cambria Math" panose="02040503050406030204" pitchFamily="18" charset="0"/>
                                          <a:ea typeface="Cambria Math" panose="02040503050406030204" pitchFamily="18" charset="0"/>
                                          <a:cs typeface="Arial" panose="020B0604020202020204" pitchFamily="34" charset="0"/>
                                        </a:rPr>
                                        <m:t>𝑐</m:t>
                                      </m:r>
                                      <m:r>
                                        <a:rPr lang="it-IT" sz="2400" i="1">
                                          <a:solidFill>
                                            <a:srgbClr val="002060"/>
                                          </a:solidFill>
                                          <a:latin typeface="Cambria Math" panose="02040503050406030204" pitchFamily="18" charset="0"/>
                                          <a:ea typeface="Cambria Math" panose="02040503050406030204" pitchFamily="18" charset="0"/>
                                          <a:cs typeface="Arial" panose="020B0604020202020204" pitchFamily="34" charset="0"/>
                                        </a:rPr>
                                        <m:t>,</m:t>
                                      </m:r>
                                      <m:r>
                                        <a:rPr lang="it-IT" sz="2400" i="1">
                                          <a:solidFill>
                                            <a:srgbClr val="002060"/>
                                          </a:solidFill>
                                          <a:latin typeface="Cambria Math" panose="02040503050406030204" pitchFamily="18" charset="0"/>
                                          <a:ea typeface="Cambria Math" panose="02040503050406030204" pitchFamily="18" charset="0"/>
                                          <a:cs typeface="Arial" panose="020B0604020202020204" pitchFamily="34" charset="0"/>
                                        </a:rPr>
                                        <m:t>𝑘</m:t>
                                      </m:r>
                                    </m:sub>
                                  </m:sSub>
                                </m:den>
                              </m:f>
                            </m:e>
                          </m:d>
                        </m:e>
                        <m:sup>
                          <m:sSub>
                            <m:sSubPr>
                              <m:ctrlPr>
                                <a:rPr lang="it-IT" sz="2400" i="1">
                                  <a:solidFill>
                                    <a:srgbClr val="002060"/>
                                  </a:solidFill>
                                  <a:latin typeface="Cambria Math" panose="02040503050406030204" pitchFamily="18" charset="0"/>
                                  <a:ea typeface="Cambria Math" panose="02040503050406030204" pitchFamily="18" charset="0"/>
                                  <a:cs typeface="Arial" panose="020B0604020202020204" pitchFamily="34" charset="0"/>
                                </a:rPr>
                              </m:ctrlPr>
                            </m:sSubPr>
                            <m:e>
                              <m:r>
                                <a:rPr lang="it-IT" sz="2400" i="1">
                                  <a:solidFill>
                                    <a:srgbClr val="002060"/>
                                  </a:solidFill>
                                  <a:latin typeface="Cambria Math" panose="02040503050406030204" pitchFamily="18" charset="0"/>
                                  <a:ea typeface="Cambria Math" panose="02040503050406030204" pitchFamily="18" charset="0"/>
                                  <a:cs typeface="Arial" panose="020B0604020202020204" pitchFamily="34" charset="0"/>
                                </a:rPr>
                                <m:t>𝑛</m:t>
                              </m:r>
                            </m:e>
                            <m:sub>
                              <m:r>
                                <a:rPr lang="it-IT" sz="2400" i="1">
                                  <a:solidFill>
                                    <a:srgbClr val="002060"/>
                                  </a:solidFill>
                                  <a:latin typeface="Cambria Math" panose="02040503050406030204" pitchFamily="18" charset="0"/>
                                  <a:ea typeface="Cambria Math" panose="02040503050406030204" pitchFamily="18" charset="0"/>
                                  <a:cs typeface="Arial" panose="020B0604020202020204" pitchFamily="34" charset="0"/>
                                </a:rPr>
                                <m:t>𝑘</m:t>
                              </m:r>
                            </m:sub>
                          </m:sSub>
                          <m:r>
                            <a:rPr lang="it-IT" sz="24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−1</m:t>
                          </m:r>
                        </m:sup>
                      </m:sSup>
                    </m:oMath>
                  </m:oMathPara>
                </a14:m>
                <a:endParaRPr lang="it-IT" sz="2400" b="1" i="1" dirty="0">
                  <a:solidFill>
                    <a:srgbClr val="002060"/>
                  </a:solidFill>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9" name="Rettangolo 8"/>
              <p:cNvSpPr>
                <a:spLocks noRot="1" noChangeAspect="1" noMove="1" noResize="1" noEditPoints="1" noAdjustHandles="1" noChangeArrowheads="1" noChangeShapeType="1" noTextEdit="1"/>
              </p:cNvSpPr>
              <p:nvPr/>
            </p:nvSpPr>
            <p:spPr>
              <a:xfrm>
                <a:off x="3020985" y="1751656"/>
                <a:ext cx="2964071" cy="994375"/>
              </a:xfrm>
              <a:prstGeom prst="rect">
                <a:avLst/>
              </a:prstGeom>
              <a:blipFill>
                <a:blip r:embed="rId4"/>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ttangolo 9"/>
              <p:cNvSpPr/>
              <p:nvPr/>
            </p:nvSpPr>
            <p:spPr>
              <a:xfrm>
                <a:off x="3021797" y="2888564"/>
                <a:ext cx="2987604" cy="844014"/>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none" lIns="36000" rIns="36000" anchor="ctr" anchorCtr="0">
                <a:spAutoFit/>
              </a:bodyPr>
              <a:lstStyle/>
              <a:p>
                <a:pPr/>
                <a14:m>
                  <m:oMathPara xmlns:m="http://schemas.openxmlformats.org/officeDocument/2006/math">
                    <m:oMathParaPr>
                      <m:jc m:val="centerGroup"/>
                    </m:oMathParaPr>
                    <m:oMath xmlns:m="http://schemas.openxmlformats.org/officeDocument/2006/math">
                      <m:r>
                        <a:rPr lang="it-IT" sz="20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𝜌</m:t>
                      </m:r>
                      <m:r>
                        <a:rPr lang="it-IT" sz="20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m:t>
                      </m:r>
                      <m:sSup>
                        <m:sSupPr>
                          <m:ctrlPr>
                            <a:rPr lang="it-IT" sz="2000" i="1">
                              <a:solidFill>
                                <a:srgbClr val="002060"/>
                              </a:solidFill>
                              <a:latin typeface="Cambria Math" panose="02040503050406030204" pitchFamily="18" charset="0"/>
                              <a:ea typeface="Cambria Math" panose="02040503050406030204" pitchFamily="18" charset="0"/>
                              <a:cs typeface="Arial" panose="020B0604020202020204" pitchFamily="34" charset="0"/>
                            </a:rPr>
                          </m:ctrlPr>
                        </m:sSupPr>
                        <m:e>
                          <m:d>
                            <m:dPr>
                              <m:ctrlPr>
                                <a:rPr lang="it-IT" sz="2000" i="1">
                                  <a:solidFill>
                                    <a:srgbClr val="002060"/>
                                  </a:solidFill>
                                  <a:latin typeface="Cambria Math" panose="02040503050406030204" pitchFamily="18" charset="0"/>
                                  <a:ea typeface="Cambria Math" panose="02040503050406030204" pitchFamily="18" charset="0"/>
                                  <a:cs typeface="Arial" panose="020B0604020202020204" pitchFamily="34" charset="0"/>
                                </a:rPr>
                              </m:ctrlPr>
                            </m:dPr>
                            <m:e>
                              <m:f>
                                <m:fPr>
                                  <m:ctrlPr>
                                    <a:rPr lang="it-IT" sz="200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ctrlPr>
                                </m:fPr>
                                <m:num>
                                  <m:r>
                                    <a:rPr lang="it-IT" sz="20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1</m:t>
                                  </m:r>
                                </m:num>
                                <m:den>
                                  <m:sSub>
                                    <m:sSubPr>
                                      <m:ctrlPr>
                                        <a:rPr lang="it-IT" sz="2000" i="1">
                                          <a:solidFill>
                                            <a:srgbClr val="002060"/>
                                          </a:solidFill>
                                          <a:latin typeface="Cambria Math" panose="02040503050406030204" pitchFamily="18" charset="0"/>
                                          <a:ea typeface="Cambria Math" panose="02040503050406030204" pitchFamily="18" charset="0"/>
                                          <a:cs typeface="Arial" panose="020B0604020202020204" pitchFamily="34" charset="0"/>
                                        </a:rPr>
                                      </m:ctrlPr>
                                    </m:sSubPr>
                                    <m:e>
                                      <m:r>
                                        <a:rPr lang="it-IT" sz="200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𝜌</m:t>
                                      </m:r>
                                    </m:e>
                                    <m:sub>
                                      <m:r>
                                        <a:rPr lang="it-IT" sz="20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𝑠𝑐</m:t>
                                      </m:r>
                                    </m:sub>
                                  </m:sSub>
                                </m:den>
                              </m:f>
                              <m:r>
                                <a:rPr lang="it-IT" sz="20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m:t>
                              </m:r>
                              <m:f>
                                <m:fPr>
                                  <m:ctrlPr>
                                    <a:rPr lang="it-IT" sz="20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ctrlPr>
                                </m:fPr>
                                <m:num>
                                  <m:r>
                                    <a:rPr lang="it-IT" sz="20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1</m:t>
                                  </m:r>
                                </m:num>
                                <m:den>
                                  <m:sSub>
                                    <m:sSubPr>
                                      <m:ctrlPr>
                                        <a:rPr lang="it-IT" sz="20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ctrlPr>
                                    </m:sSubPr>
                                    <m:e>
                                      <m:r>
                                        <a:rPr lang="it-IT" sz="20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𝜌</m:t>
                                      </m:r>
                                    </m:e>
                                    <m:sub>
                                      <m:r>
                                        <a:rPr lang="it-IT" sz="20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𝑛</m:t>
                                      </m:r>
                                    </m:sub>
                                  </m:sSub>
                                </m:den>
                              </m:f>
                            </m:e>
                          </m:d>
                        </m:e>
                        <m:sup>
                          <m:r>
                            <a:rPr lang="it-IT" sz="20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−1</m:t>
                          </m:r>
                        </m:sup>
                      </m:sSup>
                      <m:r>
                        <a:rPr lang="it-IT" sz="20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m:t>
                      </m:r>
                      <m:sSub>
                        <m:sSubPr>
                          <m:ctrlPr>
                            <a:rPr lang="it-IT" sz="20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ctrlPr>
                        </m:sSubPr>
                        <m:e>
                          <m:r>
                            <a:rPr lang="it-IT" sz="20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𝜌</m:t>
                          </m:r>
                        </m:e>
                        <m:sub>
                          <m:r>
                            <a:rPr lang="it-IT" sz="20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𝑡𝑒𝑟𝑚</m:t>
                          </m:r>
                        </m:sub>
                      </m:sSub>
                    </m:oMath>
                  </m:oMathPara>
                </a14:m>
                <a:endParaRPr lang="it-IT" sz="2000" b="1" i="1" dirty="0">
                  <a:solidFill>
                    <a:srgbClr val="002060"/>
                  </a:solidFill>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0" name="Rettangolo 9"/>
              <p:cNvSpPr>
                <a:spLocks noRot="1" noChangeAspect="1" noMove="1" noResize="1" noEditPoints="1" noAdjustHandles="1" noChangeArrowheads="1" noChangeShapeType="1" noTextEdit="1"/>
              </p:cNvSpPr>
              <p:nvPr/>
            </p:nvSpPr>
            <p:spPr>
              <a:xfrm>
                <a:off x="3021797" y="2888564"/>
                <a:ext cx="2987604" cy="844014"/>
              </a:xfrm>
              <a:prstGeom prst="rect">
                <a:avLst/>
              </a:prstGeom>
              <a:blipFill>
                <a:blip r:embed="rId5"/>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12" name="Segnaposto testo 4"/>
          <p:cNvSpPr>
            <a:spLocks noGrp="1"/>
          </p:cNvSpPr>
          <p:nvPr>
            <p:ph type="body" sz="quarter" idx="14"/>
          </p:nvPr>
        </p:nvSpPr>
        <p:spPr>
          <a:xfrm>
            <a:off x="220909" y="4761047"/>
            <a:ext cx="5571641" cy="1338828"/>
          </a:xfrm>
        </p:spPr>
        <p:txBody>
          <a:bodyPr/>
          <a:lstStyle/>
          <a:p>
            <a:pPr marL="0" indent="0" algn="just">
              <a:lnSpc>
                <a:spcPct val="150000"/>
              </a:lnSpc>
              <a:spcBef>
                <a:spcPts val="0"/>
              </a:spcBef>
              <a:buNone/>
            </a:pPr>
            <a:r>
              <a:rPr lang="en-GB" sz="1800" dirty="0">
                <a:solidFill>
                  <a:srgbClr val="002060"/>
                </a:solidFill>
                <a:latin typeface="+mj-lt"/>
                <a:ea typeface="Cambria" charset="0"/>
                <a:cs typeface="Arial" panose="020B0604020202020204" pitchFamily="34" charset="0"/>
              </a:rPr>
              <a:t>This approximation is valid when tape-to-tape contact resistance is higher than the tape termination resistance as likely occurs for </a:t>
            </a:r>
            <a:r>
              <a:rPr lang="en-GB" sz="1800" dirty="0" smtClean="0">
                <a:solidFill>
                  <a:srgbClr val="002060"/>
                </a:solidFill>
                <a:latin typeface="+mj-lt"/>
                <a:ea typeface="Cambria" charset="0"/>
                <a:cs typeface="Arial" panose="020B0604020202020204" pitchFamily="34" charset="0"/>
              </a:rPr>
              <a:t>lab-scale </a:t>
            </a:r>
            <a:r>
              <a:rPr lang="en-GB" sz="1800" dirty="0" smtClean="0">
                <a:solidFill>
                  <a:srgbClr val="002060"/>
                </a:solidFill>
                <a:ea typeface="Cambria" charset="0"/>
                <a:cs typeface="Arial" panose="020B0604020202020204" pitchFamily="34" charset="0"/>
              </a:rPr>
              <a:t>samples</a:t>
            </a:r>
            <a:endParaRPr lang="es-MX" sz="1800" dirty="0">
              <a:solidFill>
                <a:srgbClr val="002060"/>
              </a:solidFill>
              <a:latin typeface="+mj-lt"/>
              <a:ea typeface="Cambria" charset="0"/>
              <a:cs typeface="Arial" panose="020B0604020202020204" pitchFamily="34" charset="0"/>
            </a:endParaRPr>
          </a:p>
        </p:txBody>
      </p:sp>
      <p:grpSp>
        <p:nvGrpSpPr>
          <p:cNvPr id="19" name="Gruppo 18"/>
          <p:cNvGrpSpPr/>
          <p:nvPr/>
        </p:nvGrpSpPr>
        <p:grpSpPr>
          <a:xfrm>
            <a:off x="1493050" y="3525252"/>
            <a:ext cx="4320724" cy="1167565"/>
            <a:chOff x="1493050" y="3489156"/>
            <a:chExt cx="4320724" cy="1167565"/>
          </a:xfrm>
        </p:grpSpPr>
        <p:sp>
          <p:nvSpPr>
            <p:cNvPr id="18" name="Callout con freccia a destra 17"/>
            <p:cNvSpPr/>
            <p:nvPr/>
          </p:nvSpPr>
          <p:spPr>
            <a:xfrm rot="16200000">
              <a:off x="1447403" y="3534803"/>
              <a:ext cx="902369" cy="811076"/>
            </a:xfrm>
            <a:prstGeom prst="rightArrowCallout">
              <a:avLst>
                <a:gd name="adj1" fmla="val 41099"/>
                <a:gd name="adj2" fmla="val 41317"/>
                <a:gd name="adj3" fmla="val 26483"/>
                <a:gd name="adj4" fmla="val 48559"/>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Callout con freccia a destra 16"/>
            <p:cNvSpPr/>
            <p:nvPr/>
          </p:nvSpPr>
          <p:spPr>
            <a:xfrm>
              <a:off x="1493050" y="3845645"/>
              <a:ext cx="4320724" cy="811076"/>
            </a:xfrm>
            <a:prstGeom prst="rightArrowCallout">
              <a:avLst>
                <a:gd name="adj1" fmla="val 48735"/>
                <a:gd name="adj2" fmla="val 41317"/>
                <a:gd name="adj3" fmla="val 25000"/>
                <a:gd name="adj4" fmla="val 83912"/>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ttangolo 3"/>
            <p:cNvSpPr/>
            <p:nvPr/>
          </p:nvSpPr>
          <p:spPr>
            <a:xfrm>
              <a:off x="1726655" y="3957742"/>
              <a:ext cx="3603333" cy="584775"/>
            </a:xfrm>
            <a:prstGeom prst="rect">
              <a:avLst/>
            </a:prstGeom>
          </p:spPr>
          <p:txBody>
            <a:bodyPr wrap="square">
              <a:spAutoFit/>
            </a:bodyPr>
            <a:lstStyle/>
            <a:p>
              <a:r>
                <a:rPr lang="en-US" sz="1600" dirty="0">
                  <a:solidFill>
                    <a:schemeClr val="bg1"/>
                  </a:solidFill>
                  <a:latin typeface="TimesLTStd-Roman-Identity-H"/>
                </a:rPr>
                <a:t>Equivalent circuit </a:t>
              </a:r>
              <a:r>
                <a:rPr lang="en-US" sz="1600" dirty="0" smtClean="0">
                  <a:solidFill>
                    <a:schemeClr val="bg1"/>
                  </a:solidFill>
                  <a:latin typeface="TimesLTStd-Roman-Identity-H"/>
                </a:rPr>
                <a:t>models:</a:t>
              </a:r>
            </a:p>
            <a:p>
              <a:r>
                <a:rPr lang="en-US" sz="1600" dirty="0" smtClean="0">
                  <a:solidFill>
                    <a:schemeClr val="bg1"/>
                  </a:solidFill>
                  <a:latin typeface="TimesLTStd-Roman-Identity-H"/>
                </a:rPr>
                <a:t>(</a:t>
              </a:r>
              <a:r>
                <a:rPr lang="en-US" sz="1600" dirty="0">
                  <a:solidFill>
                    <a:schemeClr val="bg1"/>
                  </a:solidFill>
                  <a:latin typeface="TimesLTStd-Roman-Identity-H"/>
                </a:rPr>
                <a:t>a) </a:t>
              </a:r>
              <a:r>
                <a:rPr lang="en-US" sz="1600" dirty="0" smtClean="0">
                  <a:solidFill>
                    <a:schemeClr val="bg1"/>
                  </a:solidFill>
                  <a:latin typeface="TimesLTStd-Roman-Identity-H"/>
                </a:rPr>
                <a:t>single </a:t>
              </a:r>
              <a:r>
                <a:rPr lang="en-US" sz="1600" dirty="0">
                  <a:solidFill>
                    <a:schemeClr val="bg1"/>
                  </a:solidFill>
                  <a:latin typeface="TimesLTStd-Roman-Identity-H"/>
                </a:rPr>
                <a:t>stack; (b) two </a:t>
              </a:r>
              <a:r>
                <a:rPr lang="en-US" sz="1600" dirty="0" smtClean="0">
                  <a:solidFill>
                    <a:schemeClr val="bg1"/>
                  </a:solidFill>
                  <a:latin typeface="TimesLTStd-Roman-Identity-H"/>
                </a:rPr>
                <a:t>stacks</a:t>
              </a:r>
              <a:endParaRPr lang="en-US" sz="1600" dirty="0">
                <a:solidFill>
                  <a:schemeClr val="bg1"/>
                </a:solidFill>
              </a:endParaRPr>
            </a:p>
          </p:txBody>
        </p:sp>
      </p:grpSp>
    </p:spTree>
    <p:extLst>
      <p:ext uri="{BB962C8B-B14F-4D97-AF65-F5344CB8AC3E}">
        <p14:creationId xmlns:p14="http://schemas.microsoft.com/office/powerpoint/2010/main" val="23348213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3414" y="303802"/>
            <a:ext cx="8229600" cy="400110"/>
          </a:xfrm>
        </p:spPr>
        <p:txBody>
          <a:bodyPr/>
          <a:lstStyle/>
          <a:p>
            <a:r>
              <a:rPr lang="it-IT" dirty="0" smtClean="0"/>
              <a:t>Critical </a:t>
            </a:r>
            <a:r>
              <a:rPr lang="it-IT" dirty="0" err="1" smtClean="0"/>
              <a:t>Current</a:t>
            </a:r>
            <a:r>
              <a:rPr lang="it-IT" dirty="0" smtClean="0"/>
              <a:t>: </a:t>
            </a:r>
            <a:r>
              <a:rPr lang="it-IT" dirty="0" err="1"/>
              <a:t>A</a:t>
            </a:r>
            <a:r>
              <a:rPr lang="it-IT" dirty="0" err="1" smtClean="0"/>
              <a:t>ngular</a:t>
            </a:r>
            <a:r>
              <a:rPr lang="it-IT" dirty="0" smtClean="0"/>
              <a:t> and Field </a:t>
            </a:r>
            <a:r>
              <a:rPr lang="it-IT" dirty="0" err="1" smtClean="0"/>
              <a:t>Dependence</a:t>
            </a:r>
            <a:endParaRPr lang="it-IT" dirty="0"/>
          </a:p>
        </p:txBody>
      </p:sp>
      <p:sp>
        <p:nvSpPr>
          <p:cNvPr id="3" name="Segnaposto numero diapositiva 2"/>
          <p:cNvSpPr>
            <a:spLocks noGrp="1"/>
          </p:cNvSpPr>
          <p:nvPr>
            <p:ph type="sldNum" sz="quarter" idx="4"/>
          </p:nvPr>
        </p:nvSpPr>
        <p:spPr>
          <a:xfrm>
            <a:off x="6553200" y="6222140"/>
            <a:ext cx="2133600" cy="365125"/>
          </a:xfrm>
        </p:spPr>
        <p:txBody>
          <a:bodyPr/>
          <a:lstStyle/>
          <a:p>
            <a:fld id="{02C7C199-0D0D-7840-A88D-785280B31CF7}" type="slidenum">
              <a:rPr lang="it-IT" smtClean="0"/>
              <a:t>6</a:t>
            </a:fld>
            <a:endParaRPr lang="it-IT" dirty="0"/>
          </a:p>
        </p:txBody>
      </p:sp>
      <p:sp>
        <p:nvSpPr>
          <p:cNvPr id="5" name="Segnaposto testo 4"/>
          <p:cNvSpPr>
            <a:spLocks noGrp="1"/>
          </p:cNvSpPr>
          <p:nvPr>
            <p:ph type="body" sz="quarter" idx="14"/>
          </p:nvPr>
        </p:nvSpPr>
        <p:spPr>
          <a:xfrm>
            <a:off x="220909" y="1141723"/>
            <a:ext cx="8465891" cy="461665"/>
          </a:xfrm>
        </p:spPr>
        <p:txBody>
          <a:bodyPr/>
          <a:lstStyle/>
          <a:p>
            <a:pPr marL="0" indent="0" algn="just">
              <a:buNone/>
            </a:pPr>
            <a:r>
              <a:rPr lang="en-US" sz="2400" dirty="0" smtClean="0">
                <a:solidFill>
                  <a:srgbClr val="002060"/>
                </a:solidFill>
              </a:rPr>
              <a:t>The model includes the </a:t>
            </a:r>
            <a:r>
              <a:rPr lang="en-US" sz="2400" i="1" dirty="0" err="1" smtClean="0">
                <a:solidFill>
                  <a:srgbClr val="002060"/>
                </a:solidFill>
              </a:rPr>
              <a:t>I</a:t>
            </a:r>
            <a:r>
              <a:rPr lang="en-US" sz="2400" i="1" baseline="-25000" dirty="0" err="1" smtClean="0">
                <a:solidFill>
                  <a:srgbClr val="002060"/>
                </a:solidFill>
              </a:rPr>
              <a:t>c</a:t>
            </a:r>
            <a:r>
              <a:rPr lang="en-US" sz="2400" dirty="0" smtClean="0">
                <a:solidFill>
                  <a:srgbClr val="002060"/>
                </a:solidFill>
              </a:rPr>
              <a:t>(</a:t>
            </a:r>
            <a:r>
              <a:rPr lang="el-GR" sz="2400" i="1" dirty="0">
                <a:solidFill>
                  <a:srgbClr val="002060"/>
                </a:solidFill>
                <a:latin typeface="Calibri" panose="020F0502020204030204" pitchFamily="34" charset="0"/>
                <a:cs typeface="Calibri" panose="020F0502020204030204" pitchFamily="34" charset="0"/>
              </a:rPr>
              <a:t>µ</a:t>
            </a:r>
            <a:r>
              <a:rPr lang="en-US" sz="2400" i="1" baseline="-25000" dirty="0" smtClean="0">
                <a:solidFill>
                  <a:srgbClr val="002060"/>
                </a:solidFill>
              </a:rPr>
              <a:t>0</a:t>
            </a:r>
            <a:r>
              <a:rPr lang="en-US" sz="2400" i="1" dirty="0" smtClean="0">
                <a:solidFill>
                  <a:srgbClr val="002060"/>
                </a:solidFill>
              </a:rPr>
              <a:t>H</a:t>
            </a:r>
            <a:r>
              <a:rPr lang="en-US" sz="2400" dirty="0" smtClean="0">
                <a:solidFill>
                  <a:srgbClr val="002060"/>
                </a:solidFill>
              </a:rPr>
              <a:t>, </a:t>
            </a:r>
            <a:r>
              <a:rPr lang="el-GR" sz="2400" i="1" dirty="0" smtClean="0">
                <a:solidFill>
                  <a:srgbClr val="002060"/>
                </a:solidFill>
                <a:latin typeface="Calibri" panose="020F0502020204030204" pitchFamily="34" charset="0"/>
                <a:cs typeface="Calibri" panose="020F0502020204030204" pitchFamily="34" charset="0"/>
              </a:rPr>
              <a:t>ϴ</a:t>
            </a:r>
            <a:r>
              <a:rPr lang="en-US" sz="2400" dirty="0" smtClean="0">
                <a:solidFill>
                  <a:srgbClr val="002060"/>
                </a:solidFill>
              </a:rPr>
              <a:t>) dependence</a:t>
            </a:r>
            <a:endParaRPr lang="en-US" sz="2400" dirty="0">
              <a:solidFill>
                <a:srgbClr val="002060"/>
              </a:solidFill>
            </a:endParaRPr>
          </a:p>
        </p:txBody>
      </p:sp>
      <p:sp>
        <p:nvSpPr>
          <p:cNvPr id="7" name="Segnaposto piè di pagina 6"/>
          <p:cNvSpPr>
            <a:spLocks noGrp="1"/>
          </p:cNvSpPr>
          <p:nvPr>
            <p:ph type="ftr" sz="quarter" idx="3"/>
          </p:nvPr>
        </p:nvSpPr>
        <p:spPr/>
        <p:txBody>
          <a:bodyPr/>
          <a:lstStyle/>
          <a:p>
            <a:r>
              <a:rPr lang="en-US" smtClean="0"/>
              <a:t>2D Numerical Simulations of HTS Stacks of Tapes for CICCs- Nancy, FR – 23.06.2021</a:t>
            </a:r>
            <a:endParaRPr lang="it-IT" dirty="0"/>
          </a:p>
        </p:txBody>
      </p:sp>
      <p:sp>
        <p:nvSpPr>
          <p:cNvPr id="12" name="Segnaposto testo 4"/>
          <p:cNvSpPr>
            <a:spLocks noGrp="1"/>
          </p:cNvSpPr>
          <p:nvPr>
            <p:ph type="body" sz="quarter" idx="14"/>
          </p:nvPr>
        </p:nvSpPr>
        <p:spPr>
          <a:xfrm>
            <a:off x="220909" y="3839148"/>
            <a:ext cx="5571641" cy="1754326"/>
          </a:xfrm>
        </p:spPr>
        <p:txBody>
          <a:bodyPr/>
          <a:lstStyle/>
          <a:p>
            <a:pPr marL="0" indent="0" algn="just">
              <a:lnSpc>
                <a:spcPct val="150000"/>
              </a:lnSpc>
              <a:spcBef>
                <a:spcPts val="0"/>
              </a:spcBef>
              <a:buNone/>
            </a:pPr>
            <a:r>
              <a:rPr lang="en-US" sz="1800" dirty="0">
                <a:solidFill>
                  <a:srgbClr val="002060"/>
                </a:solidFill>
                <a:latin typeface="+mj-lt"/>
                <a:ea typeface="Cambria" charset="0"/>
                <a:cs typeface="Arial" panose="020B0604020202020204" pitchFamily="34" charset="0"/>
              </a:rPr>
              <a:t>The experimental lift </a:t>
            </a:r>
            <a:r>
              <a:rPr lang="en-US" sz="1800" dirty="0" smtClean="0">
                <a:solidFill>
                  <a:srgbClr val="002060"/>
                </a:solidFill>
                <a:latin typeface="+mj-lt"/>
                <a:ea typeface="Cambria" charset="0"/>
                <a:cs typeface="Arial" panose="020B0604020202020204" pitchFamily="34" charset="0"/>
              </a:rPr>
              <a:t>factors, are </a:t>
            </a:r>
            <a:r>
              <a:rPr lang="en-US" sz="1800" dirty="0">
                <a:solidFill>
                  <a:srgbClr val="002060"/>
                </a:solidFill>
                <a:latin typeface="+mj-lt"/>
                <a:ea typeface="Cambria" charset="0"/>
                <a:cs typeface="Arial" panose="020B0604020202020204" pitchFamily="34" charset="0"/>
              </a:rPr>
              <a:t>globally </a:t>
            </a:r>
            <a:r>
              <a:rPr lang="en-US" sz="1800" dirty="0" smtClean="0">
                <a:solidFill>
                  <a:srgbClr val="002060"/>
                </a:solidFill>
                <a:latin typeface="+mj-lt"/>
                <a:ea typeface="Cambria" charset="0"/>
                <a:cs typeface="Arial" panose="020B0604020202020204" pitchFamily="34" charset="0"/>
              </a:rPr>
              <a:t>fitted to the abovementioned equation using </a:t>
            </a:r>
            <a:r>
              <a:rPr lang="en-US" sz="1800" dirty="0">
                <a:solidFill>
                  <a:srgbClr val="002060"/>
                </a:solidFill>
                <a:latin typeface="+mj-lt"/>
                <a:ea typeface="Cambria" charset="0"/>
                <a:cs typeface="Arial" panose="020B0604020202020204" pitchFamily="34" charset="0"/>
              </a:rPr>
              <a:t>the Igor Pro’s Global Fit package with </a:t>
            </a:r>
            <a:r>
              <a:rPr lang="en-US" sz="1800" i="1" dirty="0">
                <a:solidFill>
                  <a:srgbClr val="002060"/>
                </a:solidFill>
                <a:latin typeface="+mj-lt"/>
                <a:ea typeface="Cambria" charset="0"/>
                <a:cs typeface="Arial" panose="020B0604020202020204" pitchFamily="34" charset="0"/>
              </a:rPr>
              <a:t>I</a:t>
            </a:r>
            <a:r>
              <a:rPr lang="en-US" sz="1800" i="1" baseline="-25000" dirty="0">
                <a:solidFill>
                  <a:srgbClr val="002060"/>
                </a:solidFill>
                <a:latin typeface="+mj-lt"/>
                <a:ea typeface="Cambria" charset="0"/>
                <a:cs typeface="Arial" panose="020B0604020202020204" pitchFamily="34" charset="0"/>
              </a:rPr>
              <a:t>c0</a:t>
            </a:r>
            <a:r>
              <a:rPr lang="en-US" sz="1800" dirty="0">
                <a:solidFill>
                  <a:srgbClr val="002060"/>
                </a:solidFill>
                <a:latin typeface="+mj-lt"/>
                <a:ea typeface="Cambria" charset="0"/>
                <a:cs typeface="Arial" panose="020B0604020202020204" pitchFamily="34" charset="0"/>
              </a:rPr>
              <a:t>, </a:t>
            </a:r>
            <a:r>
              <a:rPr lang="en-US" sz="1800" i="1" dirty="0">
                <a:solidFill>
                  <a:srgbClr val="002060"/>
                </a:solidFill>
                <a:latin typeface="+mj-lt"/>
                <a:ea typeface="Cambria" charset="0"/>
                <a:cs typeface="Arial" panose="020B0604020202020204" pitchFamily="34" charset="0"/>
              </a:rPr>
              <a:t>ɡ</a:t>
            </a:r>
            <a:r>
              <a:rPr lang="en-US" sz="1800" dirty="0">
                <a:solidFill>
                  <a:srgbClr val="002060"/>
                </a:solidFill>
                <a:latin typeface="+mj-lt"/>
                <a:ea typeface="Cambria" charset="0"/>
                <a:cs typeface="Arial" panose="020B0604020202020204" pitchFamily="34" charset="0"/>
              </a:rPr>
              <a:t>, </a:t>
            </a:r>
            <a:r>
              <a:rPr lang="en-US" sz="1800" i="1" dirty="0">
                <a:solidFill>
                  <a:srgbClr val="002060"/>
                </a:solidFill>
                <a:latin typeface="+mj-lt"/>
                <a:ea typeface="Cambria" charset="0"/>
                <a:cs typeface="Arial" panose="020B0604020202020204" pitchFamily="34" charset="0"/>
              </a:rPr>
              <a:t>α</a:t>
            </a:r>
            <a:r>
              <a:rPr lang="en-US" sz="1800" dirty="0">
                <a:solidFill>
                  <a:srgbClr val="002060"/>
                </a:solidFill>
                <a:latin typeface="+mj-lt"/>
                <a:ea typeface="Cambria" charset="0"/>
                <a:cs typeface="Arial" panose="020B0604020202020204" pitchFamily="34" charset="0"/>
              </a:rPr>
              <a:t>, and </a:t>
            </a:r>
            <a:r>
              <a:rPr lang="en-US" sz="1800" i="1" dirty="0">
                <a:solidFill>
                  <a:srgbClr val="002060"/>
                </a:solidFill>
                <a:latin typeface="+mj-lt"/>
                <a:ea typeface="Cambria" charset="0"/>
                <a:cs typeface="Arial" panose="020B0604020202020204" pitchFamily="34" charset="0"/>
              </a:rPr>
              <a:t>β</a:t>
            </a:r>
            <a:r>
              <a:rPr lang="en-US" sz="1800" dirty="0">
                <a:solidFill>
                  <a:srgbClr val="002060"/>
                </a:solidFill>
                <a:latin typeface="+mj-lt"/>
                <a:ea typeface="Cambria" charset="0"/>
                <a:cs typeface="Arial" panose="020B0604020202020204" pitchFamily="34" charset="0"/>
              </a:rPr>
              <a:t> as global </a:t>
            </a:r>
            <a:r>
              <a:rPr lang="en-US" sz="1800" dirty="0" smtClean="0">
                <a:solidFill>
                  <a:srgbClr val="002060"/>
                </a:solidFill>
                <a:latin typeface="+mj-lt"/>
                <a:ea typeface="Cambria" charset="0"/>
                <a:cs typeface="Arial" panose="020B0604020202020204" pitchFamily="34" charset="0"/>
              </a:rPr>
              <a:t>parameters and </a:t>
            </a:r>
            <a:r>
              <a:rPr lang="en-US" sz="1800" dirty="0">
                <a:solidFill>
                  <a:srgbClr val="002060"/>
                </a:solidFill>
                <a:latin typeface="+mj-lt"/>
                <a:ea typeface="Cambria" charset="0"/>
                <a:cs typeface="Arial" panose="020B0604020202020204" pitchFamily="34" charset="0"/>
              </a:rPr>
              <a:t>the flux density </a:t>
            </a:r>
            <a:r>
              <a:rPr lang="en-US" sz="1800" i="1" dirty="0">
                <a:solidFill>
                  <a:srgbClr val="002060"/>
                </a:solidFill>
                <a:latin typeface="+mj-lt"/>
                <a:ea typeface="Cambria" charset="0"/>
                <a:cs typeface="Arial" panose="020B0604020202020204" pitchFamily="34" charset="0"/>
              </a:rPr>
              <a:t>B</a:t>
            </a:r>
            <a:r>
              <a:rPr lang="en-US" sz="1800" dirty="0">
                <a:solidFill>
                  <a:srgbClr val="002060"/>
                </a:solidFill>
                <a:latin typeface="+mj-lt"/>
                <a:ea typeface="Cambria" charset="0"/>
                <a:cs typeface="Arial" panose="020B0604020202020204" pitchFamily="34" charset="0"/>
              </a:rPr>
              <a:t> as a local parameter. </a:t>
            </a:r>
            <a:endParaRPr lang="es-MX" sz="1400" dirty="0">
              <a:solidFill>
                <a:srgbClr val="002060"/>
              </a:solidFill>
              <a:latin typeface="+mj-lt"/>
              <a:ea typeface="Cambria" charset="0"/>
              <a:cs typeface="Arial" panose="020B0604020202020204" pitchFamily="34" charset="0"/>
            </a:endParaRPr>
          </a:p>
        </p:txBody>
      </p:sp>
      <p:pic>
        <p:nvPicPr>
          <p:cNvPr id="15" name="Immagine 1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1823" y="1526248"/>
            <a:ext cx="3259625" cy="2460132"/>
          </a:xfrm>
          <a:prstGeom prst="rect">
            <a:avLst/>
          </a:prstGeom>
          <a:noFill/>
          <a:ln>
            <a:noFill/>
          </a:ln>
        </p:spPr>
      </p:pic>
      <p:pic>
        <p:nvPicPr>
          <p:cNvPr id="16" name="Immagine 1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0149" y="3839148"/>
            <a:ext cx="3276169" cy="2565554"/>
          </a:xfrm>
          <a:prstGeom prst="rect">
            <a:avLst/>
          </a:prstGeom>
          <a:noFill/>
          <a:ln>
            <a:noFill/>
          </a:ln>
        </p:spPr>
      </p:pic>
      <mc:AlternateContent xmlns:mc="http://schemas.openxmlformats.org/markup-compatibility/2006">
        <mc:Choice xmlns:a14="http://schemas.microsoft.com/office/drawing/2010/main" Requires="a14">
          <p:sp>
            <p:nvSpPr>
              <p:cNvPr id="20" name="Rettangolo 19"/>
              <p:cNvSpPr/>
              <p:nvPr/>
            </p:nvSpPr>
            <p:spPr>
              <a:xfrm>
                <a:off x="378775" y="1619895"/>
                <a:ext cx="2627954" cy="857351"/>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none" lIns="36000" rIns="36000" anchor="ctr" anchorCtr="0">
                <a:spAutoFit/>
              </a:bodyPr>
              <a:lstStyle/>
              <a:p>
                <a:pPr/>
                <a14:m>
                  <m:oMathPara xmlns:m="http://schemas.openxmlformats.org/officeDocument/2006/math">
                    <m:oMathParaPr>
                      <m:jc m:val="centerGroup"/>
                    </m:oMathParaPr>
                    <m:oMath xmlns:m="http://schemas.openxmlformats.org/officeDocument/2006/math">
                      <m:sSub>
                        <m:sSubPr>
                          <m:ctrlPr>
                            <a:rPr lang="it-IT" sz="16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ctrlPr>
                        </m:sSubPr>
                        <m:e>
                          <m:r>
                            <a:rPr lang="it-IT" sz="16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𝐽</m:t>
                          </m:r>
                        </m:e>
                        <m:sub>
                          <m:r>
                            <a:rPr lang="it-IT" sz="16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𝑐</m:t>
                          </m:r>
                        </m:sub>
                      </m:sSub>
                      <m:d>
                        <m:dPr>
                          <m:ctrlPr>
                            <a:rPr lang="it-IT" sz="16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ctrlPr>
                        </m:dPr>
                        <m:e>
                          <m:r>
                            <a:rPr lang="it-IT" sz="16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𝐵</m:t>
                          </m:r>
                          <m:r>
                            <a:rPr lang="it-IT" sz="16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m:t>
                          </m:r>
                          <m:r>
                            <a:rPr lang="it-IT" sz="16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𝜃</m:t>
                          </m:r>
                        </m:e>
                      </m:d>
                      <m:r>
                        <a:rPr lang="it-IT" sz="16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m:t>
                      </m:r>
                      <m:f>
                        <m:fPr>
                          <m:ctrlPr>
                            <a:rPr lang="it-IT" sz="16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ctrlPr>
                        </m:fPr>
                        <m:num>
                          <m:sSub>
                            <m:sSubPr>
                              <m:ctrlPr>
                                <a:rPr lang="it-IT" sz="16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ctrlPr>
                            </m:sSubPr>
                            <m:e>
                              <m:r>
                                <a:rPr lang="it-IT" sz="16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𝐽</m:t>
                              </m:r>
                            </m:e>
                            <m:sub>
                              <m:r>
                                <a:rPr lang="it-IT" sz="16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𝑐</m:t>
                              </m:r>
                              <m:r>
                                <a:rPr lang="it-IT" sz="16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0</m:t>
                              </m:r>
                            </m:sub>
                          </m:sSub>
                        </m:num>
                        <m:den>
                          <m:r>
                            <a:rPr lang="it-IT" sz="16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1+</m:t>
                          </m:r>
                          <m:sSup>
                            <m:sSupPr>
                              <m:ctrlPr>
                                <a:rPr lang="it-IT" sz="16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ctrlPr>
                            </m:sSupPr>
                            <m:e>
                              <m:d>
                                <m:dPr>
                                  <m:begChr m:val="["/>
                                  <m:endChr m:val="]"/>
                                  <m:ctrlPr>
                                    <a:rPr lang="it-IT" sz="16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ctrlPr>
                                </m:dPr>
                                <m:e>
                                  <m:r>
                                    <a:rPr lang="it-IT" sz="16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𝜀</m:t>
                                  </m:r>
                                  <m:d>
                                    <m:dPr>
                                      <m:ctrlPr>
                                        <a:rPr lang="it-IT" sz="16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ctrlPr>
                                    </m:dPr>
                                    <m:e>
                                      <m:r>
                                        <a:rPr lang="it-IT" sz="16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𝜃</m:t>
                                      </m:r>
                                    </m:e>
                                  </m:d>
                                </m:e>
                              </m:d>
                            </m:e>
                            <m:sup>
                              <m:r>
                                <a:rPr lang="it-IT" sz="16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𝛼</m:t>
                              </m:r>
                            </m:sup>
                          </m:sSup>
                          <m:sSup>
                            <m:sSupPr>
                              <m:ctrlPr>
                                <a:rPr lang="it-IT" sz="16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ctrlPr>
                            </m:sSupPr>
                            <m:e>
                              <m:d>
                                <m:dPr>
                                  <m:ctrlPr>
                                    <a:rPr lang="it-IT" sz="16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ctrlPr>
                                </m:dPr>
                                <m:e>
                                  <m:f>
                                    <m:fPr>
                                      <m:ctrlPr>
                                        <a:rPr lang="it-IT" sz="16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ctrlPr>
                                    </m:fPr>
                                    <m:num>
                                      <m:r>
                                        <a:rPr lang="it-IT" sz="16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𝐵</m:t>
                                      </m:r>
                                    </m:num>
                                    <m:den>
                                      <m:sSub>
                                        <m:sSubPr>
                                          <m:ctrlPr>
                                            <a:rPr lang="it-IT" sz="16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ctrlPr>
                                        </m:sSubPr>
                                        <m:e>
                                          <m:r>
                                            <a:rPr lang="it-IT" sz="16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𝐵</m:t>
                                          </m:r>
                                        </m:e>
                                        <m:sub>
                                          <m:r>
                                            <a:rPr lang="it-IT" sz="16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0</m:t>
                                          </m:r>
                                        </m:sub>
                                      </m:sSub>
                                    </m:den>
                                  </m:f>
                                </m:e>
                              </m:d>
                            </m:e>
                            <m:sup>
                              <m:r>
                                <a:rPr lang="it-IT" sz="16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𝛽</m:t>
                              </m:r>
                            </m:sup>
                          </m:sSup>
                        </m:den>
                      </m:f>
                    </m:oMath>
                  </m:oMathPara>
                </a14:m>
                <a:endParaRPr lang="it-IT" sz="1600" b="1" i="1" dirty="0">
                  <a:solidFill>
                    <a:srgbClr val="002060"/>
                  </a:solidFill>
                  <a:latin typeface="Cambria Math" panose="02040503050406030204" pitchFamily="18" charset="0"/>
                  <a:ea typeface="Cambria Math" panose="02040503050406030204" pitchFamily="18" charset="0"/>
                  <a:cs typeface="Arial" panose="020B0604020202020204" pitchFamily="34" charset="0"/>
                </a:endParaRPr>
              </a:p>
            </p:txBody>
          </p:sp>
        </mc:Choice>
        <mc:Fallback>
          <p:sp>
            <p:nvSpPr>
              <p:cNvPr id="20" name="Rettangolo 19"/>
              <p:cNvSpPr>
                <a:spLocks noRot="1" noChangeAspect="1" noMove="1" noResize="1" noEditPoints="1" noAdjustHandles="1" noChangeArrowheads="1" noChangeShapeType="1" noTextEdit="1"/>
              </p:cNvSpPr>
              <p:nvPr/>
            </p:nvSpPr>
            <p:spPr>
              <a:xfrm>
                <a:off x="378775" y="1619895"/>
                <a:ext cx="2627954" cy="857351"/>
              </a:xfrm>
              <a:prstGeom prst="rect">
                <a:avLst/>
              </a:prstGeom>
              <a:blipFill>
                <a:blip r:embed="rId4"/>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Rettangolo 20"/>
              <p:cNvSpPr/>
              <p:nvPr/>
            </p:nvSpPr>
            <p:spPr>
              <a:xfrm>
                <a:off x="413414" y="3034235"/>
                <a:ext cx="3657082" cy="390492"/>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none" lIns="36000" rIns="36000" anchor="ctr" anchorCtr="0">
                <a:spAutoFit/>
              </a:bodyPr>
              <a:lstStyle/>
              <a:p>
                <a:pPr/>
                <a14:m>
                  <m:oMathPara xmlns:m="http://schemas.openxmlformats.org/officeDocument/2006/math">
                    <m:oMathParaPr>
                      <m:jc m:val="centerGroup"/>
                    </m:oMathParaPr>
                    <m:oMath xmlns:m="http://schemas.openxmlformats.org/officeDocument/2006/math">
                      <m:r>
                        <a:rPr lang="it-IT" sz="160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𝜀</m:t>
                      </m:r>
                      <m:d>
                        <m:dPr>
                          <m:ctrlPr>
                            <a:rPr lang="it-IT" sz="1600" i="1">
                              <a:solidFill>
                                <a:srgbClr val="002060"/>
                              </a:solidFill>
                              <a:latin typeface="Cambria Math" panose="02040503050406030204" pitchFamily="18" charset="0"/>
                              <a:ea typeface="Cambria Math" panose="02040503050406030204" pitchFamily="18" charset="0"/>
                              <a:cs typeface="Arial" panose="020B0604020202020204" pitchFamily="34" charset="0"/>
                            </a:rPr>
                          </m:ctrlPr>
                        </m:dPr>
                        <m:e>
                          <m:r>
                            <a:rPr lang="it-IT" sz="1600" i="1">
                              <a:solidFill>
                                <a:srgbClr val="002060"/>
                              </a:solidFill>
                              <a:latin typeface="Cambria Math" panose="02040503050406030204" pitchFamily="18" charset="0"/>
                              <a:ea typeface="Cambria Math" panose="02040503050406030204" pitchFamily="18" charset="0"/>
                              <a:cs typeface="Arial" panose="020B0604020202020204" pitchFamily="34" charset="0"/>
                            </a:rPr>
                            <m:t>𝜃</m:t>
                          </m:r>
                        </m:e>
                      </m:d>
                      <m:r>
                        <a:rPr lang="it-IT" sz="16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m:t>
                      </m:r>
                      <m:rad>
                        <m:radPr>
                          <m:degHide m:val="on"/>
                          <m:ctrlPr>
                            <a:rPr lang="it-IT" sz="16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ctrlPr>
                        </m:radPr>
                        <m:deg/>
                        <m:e>
                          <m:sSup>
                            <m:sSupPr>
                              <m:ctrlPr>
                                <a:rPr lang="it-IT" sz="16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ctrlPr>
                            </m:sSupPr>
                            <m:e>
                              <m:r>
                                <a:rPr lang="it-IT" sz="16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𝑔</m:t>
                              </m:r>
                            </m:e>
                            <m:sup>
                              <m:r>
                                <a:rPr lang="it-IT" sz="16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2</m:t>
                              </m:r>
                            </m:sup>
                          </m:sSup>
                          <m:sSup>
                            <m:sSupPr>
                              <m:ctrlPr>
                                <a:rPr lang="it-IT" sz="1600" i="1">
                                  <a:solidFill>
                                    <a:srgbClr val="002060"/>
                                  </a:solidFill>
                                  <a:latin typeface="Cambria Math" panose="02040503050406030204" pitchFamily="18" charset="0"/>
                                  <a:ea typeface="Cambria Math" panose="02040503050406030204" pitchFamily="18" charset="0"/>
                                  <a:cs typeface="Arial" panose="020B0604020202020204" pitchFamily="34" charset="0"/>
                                </a:rPr>
                              </m:ctrlPr>
                            </m:sSupPr>
                            <m:e>
                              <m:r>
                                <a:rPr lang="it-IT" sz="16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𝑐𝑜𝑠</m:t>
                              </m:r>
                            </m:e>
                            <m:sup>
                              <m:r>
                                <a:rPr lang="it-IT" sz="16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2</m:t>
                              </m:r>
                            </m:sup>
                          </m:sSup>
                          <m:d>
                            <m:dPr>
                              <m:ctrlPr>
                                <a:rPr lang="it-IT" sz="160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ctrlPr>
                            </m:dPr>
                            <m:e>
                              <m:r>
                                <a:rPr lang="it-IT" sz="160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𝜃</m:t>
                              </m:r>
                              <m:r>
                                <a:rPr lang="it-IT" sz="16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m:t>
                              </m:r>
                              <m:sSub>
                                <m:sSubPr>
                                  <m:ctrlPr>
                                    <a:rPr lang="it-IT" sz="16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ctrlPr>
                                </m:sSubPr>
                                <m:e>
                                  <m:r>
                                    <a:rPr lang="it-IT" sz="16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𝜃</m:t>
                                  </m:r>
                                </m:e>
                                <m:sub>
                                  <m:r>
                                    <a:rPr lang="it-IT" sz="16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0</m:t>
                                  </m:r>
                                </m:sub>
                              </m:sSub>
                            </m:e>
                          </m:d>
                          <m:r>
                            <a:rPr lang="it-IT" sz="16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m:t>
                          </m:r>
                          <m:sSup>
                            <m:sSupPr>
                              <m:ctrlPr>
                                <a:rPr lang="it-IT" sz="1600" i="1">
                                  <a:solidFill>
                                    <a:srgbClr val="002060"/>
                                  </a:solidFill>
                                  <a:latin typeface="Cambria Math" panose="02040503050406030204" pitchFamily="18" charset="0"/>
                                  <a:ea typeface="Cambria Math" panose="02040503050406030204" pitchFamily="18" charset="0"/>
                                  <a:cs typeface="Arial" panose="020B0604020202020204" pitchFamily="34" charset="0"/>
                                </a:rPr>
                              </m:ctrlPr>
                            </m:sSupPr>
                            <m:e>
                              <m:r>
                                <a:rPr lang="it-IT" sz="1600" i="1">
                                  <a:solidFill>
                                    <a:srgbClr val="002060"/>
                                  </a:solidFill>
                                  <a:latin typeface="Cambria Math" panose="02040503050406030204" pitchFamily="18" charset="0"/>
                                  <a:ea typeface="Cambria Math" panose="02040503050406030204" pitchFamily="18" charset="0"/>
                                  <a:cs typeface="Arial" panose="020B0604020202020204" pitchFamily="34" charset="0"/>
                                </a:rPr>
                                <m:t>𝑠</m:t>
                              </m:r>
                              <m:r>
                                <a:rPr lang="it-IT" sz="16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𝑖𝑛</m:t>
                              </m:r>
                            </m:e>
                            <m:sup>
                              <m:r>
                                <a:rPr lang="it-IT" sz="1600" i="1">
                                  <a:solidFill>
                                    <a:srgbClr val="002060"/>
                                  </a:solidFill>
                                  <a:latin typeface="Cambria Math" panose="02040503050406030204" pitchFamily="18" charset="0"/>
                                  <a:ea typeface="Cambria Math" panose="02040503050406030204" pitchFamily="18" charset="0"/>
                                  <a:cs typeface="Arial" panose="020B0604020202020204" pitchFamily="34" charset="0"/>
                                </a:rPr>
                                <m:t>2</m:t>
                              </m:r>
                            </m:sup>
                          </m:sSup>
                          <m:d>
                            <m:dPr>
                              <m:ctrlPr>
                                <a:rPr lang="it-IT" sz="1600" i="1">
                                  <a:solidFill>
                                    <a:srgbClr val="002060"/>
                                  </a:solidFill>
                                  <a:latin typeface="Cambria Math" panose="02040503050406030204" pitchFamily="18" charset="0"/>
                                  <a:ea typeface="Cambria Math" panose="02040503050406030204" pitchFamily="18" charset="0"/>
                                  <a:cs typeface="Arial" panose="020B0604020202020204" pitchFamily="34" charset="0"/>
                                </a:rPr>
                              </m:ctrlPr>
                            </m:dPr>
                            <m:e>
                              <m:r>
                                <a:rPr lang="it-IT" sz="1600" i="1">
                                  <a:solidFill>
                                    <a:srgbClr val="002060"/>
                                  </a:solidFill>
                                  <a:latin typeface="Cambria Math" panose="02040503050406030204" pitchFamily="18" charset="0"/>
                                  <a:ea typeface="Cambria Math" panose="02040503050406030204" pitchFamily="18" charset="0"/>
                                  <a:cs typeface="Arial" panose="020B0604020202020204" pitchFamily="34" charset="0"/>
                                </a:rPr>
                                <m:t>𝜃</m:t>
                              </m:r>
                              <m:r>
                                <a:rPr lang="it-IT" sz="1600" i="1">
                                  <a:solidFill>
                                    <a:srgbClr val="002060"/>
                                  </a:solidFill>
                                  <a:latin typeface="Cambria Math" panose="02040503050406030204" pitchFamily="18" charset="0"/>
                                  <a:ea typeface="Cambria Math" panose="02040503050406030204" pitchFamily="18" charset="0"/>
                                  <a:cs typeface="Arial" panose="020B0604020202020204" pitchFamily="34" charset="0"/>
                                </a:rPr>
                                <m:t>−</m:t>
                              </m:r>
                              <m:sSub>
                                <m:sSubPr>
                                  <m:ctrlPr>
                                    <a:rPr lang="it-IT" sz="1600" i="1">
                                      <a:solidFill>
                                        <a:srgbClr val="002060"/>
                                      </a:solidFill>
                                      <a:latin typeface="Cambria Math" panose="02040503050406030204" pitchFamily="18" charset="0"/>
                                      <a:ea typeface="Cambria Math" panose="02040503050406030204" pitchFamily="18" charset="0"/>
                                      <a:cs typeface="Arial" panose="020B0604020202020204" pitchFamily="34" charset="0"/>
                                    </a:rPr>
                                  </m:ctrlPr>
                                </m:sSubPr>
                                <m:e>
                                  <m:r>
                                    <a:rPr lang="it-IT" sz="1600" i="1">
                                      <a:solidFill>
                                        <a:srgbClr val="002060"/>
                                      </a:solidFill>
                                      <a:latin typeface="Cambria Math" panose="02040503050406030204" pitchFamily="18" charset="0"/>
                                      <a:ea typeface="Cambria Math" panose="02040503050406030204" pitchFamily="18" charset="0"/>
                                      <a:cs typeface="Arial" panose="020B0604020202020204" pitchFamily="34" charset="0"/>
                                    </a:rPr>
                                    <m:t>𝜃</m:t>
                                  </m:r>
                                </m:e>
                                <m:sub>
                                  <m:r>
                                    <a:rPr lang="it-IT" sz="1600" i="1">
                                      <a:solidFill>
                                        <a:srgbClr val="002060"/>
                                      </a:solidFill>
                                      <a:latin typeface="Cambria Math" panose="02040503050406030204" pitchFamily="18" charset="0"/>
                                      <a:ea typeface="Cambria Math" panose="02040503050406030204" pitchFamily="18" charset="0"/>
                                      <a:cs typeface="Arial" panose="020B0604020202020204" pitchFamily="34" charset="0"/>
                                    </a:rPr>
                                    <m:t>0</m:t>
                                  </m:r>
                                </m:sub>
                              </m:sSub>
                            </m:e>
                          </m:d>
                        </m:e>
                      </m:rad>
                    </m:oMath>
                  </m:oMathPara>
                </a14:m>
                <a:endParaRPr lang="it-IT" sz="1600" b="1" i="1" dirty="0">
                  <a:solidFill>
                    <a:srgbClr val="002060"/>
                  </a:solidFill>
                  <a:latin typeface="Cambria Math" panose="02040503050406030204" pitchFamily="18" charset="0"/>
                  <a:ea typeface="Cambria Math" panose="02040503050406030204" pitchFamily="18" charset="0"/>
                  <a:cs typeface="Arial" panose="020B0604020202020204" pitchFamily="34" charset="0"/>
                </a:endParaRPr>
              </a:p>
            </p:txBody>
          </p:sp>
        </mc:Choice>
        <mc:Fallback>
          <p:sp>
            <p:nvSpPr>
              <p:cNvPr id="21" name="Rettangolo 20"/>
              <p:cNvSpPr>
                <a:spLocks noRot="1" noChangeAspect="1" noMove="1" noResize="1" noEditPoints="1" noAdjustHandles="1" noChangeArrowheads="1" noChangeShapeType="1" noTextEdit="1"/>
              </p:cNvSpPr>
              <p:nvPr/>
            </p:nvSpPr>
            <p:spPr>
              <a:xfrm>
                <a:off x="413414" y="3034235"/>
                <a:ext cx="3657082" cy="390492"/>
              </a:xfrm>
              <a:prstGeom prst="rect">
                <a:avLst/>
              </a:prstGeom>
              <a:blipFill>
                <a:blip r:embed="rId5"/>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11" name="Rettangolo 10"/>
          <p:cNvSpPr/>
          <p:nvPr/>
        </p:nvSpPr>
        <p:spPr>
          <a:xfrm>
            <a:off x="3268301" y="2441337"/>
            <a:ext cx="2259063" cy="158294"/>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cxnSp>
        <p:nvCxnSpPr>
          <p:cNvPr id="14" name="Connettore 2 13"/>
          <p:cNvCxnSpPr/>
          <p:nvPr/>
        </p:nvCxnSpPr>
        <p:spPr>
          <a:xfrm flipV="1">
            <a:off x="4618973" y="1811473"/>
            <a:ext cx="537718" cy="625364"/>
          </a:xfrm>
          <a:prstGeom prst="straightConnector1">
            <a:avLst/>
          </a:prstGeom>
          <a:ln w="60325">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23" name="Connettore 2 22"/>
          <p:cNvCxnSpPr/>
          <p:nvPr/>
        </p:nvCxnSpPr>
        <p:spPr>
          <a:xfrm flipV="1">
            <a:off x="4552803" y="1815973"/>
            <a:ext cx="0" cy="625364"/>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5" name="Rettangolo 24"/>
          <p:cNvSpPr/>
          <p:nvPr/>
        </p:nvSpPr>
        <p:spPr>
          <a:xfrm>
            <a:off x="5019118" y="1969767"/>
            <a:ext cx="407484" cy="461665"/>
          </a:xfrm>
          <a:prstGeom prst="rect">
            <a:avLst/>
          </a:prstGeom>
        </p:spPr>
        <p:txBody>
          <a:bodyPr wrap="none">
            <a:spAutoFit/>
          </a:bodyPr>
          <a:lstStyle/>
          <a:p>
            <a:r>
              <a:rPr lang="en-US" sz="2400" b="1" i="1" dirty="0" smtClean="0">
                <a:solidFill>
                  <a:srgbClr val="FF0000"/>
                </a:solidFill>
              </a:rPr>
              <a:t>B</a:t>
            </a:r>
            <a:endParaRPr lang="en-US" sz="2400" b="1" i="1" dirty="0">
              <a:solidFill>
                <a:srgbClr val="FF0000"/>
              </a:solidFill>
            </a:endParaRPr>
          </a:p>
        </p:txBody>
      </p:sp>
      <p:sp>
        <p:nvSpPr>
          <p:cNvPr id="26" name="Rettangolo 25"/>
          <p:cNvSpPr/>
          <p:nvPr/>
        </p:nvSpPr>
        <p:spPr>
          <a:xfrm>
            <a:off x="4534585" y="1829737"/>
            <a:ext cx="389850" cy="461665"/>
          </a:xfrm>
          <a:prstGeom prst="rect">
            <a:avLst/>
          </a:prstGeom>
        </p:spPr>
        <p:txBody>
          <a:bodyPr wrap="none">
            <a:spAutoFit/>
          </a:bodyPr>
          <a:lstStyle/>
          <a:p>
            <a:r>
              <a:rPr lang="el-GR" sz="2400" i="1" dirty="0" smtClean="0">
                <a:latin typeface="Calibri" panose="020F0502020204030204" pitchFamily="34" charset="0"/>
                <a:cs typeface="Calibri" panose="020F0502020204030204" pitchFamily="34" charset="0"/>
              </a:rPr>
              <a:t>ϴ</a:t>
            </a:r>
            <a:endParaRPr lang="en-US" sz="2400" i="1" dirty="0"/>
          </a:p>
        </p:txBody>
      </p:sp>
      <p:sp>
        <p:nvSpPr>
          <p:cNvPr id="27" name="Rettangolo 26"/>
          <p:cNvSpPr/>
          <p:nvPr/>
        </p:nvSpPr>
        <p:spPr>
          <a:xfrm>
            <a:off x="3633849" y="2111677"/>
            <a:ext cx="652423" cy="400110"/>
          </a:xfrm>
          <a:prstGeom prst="rect">
            <a:avLst/>
          </a:prstGeom>
        </p:spPr>
        <p:txBody>
          <a:bodyPr wrap="none">
            <a:spAutoFit/>
          </a:bodyPr>
          <a:lstStyle/>
          <a:p>
            <a:r>
              <a:rPr lang="it-IT" sz="2000" i="1" dirty="0" smtClean="0">
                <a:latin typeface="Calibri" panose="020F0502020204030204" pitchFamily="34" charset="0"/>
                <a:cs typeface="Calibri" panose="020F0502020204030204" pitchFamily="34" charset="0"/>
              </a:rPr>
              <a:t>tape</a:t>
            </a:r>
            <a:endParaRPr lang="en-US" sz="2400" i="1" dirty="0"/>
          </a:p>
        </p:txBody>
      </p:sp>
    </p:spTree>
    <p:extLst>
      <p:ext uri="{BB962C8B-B14F-4D97-AF65-F5344CB8AC3E}">
        <p14:creationId xmlns:p14="http://schemas.microsoft.com/office/powerpoint/2010/main" val="14871648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3414" y="303802"/>
            <a:ext cx="5602375" cy="400110"/>
          </a:xfrm>
        </p:spPr>
        <p:txBody>
          <a:bodyPr/>
          <a:lstStyle/>
          <a:p>
            <a:r>
              <a:rPr lang="it-IT" dirty="0" err="1" smtClean="0"/>
              <a:t>Magnetic</a:t>
            </a:r>
            <a:r>
              <a:rPr lang="it-IT" dirty="0" smtClean="0"/>
              <a:t> </a:t>
            </a:r>
            <a:r>
              <a:rPr lang="it-IT" dirty="0" err="1" smtClean="0"/>
              <a:t>fields</a:t>
            </a:r>
            <a:r>
              <a:rPr lang="it-IT" dirty="0" smtClean="0"/>
              <a:t> and </a:t>
            </a:r>
            <a:r>
              <a:rPr lang="it-IT" dirty="0" err="1" smtClean="0"/>
              <a:t>currents</a:t>
            </a:r>
            <a:endParaRPr lang="it-IT" dirty="0"/>
          </a:p>
        </p:txBody>
      </p:sp>
      <p:sp>
        <p:nvSpPr>
          <p:cNvPr id="3" name="Segnaposto numero diapositiva 2"/>
          <p:cNvSpPr>
            <a:spLocks noGrp="1"/>
          </p:cNvSpPr>
          <p:nvPr>
            <p:ph type="sldNum" sz="quarter" idx="4"/>
          </p:nvPr>
        </p:nvSpPr>
        <p:spPr>
          <a:xfrm>
            <a:off x="6553200" y="6222140"/>
            <a:ext cx="2133600" cy="365125"/>
          </a:xfrm>
        </p:spPr>
        <p:txBody>
          <a:bodyPr/>
          <a:lstStyle/>
          <a:p>
            <a:fld id="{02C7C199-0D0D-7840-A88D-785280B31CF7}" type="slidenum">
              <a:rPr lang="it-IT" smtClean="0"/>
              <a:t>7</a:t>
            </a:fld>
            <a:endParaRPr lang="it-IT" dirty="0"/>
          </a:p>
        </p:txBody>
      </p:sp>
      <p:sp>
        <p:nvSpPr>
          <p:cNvPr id="7" name="Segnaposto piè di pagina 6"/>
          <p:cNvSpPr>
            <a:spLocks noGrp="1"/>
          </p:cNvSpPr>
          <p:nvPr>
            <p:ph type="ftr" sz="quarter" idx="3"/>
          </p:nvPr>
        </p:nvSpPr>
        <p:spPr/>
        <p:txBody>
          <a:bodyPr/>
          <a:lstStyle/>
          <a:p>
            <a:r>
              <a:rPr lang="en-US" smtClean="0"/>
              <a:t>2D Numerical Simulations of HTS Stacks of Tapes for CICCs- Nancy, FR – 23.06.2021</a:t>
            </a:r>
            <a:endParaRPr lang="it-IT" dirty="0"/>
          </a:p>
        </p:txBody>
      </p:sp>
      <p:sp>
        <p:nvSpPr>
          <p:cNvPr id="12" name="Segnaposto testo 4"/>
          <p:cNvSpPr>
            <a:spLocks noGrp="1"/>
          </p:cNvSpPr>
          <p:nvPr>
            <p:ph type="body" sz="quarter" idx="14"/>
          </p:nvPr>
        </p:nvSpPr>
        <p:spPr>
          <a:xfrm>
            <a:off x="965728" y="5051798"/>
            <a:ext cx="7419906" cy="1154675"/>
          </a:xfrm>
        </p:spPr>
        <p:txBody>
          <a:bodyPr/>
          <a:lstStyle/>
          <a:p>
            <a:pPr marL="0" indent="0" algn="just">
              <a:lnSpc>
                <a:spcPct val="150000"/>
              </a:lnSpc>
              <a:spcBef>
                <a:spcPts val="0"/>
              </a:spcBef>
              <a:buNone/>
            </a:pPr>
            <a:r>
              <a:rPr lang="en-US" sz="1600" b="1" dirty="0" smtClean="0">
                <a:solidFill>
                  <a:srgbClr val="002060"/>
                </a:solidFill>
                <a:latin typeface="+mj-lt"/>
                <a:ea typeface="Cambria" charset="0"/>
                <a:cs typeface="Arial" panose="020B0604020202020204" pitchFamily="34" charset="0"/>
              </a:rPr>
              <a:t>Left</a:t>
            </a:r>
            <a:r>
              <a:rPr lang="en-US" sz="1600" dirty="0" smtClean="0">
                <a:solidFill>
                  <a:srgbClr val="002060"/>
                </a:solidFill>
                <a:latin typeface="+mj-lt"/>
                <a:ea typeface="Cambria" charset="0"/>
                <a:cs typeface="Arial" panose="020B0604020202020204" pitchFamily="34" charset="0"/>
              </a:rPr>
              <a:t>: Field map </a:t>
            </a:r>
            <a:r>
              <a:rPr lang="en-US" sz="1600" dirty="0">
                <a:solidFill>
                  <a:srgbClr val="002060"/>
                </a:solidFill>
                <a:latin typeface="+mj-lt"/>
                <a:ea typeface="Cambria" charset="0"/>
                <a:cs typeface="Arial" panose="020B0604020202020204" pitchFamily="34" charset="0"/>
              </a:rPr>
              <a:t>for the single </a:t>
            </a:r>
            <a:r>
              <a:rPr lang="en-US" sz="1600" dirty="0" smtClean="0">
                <a:solidFill>
                  <a:srgbClr val="002060"/>
                </a:solidFill>
                <a:latin typeface="+mj-lt"/>
                <a:ea typeface="Cambria" charset="0"/>
                <a:cs typeface="Arial" panose="020B0604020202020204" pitchFamily="34" charset="0"/>
              </a:rPr>
              <a:t>stack. </a:t>
            </a:r>
            <a:r>
              <a:rPr lang="en-US" sz="1600" dirty="0">
                <a:solidFill>
                  <a:srgbClr val="002060"/>
                </a:solidFill>
                <a:latin typeface="+mj-lt"/>
                <a:ea typeface="Cambria" charset="0"/>
                <a:cs typeface="Arial" panose="020B0604020202020204" pitchFamily="34" charset="0"/>
              </a:rPr>
              <a:t>The direction and relative magnitude of the current vector potential </a:t>
            </a:r>
            <a:r>
              <a:rPr lang="en-US" sz="1600" b="1" i="1" dirty="0">
                <a:solidFill>
                  <a:srgbClr val="002060"/>
                </a:solidFill>
                <a:latin typeface="+mj-lt"/>
                <a:ea typeface="Cambria" charset="0"/>
                <a:cs typeface="Arial" panose="020B0604020202020204" pitchFamily="34" charset="0"/>
              </a:rPr>
              <a:t>T</a:t>
            </a:r>
            <a:r>
              <a:rPr lang="en-US" sz="1600" dirty="0">
                <a:solidFill>
                  <a:srgbClr val="002060"/>
                </a:solidFill>
                <a:latin typeface="+mj-lt"/>
                <a:ea typeface="Cambria" charset="0"/>
                <a:cs typeface="Arial" panose="020B0604020202020204" pitchFamily="34" charset="0"/>
              </a:rPr>
              <a:t> is plotted for </a:t>
            </a:r>
            <a:r>
              <a:rPr lang="en-US" sz="1600" dirty="0" smtClean="0">
                <a:solidFill>
                  <a:srgbClr val="002060"/>
                </a:solidFill>
                <a:latin typeface="+mj-lt"/>
                <a:ea typeface="Cambria" charset="0"/>
                <a:cs typeface="Arial" panose="020B0604020202020204" pitchFamily="34" charset="0"/>
              </a:rPr>
              <a:t>two selected </a:t>
            </a:r>
            <a:r>
              <a:rPr lang="en-US" sz="1600" dirty="0">
                <a:solidFill>
                  <a:srgbClr val="002060"/>
                </a:solidFill>
                <a:latin typeface="+mj-lt"/>
                <a:ea typeface="Cambria" charset="0"/>
                <a:cs typeface="Arial" panose="020B0604020202020204" pitchFamily="34" charset="0"/>
              </a:rPr>
              <a:t>tapes, one on the top and the other in the middle of the </a:t>
            </a:r>
            <a:r>
              <a:rPr lang="en-US" sz="1600" dirty="0" smtClean="0">
                <a:solidFill>
                  <a:srgbClr val="002060"/>
                </a:solidFill>
                <a:latin typeface="+mj-lt"/>
                <a:ea typeface="Cambria" charset="0"/>
                <a:cs typeface="Arial" panose="020B0604020202020204" pitchFamily="34" charset="0"/>
              </a:rPr>
              <a:t>stack. </a:t>
            </a:r>
            <a:r>
              <a:rPr lang="en-US" sz="1600" b="1" i="1" dirty="0" smtClean="0">
                <a:solidFill>
                  <a:srgbClr val="002060"/>
                </a:solidFill>
                <a:latin typeface="+mj-lt"/>
                <a:ea typeface="Cambria" charset="0"/>
                <a:cs typeface="Arial" panose="020B0604020202020204" pitchFamily="34" charset="0"/>
              </a:rPr>
              <a:t>Right</a:t>
            </a:r>
            <a:r>
              <a:rPr lang="en-US" sz="1600" dirty="0" smtClean="0">
                <a:solidFill>
                  <a:srgbClr val="002060"/>
                </a:solidFill>
                <a:latin typeface="+mj-lt"/>
                <a:ea typeface="Cambria" charset="0"/>
                <a:cs typeface="Arial" panose="020B0604020202020204" pitchFamily="34" charset="0"/>
              </a:rPr>
              <a:t>: </a:t>
            </a:r>
            <a:r>
              <a:rPr lang="en-US" sz="1600" dirty="0">
                <a:solidFill>
                  <a:srgbClr val="002060"/>
                </a:solidFill>
                <a:latin typeface="+mj-lt"/>
                <a:ea typeface="Cambria" charset="0"/>
                <a:cs typeface="Arial" panose="020B0604020202020204" pitchFamily="34" charset="0"/>
              </a:rPr>
              <a:t>field map for two </a:t>
            </a:r>
            <a:r>
              <a:rPr lang="en-US" sz="1600" dirty="0" smtClean="0">
                <a:solidFill>
                  <a:srgbClr val="002060"/>
                </a:solidFill>
                <a:latin typeface="+mj-lt"/>
                <a:ea typeface="Cambria" charset="0"/>
                <a:cs typeface="Arial" panose="020B0604020202020204" pitchFamily="34" charset="0"/>
              </a:rPr>
              <a:t>adjacent stacks.</a:t>
            </a:r>
            <a:endParaRPr lang="es-MX" sz="1600" dirty="0">
              <a:solidFill>
                <a:srgbClr val="002060"/>
              </a:solidFill>
              <a:latin typeface="+mj-lt"/>
              <a:ea typeface="Cambria" charset="0"/>
              <a:cs typeface="Arial" panose="020B0604020202020204" pitchFamily="34" charset="0"/>
            </a:endParaRPr>
          </a:p>
        </p:txBody>
      </p:sp>
      <p:pic>
        <p:nvPicPr>
          <p:cNvPr id="20" name="Immagine 19"/>
          <p:cNvPicPr>
            <a:picLocks noChangeAspect="1"/>
          </p:cNvPicPr>
          <p:nvPr/>
        </p:nvPicPr>
        <p:blipFill rotWithShape="1">
          <a:blip r:embed="rId2"/>
          <a:srcRect l="9051"/>
          <a:stretch/>
        </p:blipFill>
        <p:spPr bwMode="auto">
          <a:xfrm>
            <a:off x="170873" y="1520384"/>
            <a:ext cx="4113433" cy="3392031"/>
          </a:xfrm>
          <a:prstGeom prst="rect">
            <a:avLst/>
          </a:prstGeom>
          <a:ln>
            <a:noFill/>
          </a:ln>
          <a:extLst>
            <a:ext uri="{53640926-AAD7-44D8-BBD7-CCE9431645EC}">
              <a14:shadowObscured xmlns:a14="http://schemas.microsoft.com/office/drawing/2010/main"/>
            </a:ext>
          </a:extLst>
        </p:spPr>
      </p:pic>
      <p:pic>
        <p:nvPicPr>
          <p:cNvPr id="21" name="Immagine 20"/>
          <p:cNvPicPr>
            <a:picLocks noChangeAspect="1"/>
          </p:cNvPicPr>
          <p:nvPr/>
        </p:nvPicPr>
        <p:blipFill rotWithShape="1">
          <a:blip r:embed="rId3"/>
          <a:srcRect l="9157"/>
          <a:stretch/>
        </p:blipFill>
        <p:spPr bwMode="auto">
          <a:xfrm>
            <a:off x="4833423" y="1520384"/>
            <a:ext cx="4163765" cy="3437883"/>
          </a:xfrm>
          <a:prstGeom prst="rect">
            <a:avLst/>
          </a:prstGeom>
          <a:ln>
            <a:noFill/>
          </a:ln>
          <a:extLst>
            <a:ext uri="{53640926-AAD7-44D8-BBD7-CCE9431645EC}">
              <a14:shadowObscured xmlns:a14="http://schemas.microsoft.com/office/drawing/2010/main"/>
            </a:ext>
          </a:extLst>
        </p:spPr>
      </p:pic>
      <p:sp>
        <p:nvSpPr>
          <p:cNvPr id="22" name="Segnaposto testo 4"/>
          <p:cNvSpPr>
            <a:spLocks noGrp="1"/>
          </p:cNvSpPr>
          <p:nvPr>
            <p:ph type="body" sz="quarter" idx="14"/>
          </p:nvPr>
        </p:nvSpPr>
        <p:spPr>
          <a:xfrm>
            <a:off x="354174" y="1009933"/>
            <a:ext cx="8643014" cy="456535"/>
          </a:xfrm>
        </p:spPr>
        <p:txBody>
          <a:bodyPr/>
          <a:lstStyle/>
          <a:p>
            <a:pPr marL="0" indent="0" algn="just">
              <a:lnSpc>
                <a:spcPct val="150000"/>
              </a:lnSpc>
              <a:spcBef>
                <a:spcPts val="0"/>
              </a:spcBef>
              <a:buNone/>
            </a:pPr>
            <a:r>
              <a:rPr lang="en-US" sz="1800" dirty="0">
                <a:solidFill>
                  <a:srgbClr val="002060"/>
                </a:solidFill>
                <a:latin typeface="+mj-lt"/>
                <a:ea typeface="Cambria" charset="0"/>
                <a:cs typeface="Arial" panose="020B0604020202020204" pitchFamily="34" charset="0"/>
              </a:rPr>
              <a:t>Magnetic field calculated with the </a:t>
            </a:r>
            <a:r>
              <a:rPr lang="en-US" sz="1800" i="1" dirty="0">
                <a:solidFill>
                  <a:srgbClr val="002060"/>
                </a:solidFill>
                <a:latin typeface="+mj-lt"/>
                <a:ea typeface="Cambria" charset="0"/>
                <a:cs typeface="Arial" panose="020B0604020202020204" pitchFamily="34" charset="0"/>
              </a:rPr>
              <a:t>T-A</a:t>
            </a:r>
            <a:r>
              <a:rPr lang="en-US" sz="1800" dirty="0">
                <a:solidFill>
                  <a:srgbClr val="002060"/>
                </a:solidFill>
                <a:latin typeface="+mj-lt"/>
                <a:ea typeface="Cambria" charset="0"/>
                <a:cs typeface="Arial" panose="020B0604020202020204" pitchFamily="34" charset="0"/>
              </a:rPr>
              <a:t> formulation close to the </a:t>
            </a:r>
            <a:r>
              <a:rPr lang="en-US" sz="1800" dirty="0" smtClean="0">
                <a:solidFill>
                  <a:srgbClr val="002060"/>
                </a:solidFill>
                <a:latin typeface="+mj-lt"/>
                <a:ea typeface="Cambria" charset="0"/>
                <a:cs typeface="Arial" panose="020B0604020202020204" pitchFamily="34" charset="0"/>
              </a:rPr>
              <a:t>S-N </a:t>
            </a:r>
            <a:r>
              <a:rPr lang="en-US" sz="1800" dirty="0">
                <a:solidFill>
                  <a:srgbClr val="002060"/>
                </a:solidFill>
                <a:latin typeface="+mj-lt"/>
                <a:ea typeface="Cambria" charset="0"/>
                <a:cs typeface="Arial" panose="020B0604020202020204" pitchFamily="34" charset="0"/>
              </a:rPr>
              <a:t>transition </a:t>
            </a:r>
            <a:r>
              <a:rPr lang="en-US" sz="1800" dirty="0" smtClean="0">
                <a:solidFill>
                  <a:srgbClr val="002060"/>
                </a:solidFill>
                <a:latin typeface="+mj-lt"/>
                <a:ea typeface="Cambria" charset="0"/>
                <a:cs typeface="Arial" panose="020B0604020202020204" pitchFamily="34" charset="0"/>
              </a:rPr>
              <a:t>region</a:t>
            </a:r>
            <a:endParaRPr lang="es-MX" sz="1800" dirty="0">
              <a:solidFill>
                <a:srgbClr val="002060"/>
              </a:solidFill>
              <a:latin typeface="+mj-lt"/>
              <a:ea typeface="Cambria" charset="0"/>
              <a:cs typeface="Arial" panose="020B0604020202020204" pitchFamily="34" charset="0"/>
            </a:endParaRPr>
          </a:p>
        </p:txBody>
      </p:sp>
    </p:spTree>
    <p:extLst>
      <p:ext uri="{BB962C8B-B14F-4D97-AF65-F5344CB8AC3E}">
        <p14:creationId xmlns:p14="http://schemas.microsoft.com/office/powerpoint/2010/main" val="3691971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3414" y="303802"/>
            <a:ext cx="8196432" cy="400110"/>
          </a:xfrm>
        </p:spPr>
        <p:txBody>
          <a:bodyPr/>
          <a:lstStyle/>
          <a:p>
            <a:r>
              <a:rPr lang="it-IT" dirty="0" smtClean="0"/>
              <a:t>Experiment </a:t>
            </a:r>
            <a:r>
              <a:rPr lang="it-IT" dirty="0" smtClean="0">
                <a:latin typeface="Calibri" panose="020F0502020204030204" pitchFamily="34" charset="0"/>
                <a:cs typeface="Calibri" panose="020F0502020204030204" pitchFamily="34" charset="0"/>
              </a:rPr>
              <a:t>#</a:t>
            </a:r>
            <a:r>
              <a:rPr lang="it-IT" dirty="0" smtClean="0"/>
              <a:t>1: </a:t>
            </a:r>
            <a:r>
              <a:rPr lang="it-IT" dirty="0" err="1"/>
              <a:t>S</a:t>
            </a:r>
            <a:r>
              <a:rPr lang="it-IT" dirty="0" err="1" smtClean="0"/>
              <a:t>tack</a:t>
            </a:r>
            <a:r>
              <a:rPr lang="it-IT" dirty="0" smtClean="0"/>
              <a:t> of 20 THEVA </a:t>
            </a:r>
            <a:r>
              <a:rPr lang="it-IT" dirty="0" err="1" smtClean="0"/>
              <a:t>Tapes</a:t>
            </a:r>
            <a:endParaRPr lang="it-IT" dirty="0"/>
          </a:p>
        </p:txBody>
      </p:sp>
      <p:sp>
        <p:nvSpPr>
          <p:cNvPr id="3" name="Segnaposto numero diapositiva 2"/>
          <p:cNvSpPr>
            <a:spLocks noGrp="1"/>
          </p:cNvSpPr>
          <p:nvPr>
            <p:ph type="sldNum" sz="quarter" idx="4"/>
          </p:nvPr>
        </p:nvSpPr>
        <p:spPr>
          <a:xfrm>
            <a:off x="6553200" y="6222140"/>
            <a:ext cx="2133600" cy="365125"/>
          </a:xfrm>
        </p:spPr>
        <p:txBody>
          <a:bodyPr/>
          <a:lstStyle/>
          <a:p>
            <a:fld id="{02C7C199-0D0D-7840-A88D-785280B31CF7}" type="slidenum">
              <a:rPr lang="it-IT" smtClean="0"/>
              <a:t>8</a:t>
            </a:fld>
            <a:endParaRPr lang="it-IT" dirty="0"/>
          </a:p>
        </p:txBody>
      </p:sp>
      <p:sp>
        <p:nvSpPr>
          <p:cNvPr id="7" name="Segnaposto piè di pagina 6"/>
          <p:cNvSpPr>
            <a:spLocks noGrp="1"/>
          </p:cNvSpPr>
          <p:nvPr>
            <p:ph type="ftr" sz="quarter" idx="3"/>
          </p:nvPr>
        </p:nvSpPr>
        <p:spPr/>
        <p:txBody>
          <a:bodyPr/>
          <a:lstStyle/>
          <a:p>
            <a:r>
              <a:rPr lang="en-US" smtClean="0"/>
              <a:t>2D Numerical Simulations of HTS Stacks of Tapes for CICCs- Nancy, FR – 23.06.2021</a:t>
            </a:r>
            <a:endParaRPr lang="it-IT" dirty="0"/>
          </a:p>
        </p:txBody>
      </p:sp>
      <p:sp>
        <p:nvSpPr>
          <p:cNvPr id="22" name="Segnaposto testo 4"/>
          <p:cNvSpPr>
            <a:spLocks noGrp="1"/>
          </p:cNvSpPr>
          <p:nvPr>
            <p:ph type="body" sz="quarter" idx="14"/>
          </p:nvPr>
        </p:nvSpPr>
        <p:spPr>
          <a:xfrm>
            <a:off x="354174" y="1009933"/>
            <a:ext cx="8643014" cy="1287532"/>
          </a:xfrm>
        </p:spPr>
        <p:txBody>
          <a:bodyPr/>
          <a:lstStyle/>
          <a:p>
            <a:pPr marL="0" indent="0" algn="just">
              <a:lnSpc>
                <a:spcPct val="150000"/>
              </a:lnSpc>
              <a:spcBef>
                <a:spcPts val="0"/>
              </a:spcBef>
              <a:buNone/>
            </a:pPr>
            <a:r>
              <a:rPr lang="en-US" sz="1800" dirty="0">
                <a:solidFill>
                  <a:srgbClr val="002060"/>
                </a:solidFill>
                <a:latin typeface="+mj-lt"/>
                <a:ea typeface="Cambria" charset="0"/>
                <a:cs typeface="Arial" panose="020B0604020202020204" pitchFamily="34" charset="0"/>
              </a:rPr>
              <a:t>Cu-stabilized tape Pro-Line TPL4300c, by THEVA, has been used (Table I). The investigated 1-m-long CICC sample is comprised by one stack of 20 HTS tapes and four dummy stacks of Stainless Steel (SS) tapes</a:t>
            </a:r>
            <a:r>
              <a:rPr lang="en-US" sz="1800" dirty="0" smtClean="0">
                <a:solidFill>
                  <a:srgbClr val="002060"/>
                </a:solidFill>
                <a:latin typeface="+mj-lt"/>
                <a:ea typeface="Cambria" charset="0"/>
                <a:cs typeface="Arial" panose="020B0604020202020204" pitchFamily="34" charset="0"/>
              </a:rPr>
              <a:t>.</a:t>
            </a:r>
            <a:endParaRPr lang="en-US" sz="1800" dirty="0">
              <a:solidFill>
                <a:srgbClr val="002060"/>
              </a:solidFill>
              <a:latin typeface="+mj-lt"/>
              <a:ea typeface="Cambria" charset="0"/>
              <a:cs typeface="Arial" panose="020B0604020202020204" pitchFamily="34" charset="0"/>
            </a:endParaRPr>
          </a:p>
        </p:txBody>
      </p:sp>
      <p:graphicFrame>
        <p:nvGraphicFramePr>
          <p:cNvPr id="9" name="Tabella 8"/>
          <p:cNvGraphicFramePr>
            <a:graphicFrameLocks noGrp="1"/>
          </p:cNvGraphicFramePr>
          <p:nvPr>
            <p:extLst>
              <p:ext uri="{D42A27DB-BD31-4B8C-83A1-F6EECF244321}">
                <p14:modId xmlns:p14="http://schemas.microsoft.com/office/powerpoint/2010/main" val="3104247249"/>
              </p:ext>
            </p:extLst>
          </p:nvPr>
        </p:nvGraphicFramePr>
        <p:xfrm>
          <a:off x="216511" y="2568566"/>
          <a:ext cx="4311702" cy="3000566"/>
        </p:xfrm>
        <a:graphic>
          <a:graphicData uri="http://schemas.openxmlformats.org/drawingml/2006/table">
            <a:tbl>
              <a:tblPr firstRow="1" firstCol="1" bandRow="1">
                <a:tableStyleId>{5C22544A-7EE6-4342-B048-85BDC9FD1C3A}</a:tableStyleId>
              </a:tblPr>
              <a:tblGrid>
                <a:gridCol w="2591544">
                  <a:extLst>
                    <a:ext uri="{9D8B030D-6E8A-4147-A177-3AD203B41FA5}">
                      <a16:colId xmlns:a16="http://schemas.microsoft.com/office/drawing/2014/main" val="1539697996"/>
                    </a:ext>
                  </a:extLst>
                </a:gridCol>
                <a:gridCol w="1720158">
                  <a:extLst>
                    <a:ext uri="{9D8B030D-6E8A-4147-A177-3AD203B41FA5}">
                      <a16:colId xmlns:a16="http://schemas.microsoft.com/office/drawing/2014/main" val="2246843264"/>
                    </a:ext>
                  </a:extLst>
                </a:gridCol>
              </a:tblGrid>
              <a:tr h="0">
                <a:tc gridSpan="2">
                  <a:txBody>
                    <a:bodyPr/>
                    <a:lstStyle/>
                    <a:p>
                      <a:pPr marL="0" indent="0" algn="just">
                        <a:lnSpc>
                          <a:spcPct val="107000"/>
                        </a:lnSpc>
                        <a:spcAft>
                          <a:spcPts val="0"/>
                        </a:spcAft>
                      </a:pPr>
                      <a:r>
                        <a:rPr lang="en-GB" sz="1100" dirty="0">
                          <a:effectLst/>
                        </a:rPr>
                        <a:t>Table I  Experiments #1 and #2: main parameters of the HTS tape and CICC cable (</a:t>
                      </a:r>
                      <a:r>
                        <a:rPr lang="en-GB" sz="1100" i="1" dirty="0">
                          <a:effectLst/>
                        </a:rPr>
                        <a:t>w</a:t>
                      </a:r>
                      <a:r>
                        <a:rPr lang="en-GB" sz="1100" dirty="0">
                          <a:effectLst/>
                        </a:rPr>
                        <a:t> = width; </a:t>
                      </a:r>
                      <a:r>
                        <a:rPr lang="en-GB" sz="1100" i="1" dirty="0">
                          <a:effectLst/>
                        </a:rPr>
                        <a:t>t</a:t>
                      </a:r>
                      <a:r>
                        <a:rPr lang="en-GB" sz="1100" dirty="0">
                          <a:effectLst/>
                        </a:rPr>
                        <a:t> = thickness).</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4276540762"/>
                  </a:ext>
                </a:extLst>
              </a:tr>
              <a:tr h="0">
                <a:tc>
                  <a:txBody>
                    <a:bodyPr/>
                    <a:lstStyle/>
                    <a:p>
                      <a:pPr indent="144145" algn="just">
                        <a:lnSpc>
                          <a:spcPct val="107000"/>
                        </a:lnSpc>
                        <a:spcAft>
                          <a:spcPts val="0"/>
                        </a:spcAft>
                      </a:pPr>
                      <a:r>
                        <a:rPr lang="en-GB" sz="1100" dirty="0">
                          <a:effectLst/>
                        </a:rPr>
                        <a:t>Parameter</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07000"/>
                        </a:lnSpc>
                        <a:spcAft>
                          <a:spcPts val="0"/>
                        </a:spcAft>
                      </a:pPr>
                      <a:r>
                        <a:rPr lang="en-GB" sz="1100" dirty="0">
                          <a:effectLst/>
                        </a:rPr>
                        <a:t>Sample</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8888351"/>
                  </a:ext>
                </a:extLst>
              </a:tr>
              <a:tr h="0">
                <a:tc>
                  <a:txBody>
                    <a:bodyPr/>
                    <a:lstStyle/>
                    <a:p>
                      <a:pPr indent="144145" algn="just">
                        <a:lnSpc>
                          <a:spcPct val="107000"/>
                        </a:lnSpc>
                        <a:spcAft>
                          <a:spcPts val="0"/>
                        </a:spcAft>
                      </a:pPr>
                      <a:r>
                        <a:rPr lang="en-GB" sz="1100" dirty="0">
                          <a:effectLst/>
                        </a:rPr>
                        <a:t>HTS </a:t>
                      </a:r>
                      <a:r>
                        <a:rPr lang="en-GB" sz="1100" dirty="0" err="1">
                          <a:effectLst/>
                        </a:rPr>
                        <a:t>tape</a:t>
                      </a:r>
                      <a:r>
                        <a:rPr lang="en-GB" sz="1100" i="1" baseline="30000" dirty="0" err="1">
                          <a:effectLst/>
                        </a:rPr>
                        <a:t>a</a:t>
                      </a:r>
                      <a:endParaRPr lang="en-US" sz="1100" i="1" dirty="0">
                        <a:effectLst/>
                      </a:endParaRPr>
                    </a:p>
                    <a:p>
                      <a:pPr indent="144145" algn="just">
                        <a:lnSpc>
                          <a:spcPct val="107000"/>
                        </a:lnSpc>
                        <a:spcAft>
                          <a:spcPts val="0"/>
                        </a:spcAft>
                      </a:pPr>
                      <a:r>
                        <a:rPr lang="en-GB" sz="1100" dirty="0">
                          <a:effectLst/>
                        </a:rPr>
                        <a:t>Tape size (</a:t>
                      </a:r>
                      <a:r>
                        <a:rPr lang="en-GB" sz="1100" i="1" dirty="0">
                          <a:effectLst/>
                        </a:rPr>
                        <a:t>w</a:t>
                      </a:r>
                      <a:r>
                        <a:rPr lang="en-GB" sz="1100" dirty="0">
                          <a:effectLst/>
                        </a:rPr>
                        <a:t> x </a:t>
                      </a:r>
                      <a:r>
                        <a:rPr lang="en-GB" sz="1100" i="1" dirty="0">
                          <a:effectLst/>
                        </a:rPr>
                        <a:t>t</a:t>
                      </a:r>
                      <a:r>
                        <a:rPr lang="en-GB" sz="1100" dirty="0">
                          <a:effectLst/>
                        </a:rPr>
                        <a:t>) [mm x mm]</a:t>
                      </a:r>
                      <a:endParaRPr lang="en-US" sz="1100" dirty="0">
                        <a:effectLst/>
                      </a:endParaRPr>
                    </a:p>
                    <a:p>
                      <a:pPr indent="144145" algn="just">
                        <a:lnSpc>
                          <a:spcPct val="107000"/>
                        </a:lnSpc>
                        <a:spcAft>
                          <a:spcPts val="0"/>
                        </a:spcAft>
                      </a:pPr>
                      <a:r>
                        <a:rPr lang="en-GB" sz="1100" dirty="0">
                          <a:effectLst/>
                        </a:rPr>
                        <a:t>Substrate, thickness [mm]</a:t>
                      </a:r>
                      <a:endParaRPr lang="en-US" sz="1100" dirty="0">
                        <a:effectLst/>
                      </a:endParaRPr>
                    </a:p>
                    <a:p>
                      <a:pPr indent="144145" algn="just">
                        <a:lnSpc>
                          <a:spcPct val="107000"/>
                        </a:lnSpc>
                        <a:spcAft>
                          <a:spcPts val="0"/>
                        </a:spcAft>
                      </a:pPr>
                      <a:r>
                        <a:rPr lang="en-GB" sz="1100" dirty="0">
                          <a:effectLst/>
                        </a:rPr>
                        <a:t>Cu stabilizer’s thickness [</a:t>
                      </a:r>
                      <a:r>
                        <a:rPr lang="en-GB" sz="1100" dirty="0" err="1">
                          <a:effectLst/>
                        </a:rPr>
                        <a:t>μm</a:t>
                      </a:r>
                      <a:r>
                        <a:rPr lang="en-GB" sz="1100" dirty="0">
                          <a:effectLst/>
                        </a:rPr>
                        <a:t>]</a:t>
                      </a:r>
                      <a:endParaRPr lang="en-US" sz="1100" dirty="0">
                        <a:effectLst/>
                      </a:endParaRPr>
                    </a:p>
                    <a:p>
                      <a:pPr indent="144145" algn="just">
                        <a:lnSpc>
                          <a:spcPct val="107000"/>
                        </a:lnSpc>
                        <a:spcAft>
                          <a:spcPts val="0"/>
                        </a:spcAft>
                      </a:pPr>
                      <a:r>
                        <a:rPr lang="en-GB" sz="1100" dirty="0" err="1" smtClean="0">
                          <a:effectLst/>
                        </a:rPr>
                        <a:t>I</a:t>
                      </a:r>
                      <a:r>
                        <a:rPr lang="en-GB" sz="1100" baseline="-25000" dirty="0" err="1" smtClean="0">
                          <a:effectLst/>
                        </a:rPr>
                        <a:t>c</a:t>
                      </a:r>
                      <a:r>
                        <a:rPr lang="en-GB" sz="1100" dirty="0" smtClean="0">
                          <a:effectLst/>
                        </a:rPr>
                        <a:t> </a:t>
                      </a:r>
                      <a:r>
                        <a:rPr lang="en-GB" sz="1100" dirty="0">
                          <a:effectLst/>
                        </a:rPr>
                        <a:t>[A], 77 K </a:t>
                      </a:r>
                      <a:r>
                        <a:rPr lang="en-GB" sz="1100" dirty="0" smtClean="0">
                          <a:effectLst/>
                        </a:rPr>
                        <a:t>self-field</a:t>
                      </a:r>
                      <a:endParaRPr lang="en-US" sz="1100" i="1" baseline="30000" dirty="0">
                        <a:effectLst/>
                      </a:endParaRPr>
                    </a:p>
                    <a:p>
                      <a:pPr indent="144145" algn="just">
                        <a:lnSpc>
                          <a:spcPct val="107000"/>
                        </a:lnSpc>
                        <a:spcAft>
                          <a:spcPts val="0"/>
                        </a:spcAft>
                      </a:pPr>
                      <a:r>
                        <a:rPr lang="en-GB" sz="1100" dirty="0" smtClean="0">
                          <a:effectLst/>
                        </a:rPr>
                        <a:t>Twist pitch [mm]</a:t>
                      </a:r>
                      <a:endParaRPr lang="en-US" sz="1100" dirty="0" smtClean="0">
                        <a:effectLst/>
                      </a:endParaRPr>
                    </a:p>
                    <a:p>
                      <a:pPr indent="144145" algn="just">
                        <a:lnSpc>
                          <a:spcPct val="107000"/>
                        </a:lnSpc>
                        <a:spcAft>
                          <a:spcPts val="0"/>
                        </a:spcAft>
                      </a:pPr>
                      <a:r>
                        <a:rPr lang="en-GB" sz="1100" dirty="0" smtClean="0">
                          <a:effectLst/>
                        </a:rPr>
                        <a:t>Core </a:t>
                      </a:r>
                      <a:r>
                        <a:rPr lang="en-GB" sz="1100" dirty="0">
                          <a:effectLst/>
                        </a:rPr>
                        <a:t>diameter [mm]</a:t>
                      </a:r>
                      <a:endParaRPr lang="en-US" sz="1100" dirty="0">
                        <a:effectLst/>
                      </a:endParaRPr>
                    </a:p>
                    <a:p>
                      <a:pPr indent="144145" algn="just">
                        <a:lnSpc>
                          <a:spcPct val="107000"/>
                        </a:lnSpc>
                        <a:spcAft>
                          <a:spcPts val="0"/>
                        </a:spcAft>
                      </a:pPr>
                      <a:r>
                        <a:rPr lang="en-GB" sz="1100" dirty="0">
                          <a:effectLst/>
                        </a:rPr>
                        <a:t>Number of slots</a:t>
                      </a:r>
                      <a:endParaRPr lang="en-US" sz="1100" dirty="0">
                        <a:effectLst/>
                      </a:endParaRPr>
                    </a:p>
                    <a:p>
                      <a:pPr indent="144145" algn="just">
                        <a:lnSpc>
                          <a:spcPct val="107000"/>
                        </a:lnSpc>
                        <a:spcAft>
                          <a:spcPts val="0"/>
                        </a:spcAft>
                      </a:pPr>
                      <a:r>
                        <a:rPr lang="en-GB" sz="1100" dirty="0">
                          <a:effectLst/>
                        </a:rPr>
                        <a:t>Slot size (</a:t>
                      </a:r>
                      <a:r>
                        <a:rPr lang="en-GB" sz="1100" i="1" dirty="0">
                          <a:effectLst/>
                        </a:rPr>
                        <a:t>w</a:t>
                      </a:r>
                      <a:r>
                        <a:rPr lang="en-GB" sz="1100" dirty="0">
                          <a:effectLst/>
                        </a:rPr>
                        <a:t> x </a:t>
                      </a:r>
                      <a:r>
                        <a:rPr lang="en-GB" sz="1100" i="1" dirty="0">
                          <a:effectLst/>
                        </a:rPr>
                        <a:t>h</a:t>
                      </a:r>
                      <a:r>
                        <a:rPr lang="en-GB" sz="1100" dirty="0">
                          <a:effectLst/>
                        </a:rPr>
                        <a:t>) [mm x mm]</a:t>
                      </a:r>
                      <a:endParaRPr lang="en-US" sz="1100" dirty="0">
                        <a:effectLst/>
                      </a:endParaRPr>
                    </a:p>
                    <a:p>
                      <a:pPr indent="144145" algn="just">
                        <a:lnSpc>
                          <a:spcPct val="107000"/>
                        </a:lnSpc>
                        <a:spcAft>
                          <a:spcPts val="0"/>
                        </a:spcAft>
                      </a:pPr>
                      <a:r>
                        <a:rPr lang="en-GB" sz="1100" dirty="0">
                          <a:effectLst/>
                        </a:rPr>
                        <a:t>Number of HTS stacks</a:t>
                      </a:r>
                      <a:endParaRPr lang="en-US" sz="1100" dirty="0">
                        <a:effectLst/>
                      </a:endParaRPr>
                    </a:p>
                    <a:p>
                      <a:pPr indent="144145" algn="just">
                        <a:lnSpc>
                          <a:spcPct val="107000"/>
                        </a:lnSpc>
                        <a:spcAft>
                          <a:spcPts val="0"/>
                        </a:spcAft>
                      </a:pPr>
                      <a:r>
                        <a:rPr lang="en-GB" sz="1100" dirty="0">
                          <a:effectLst/>
                        </a:rPr>
                        <a:t>Number of tapes per HTS stack</a:t>
                      </a:r>
                      <a:endParaRPr lang="en-US" sz="1100" dirty="0">
                        <a:effectLst/>
                      </a:endParaRPr>
                    </a:p>
                    <a:p>
                      <a:pPr indent="144145" algn="just">
                        <a:lnSpc>
                          <a:spcPct val="107000"/>
                        </a:lnSpc>
                        <a:spcAft>
                          <a:spcPts val="0"/>
                        </a:spcAft>
                      </a:pPr>
                      <a:r>
                        <a:rPr lang="en-GB" sz="1100" dirty="0">
                          <a:effectLst/>
                        </a:rPr>
                        <a:t>Number of dummy stacks</a:t>
                      </a:r>
                      <a:endParaRPr lang="en-US" sz="1100" dirty="0">
                        <a:effectLst/>
                      </a:endParaRPr>
                    </a:p>
                    <a:p>
                      <a:pPr indent="144145" algn="just">
                        <a:lnSpc>
                          <a:spcPct val="107000"/>
                        </a:lnSpc>
                        <a:spcAft>
                          <a:spcPts val="0"/>
                        </a:spcAft>
                      </a:pPr>
                      <a:r>
                        <a:rPr lang="en-GB" sz="1100" dirty="0">
                          <a:effectLst/>
                        </a:rPr>
                        <a:t>Dummy tape, (</a:t>
                      </a:r>
                      <a:r>
                        <a:rPr lang="en-GB" sz="1100" i="1" dirty="0">
                          <a:effectLst/>
                        </a:rPr>
                        <a:t>w</a:t>
                      </a:r>
                      <a:r>
                        <a:rPr lang="en-GB" sz="1100" dirty="0">
                          <a:effectLst/>
                        </a:rPr>
                        <a:t> x </a:t>
                      </a:r>
                      <a:r>
                        <a:rPr lang="en-GB" sz="1100" i="1" dirty="0">
                          <a:effectLst/>
                        </a:rPr>
                        <a:t>t</a:t>
                      </a:r>
                      <a:r>
                        <a:rPr lang="en-GB" sz="1100" dirty="0">
                          <a:effectLst/>
                        </a:rPr>
                        <a:t>) [mm x mm]</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07000"/>
                        </a:lnSpc>
                        <a:spcAft>
                          <a:spcPts val="0"/>
                        </a:spcAft>
                      </a:pPr>
                      <a:r>
                        <a:rPr lang="en-GB" sz="1100" dirty="0">
                          <a:effectLst/>
                        </a:rPr>
                        <a:t>THEVA TPL4300c</a:t>
                      </a:r>
                      <a:endParaRPr lang="en-US" sz="1100" dirty="0">
                        <a:effectLst/>
                      </a:endParaRPr>
                    </a:p>
                    <a:p>
                      <a:pPr indent="144145" algn="just">
                        <a:lnSpc>
                          <a:spcPct val="107000"/>
                        </a:lnSpc>
                        <a:spcAft>
                          <a:spcPts val="0"/>
                        </a:spcAft>
                      </a:pPr>
                      <a:r>
                        <a:rPr lang="en-GB" sz="1100" dirty="0">
                          <a:effectLst/>
                        </a:rPr>
                        <a:t>3.4 x 0.15</a:t>
                      </a:r>
                      <a:endParaRPr lang="en-US" sz="1100" dirty="0">
                        <a:effectLst/>
                      </a:endParaRPr>
                    </a:p>
                    <a:p>
                      <a:pPr indent="144145" algn="just">
                        <a:lnSpc>
                          <a:spcPct val="107000"/>
                        </a:lnSpc>
                        <a:spcAft>
                          <a:spcPts val="0"/>
                        </a:spcAft>
                      </a:pPr>
                      <a:r>
                        <a:rPr lang="en-GB" sz="1100" dirty="0">
                          <a:effectLst/>
                        </a:rPr>
                        <a:t>Hastelloy C-276, 0.1</a:t>
                      </a:r>
                      <a:endParaRPr lang="en-US" sz="1100" dirty="0">
                        <a:effectLst/>
                      </a:endParaRPr>
                    </a:p>
                    <a:p>
                      <a:pPr indent="144145" algn="just">
                        <a:lnSpc>
                          <a:spcPct val="107000"/>
                        </a:lnSpc>
                        <a:spcAft>
                          <a:spcPts val="0"/>
                        </a:spcAft>
                      </a:pPr>
                      <a:r>
                        <a:rPr lang="en-GB" sz="1100" dirty="0">
                          <a:effectLst/>
                        </a:rPr>
                        <a:t>20 (per side)</a:t>
                      </a:r>
                      <a:endParaRPr lang="en-US" sz="1100" dirty="0">
                        <a:effectLst/>
                      </a:endParaRPr>
                    </a:p>
                    <a:p>
                      <a:pPr indent="144145" algn="just">
                        <a:lnSpc>
                          <a:spcPct val="107000"/>
                        </a:lnSpc>
                        <a:spcAft>
                          <a:spcPts val="0"/>
                        </a:spcAft>
                      </a:pPr>
                      <a:r>
                        <a:rPr lang="en-GB" sz="1100" dirty="0">
                          <a:effectLst/>
                        </a:rPr>
                        <a:t>~</a:t>
                      </a:r>
                      <a:r>
                        <a:rPr lang="en-GB" sz="1100" dirty="0" smtClean="0">
                          <a:effectLst/>
                        </a:rPr>
                        <a:t>160</a:t>
                      </a:r>
                      <a:endParaRPr lang="en-US" sz="1100" dirty="0">
                        <a:effectLst/>
                      </a:endParaRPr>
                    </a:p>
                    <a:p>
                      <a:pPr indent="144145" algn="just">
                        <a:lnSpc>
                          <a:spcPct val="107000"/>
                        </a:lnSpc>
                        <a:spcAft>
                          <a:spcPts val="0"/>
                        </a:spcAft>
                      </a:pPr>
                      <a:r>
                        <a:rPr lang="en-GB" sz="1100" dirty="0">
                          <a:effectLst/>
                        </a:rPr>
                        <a:t>∞</a:t>
                      </a:r>
                      <a:endParaRPr lang="en-US" sz="1100" dirty="0">
                        <a:effectLst/>
                      </a:endParaRPr>
                    </a:p>
                    <a:p>
                      <a:pPr indent="144145" algn="just">
                        <a:lnSpc>
                          <a:spcPct val="107000"/>
                        </a:lnSpc>
                        <a:spcAft>
                          <a:spcPts val="0"/>
                        </a:spcAft>
                      </a:pPr>
                      <a:r>
                        <a:rPr lang="en-GB" sz="1100" dirty="0">
                          <a:effectLst/>
                        </a:rPr>
                        <a:t>19</a:t>
                      </a:r>
                      <a:endParaRPr lang="en-US" sz="1100" dirty="0">
                        <a:effectLst/>
                      </a:endParaRPr>
                    </a:p>
                    <a:p>
                      <a:pPr indent="144145" algn="just">
                        <a:lnSpc>
                          <a:spcPct val="107000"/>
                        </a:lnSpc>
                        <a:spcAft>
                          <a:spcPts val="0"/>
                        </a:spcAft>
                      </a:pPr>
                      <a:r>
                        <a:rPr lang="en-GB" sz="1100" dirty="0">
                          <a:effectLst/>
                        </a:rPr>
                        <a:t>5</a:t>
                      </a:r>
                      <a:endParaRPr lang="en-US" sz="1100" dirty="0">
                        <a:effectLst/>
                      </a:endParaRPr>
                    </a:p>
                    <a:p>
                      <a:pPr indent="144145" algn="just">
                        <a:lnSpc>
                          <a:spcPct val="107000"/>
                        </a:lnSpc>
                        <a:spcAft>
                          <a:spcPts val="0"/>
                        </a:spcAft>
                      </a:pPr>
                      <a:r>
                        <a:rPr lang="en-GB" sz="1100" dirty="0">
                          <a:effectLst/>
                        </a:rPr>
                        <a:t>4.3 x 4.3</a:t>
                      </a:r>
                      <a:endParaRPr lang="en-US" sz="1100" dirty="0">
                        <a:effectLst/>
                      </a:endParaRPr>
                    </a:p>
                    <a:p>
                      <a:pPr indent="144145" algn="just">
                        <a:lnSpc>
                          <a:spcPct val="107000"/>
                        </a:lnSpc>
                        <a:spcAft>
                          <a:spcPts val="0"/>
                        </a:spcAft>
                      </a:pPr>
                      <a:r>
                        <a:rPr lang="en-GB" sz="1100" dirty="0" smtClean="0">
                          <a:effectLst/>
                        </a:rPr>
                        <a:t>1 (</a:t>
                      </a:r>
                      <a:r>
                        <a:rPr lang="en-GB" sz="1100" i="1" dirty="0" smtClean="0">
                          <a:effectLst/>
                        </a:rPr>
                        <a:t>Exp. #1</a:t>
                      </a:r>
                      <a:r>
                        <a:rPr lang="en-GB" sz="1100" dirty="0" smtClean="0">
                          <a:effectLst/>
                        </a:rPr>
                        <a:t>),</a:t>
                      </a:r>
                      <a:r>
                        <a:rPr lang="en-GB" sz="1100" baseline="0" dirty="0" smtClean="0">
                          <a:effectLst/>
                        </a:rPr>
                        <a:t> </a:t>
                      </a:r>
                      <a:r>
                        <a:rPr lang="en-GB" sz="1100" dirty="0" smtClean="0">
                          <a:effectLst/>
                        </a:rPr>
                        <a:t>2(</a:t>
                      </a:r>
                      <a:r>
                        <a:rPr lang="en-GB" sz="1100" i="1" dirty="0" smtClean="0">
                          <a:effectLst/>
                        </a:rPr>
                        <a:t>Exp. #2</a:t>
                      </a:r>
                      <a:r>
                        <a:rPr lang="en-GB" sz="1100" dirty="0" smtClean="0">
                          <a:effectLst/>
                        </a:rPr>
                        <a:t>)</a:t>
                      </a:r>
                      <a:endParaRPr lang="en-US" sz="1100" dirty="0">
                        <a:effectLst/>
                      </a:endParaRPr>
                    </a:p>
                    <a:p>
                      <a:pPr indent="144145" algn="just">
                        <a:lnSpc>
                          <a:spcPct val="107000"/>
                        </a:lnSpc>
                        <a:spcAft>
                          <a:spcPts val="0"/>
                        </a:spcAft>
                      </a:pPr>
                      <a:r>
                        <a:rPr lang="en-GB" sz="1100" dirty="0">
                          <a:effectLst/>
                        </a:rPr>
                        <a:t>20</a:t>
                      </a:r>
                      <a:endParaRPr lang="en-US" sz="1100" dirty="0">
                        <a:effectLst/>
                      </a:endParaRPr>
                    </a:p>
                    <a:p>
                      <a:pPr indent="144145" algn="just">
                        <a:lnSpc>
                          <a:spcPct val="107000"/>
                        </a:lnSpc>
                        <a:spcAft>
                          <a:spcPts val="0"/>
                        </a:spcAft>
                      </a:pPr>
                      <a:r>
                        <a:rPr lang="en-GB" sz="1100" dirty="0">
                          <a:effectLst/>
                        </a:rPr>
                        <a:t>4 </a:t>
                      </a:r>
                      <a:r>
                        <a:rPr lang="en-GB" sz="1100" dirty="0" smtClean="0">
                          <a:effectLst/>
                        </a:rPr>
                        <a:t>(</a:t>
                      </a:r>
                      <a:r>
                        <a:rPr lang="en-GB" sz="1100" i="1" dirty="0" smtClean="0">
                          <a:effectLst/>
                        </a:rPr>
                        <a:t>Exp. #1</a:t>
                      </a:r>
                      <a:r>
                        <a:rPr lang="en-GB" sz="1100" dirty="0" smtClean="0">
                          <a:effectLst/>
                        </a:rPr>
                        <a:t>), 3(</a:t>
                      </a:r>
                      <a:r>
                        <a:rPr lang="en-GB" sz="1100" i="1" dirty="0" smtClean="0">
                          <a:effectLst/>
                        </a:rPr>
                        <a:t>Exp. #2</a:t>
                      </a:r>
                      <a:r>
                        <a:rPr lang="en-GB" sz="1100" dirty="0" smtClean="0">
                          <a:effectLst/>
                        </a:rPr>
                        <a:t>)</a:t>
                      </a:r>
                      <a:endParaRPr lang="en-US" sz="1100" dirty="0">
                        <a:effectLst/>
                      </a:endParaRPr>
                    </a:p>
                    <a:p>
                      <a:pPr indent="144145" algn="just">
                        <a:lnSpc>
                          <a:spcPct val="107000"/>
                        </a:lnSpc>
                        <a:spcAft>
                          <a:spcPts val="0"/>
                        </a:spcAft>
                      </a:pPr>
                      <a:r>
                        <a:rPr lang="en-GB" sz="1100" dirty="0">
                          <a:effectLst/>
                        </a:rPr>
                        <a:t>SS, 4.0 x 0.15</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31474049"/>
                  </a:ext>
                </a:extLst>
              </a:tr>
              <a:tr h="0">
                <a:tc gridSpan="2">
                  <a:txBody>
                    <a:bodyPr/>
                    <a:lstStyle/>
                    <a:p>
                      <a:pPr indent="144145" algn="just">
                        <a:lnSpc>
                          <a:spcPct val="107000"/>
                        </a:lnSpc>
                        <a:spcAft>
                          <a:spcPts val="0"/>
                        </a:spcAft>
                      </a:pPr>
                      <a:r>
                        <a:rPr lang="en-GB" sz="1100" baseline="30000" dirty="0">
                          <a:effectLst/>
                        </a:rPr>
                        <a:t>a</a:t>
                      </a:r>
                      <a:r>
                        <a:rPr lang="en-GB" sz="1100" dirty="0">
                          <a:effectLst/>
                        </a:rPr>
                        <a:t> From Datasheets provided by supplier.</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247918079"/>
                  </a:ext>
                </a:extLst>
              </a:tr>
            </a:tbl>
          </a:graphicData>
        </a:graphic>
      </p:graphicFrame>
      <p:pic>
        <p:nvPicPr>
          <p:cNvPr id="10" name="Immagin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1273" y="2382901"/>
            <a:ext cx="4775293" cy="3751951"/>
          </a:xfrm>
          <a:prstGeom prst="rect">
            <a:avLst/>
          </a:prstGeom>
          <a:noFill/>
          <a:ln>
            <a:noFill/>
          </a:ln>
        </p:spPr>
      </p:pic>
    </p:spTree>
    <p:extLst>
      <p:ext uri="{BB962C8B-B14F-4D97-AF65-F5344CB8AC3E}">
        <p14:creationId xmlns:p14="http://schemas.microsoft.com/office/powerpoint/2010/main" val="23778406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3414" y="303802"/>
            <a:ext cx="8196432" cy="400110"/>
          </a:xfrm>
        </p:spPr>
        <p:txBody>
          <a:bodyPr/>
          <a:lstStyle/>
          <a:p>
            <a:r>
              <a:rPr lang="it-IT" dirty="0" smtClean="0"/>
              <a:t>Experiment </a:t>
            </a:r>
            <a:r>
              <a:rPr lang="it-IT" dirty="0" smtClean="0">
                <a:latin typeface="Calibri" panose="020F0502020204030204" pitchFamily="34" charset="0"/>
                <a:cs typeface="Calibri" panose="020F0502020204030204" pitchFamily="34" charset="0"/>
              </a:rPr>
              <a:t>#</a:t>
            </a:r>
            <a:r>
              <a:rPr lang="it-IT" dirty="0" smtClean="0"/>
              <a:t>1: </a:t>
            </a:r>
            <a:r>
              <a:rPr lang="it-IT" dirty="0" err="1"/>
              <a:t>S</a:t>
            </a:r>
            <a:r>
              <a:rPr lang="it-IT" dirty="0" err="1" smtClean="0"/>
              <a:t>tack</a:t>
            </a:r>
            <a:r>
              <a:rPr lang="it-IT" dirty="0" smtClean="0"/>
              <a:t> of 20 THEVA </a:t>
            </a:r>
            <a:r>
              <a:rPr lang="it-IT" dirty="0" err="1" smtClean="0"/>
              <a:t>Tapes</a:t>
            </a:r>
            <a:endParaRPr lang="it-IT" dirty="0"/>
          </a:p>
        </p:txBody>
      </p:sp>
      <p:sp>
        <p:nvSpPr>
          <p:cNvPr id="3" name="Segnaposto numero diapositiva 2"/>
          <p:cNvSpPr>
            <a:spLocks noGrp="1"/>
          </p:cNvSpPr>
          <p:nvPr>
            <p:ph type="sldNum" sz="quarter" idx="4"/>
          </p:nvPr>
        </p:nvSpPr>
        <p:spPr>
          <a:xfrm>
            <a:off x="6553200" y="6222140"/>
            <a:ext cx="2133600" cy="365125"/>
          </a:xfrm>
        </p:spPr>
        <p:txBody>
          <a:bodyPr/>
          <a:lstStyle/>
          <a:p>
            <a:fld id="{02C7C199-0D0D-7840-A88D-785280B31CF7}" type="slidenum">
              <a:rPr lang="it-IT" smtClean="0"/>
              <a:t>9</a:t>
            </a:fld>
            <a:endParaRPr lang="it-IT" dirty="0"/>
          </a:p>
        </p:txBody>
      </p:sp>
      <p:sp>
        <p:nvSpPr>
          <p:cNvPr id="7" name="Segnaposto piè di pagina 6"/>
          <p:cNvSpPr>
            <a:spLocks noGrp="1"/>
          </p:cNvSpPr>
          <p:nvPr>
            <p:ph type="ftr" sz="quarter" idx="3"/>
          </p:nvPr>
        </p:nvSpPr>
        <p:spPr/>
        <p:txBody>
          <a:bodyPr/>
          <a:lstStyle/>
          <a:p>
            <a:r>
              <a:rPr lang="en-US" smtClean="0"/>
              <a:t>2D Numerical Simulations of HTS Stacks of Tapes for CICCs- Nancy, FR – 23.06.2021</a:t>
            </a:r>
            <a:endParaRPr lang="it-IT" dirty="0"/>
          </a:p>
        </p:txBody>
      </p:sp>
      <p:sp>
        <p:nvSpPr>
          <p:cNvPr id="22" name="Segnaposto testo 4"/>
          <p:cNvSpPr>
            <a:spLocks noGrp="1"/>
          </p:cNvSpPr>
          <p:nvPr>
            <p:ph type="body" sz="quarter" idx="14"/>
          </p:nvPr>
        </p:nvSpPr>
        <p:spPr>
          <a:xfrm>
            <a:off x="80479" y="5532382"/>
            <a:ext cx="8983134" cy="612155"/>
          </a:xfrm>
        </p:spPr>
        <p:txBody>
          <a:bodyPr/>
          <a:lstStyle/>
          <a:p>
            <a:pPr marL="0" indent="0" algn="just">
              <a:lnSpc>
                <a:spcPct val="150000"/>
              </a:lnSpc>
              <a:spcBef>
                <a:spcPts val="0"/>
              </a:spcBef>
              <a:buNone/>
            </a:pPr>
            <a:r>
              <a:rPr lang="en-US" sz="1200" dirty="0" smtClean="0">
                <a:solidFill>
                  <a:srgbClr val="002060"/>
                </a:solidFill>
                <a:latin typeface="+mj-lt"/>
                <a:ea typeface="Cambria" charset="0"/>
                <a:cs typeface="Arial" panose="020B0604020202020204" pitchFamily="34" charset="0"/>
              </a:rPr>
              <a:t>Individual </a:t>
            </a:r>
            <a:r>
              <a:rPr lang="en-US" sz="1200" dirty="0">
                <a:solidFill>
                  <a:srgbClr val="002060"/>
                </a:solidFill>
                <a:latin typeface="+mj-lt"/>
                <a:ea typeface="Cambria" charset="0"/>
                <a:cs typeface="Arial" panose="020B0604020202020204" pitchFamily="34" charset="0"/>
              </a:rPr>
              <a:t>tape current as a function of cable current. Left side: </a:t>
            </a:r>
            <a:r>
              <a:rPr lang="en-US" sz="1200" i="1" dirty="0" err="1">
                <a:solidFill>
                  <a:srgbClr val="002060"/>
                </a:solidFill>
                <a:latin typeface="+mj-lt"/>
                <a:ea typeface="Cambria" charset="0"/>
                <a:cs typeface="Arial" panose="020B0604020202020204" pitchFamily="34" charset="0"/>
              </a:rPr>
              <a:t>R</a:t>
            </a:r>
            <a:r>
              <a:rPr lang="en-US" sz="1200" i="1" baseline="-25000" dirty="0" err="1">
                <a:solidFill>
                  <a:srgbClr val="002060"/>
                </a:solidFill>
                <a:latin typeface="+mj-lt"/>
                <a:ea typeface="Cambria" charset="0"/>
                <a:cs typeface="Arial" panose="020B0604020202020204" pitchFamily="34" charset="0"/>
              </a:rPr>
              <a:t>term</a:t>
            </a:r>
            <a:r>
              <a:rPr lang="en-US" sz="1200" dirty="0">
                <a:solidFill>
                  <a:srgbClr val="002060"/>
                </a:solidFill>
                <a:latin typeface="+mj-lt"/>
                <a:ea typeface="Cambria" charset="0"/>
                <a:cs typeface="Arial" panose="020B0604020202020204" pitchFamily="34" charset="0"/>
              </a:rPr>
              <a:t> is equal for all tapes in the stack: (a) 1 </a:t>
            </a:r>
            <a:r>
              <a:rPr lang="en-US" sz="1200" dirty="0" err="1">
                <a:solidFill>
                  <a:srgbClr val="002060"/>
                </a:solidFill>
                <a:latin typeface="+mj-lt"/>
                <a:ea typeface="Cambria" charset="0"/>
                <a:cs typeface="Arial" panose="020B0604020202020204" pitchFamily="34" charset="0"/>
              </a:rPr>
              <a:t>nΩ</a:t>
            </a:r>
            <a:r>
              <a:rPr lang="en-US" sz="1200" dirty="0">
                <a:solidFill>
                  <a:srgbClr val="002060"/>
                </a:solidFill>
                <a:latin typeface="+mj-lt"/>
                <a:ea typeface="Cambria" charset="0"/>
                <a:cs typeface="Arial" panose="020B0604020202020204" pitchFamily="34" charset="0"/>
              </a:rPr>
              <a:t>; (b) 10 </a:t>
            </a:r>
            <a:r>
              <a:rPr lang="en-US" sz="1200" dirty="0" err="1">
                <a:solidFill>
                  <a:srgbClr val="002060"/>
                </a:solidFill>
                <a:latin typeface="+mj-lt"/>
                <a:ea typeface="Cambria" charset="0"/>
                <a:cs typeface="Arial" panose="020B0604020202020204" pitchFamily="34" charset="0"/>
              </a:rPr>
              <a:t>nΩ</a:t>
            </a:r>
            <a:r>
              <a:rPr lang="en-US" sz="1200" dirty="0">
                <a:solidFill>
                  <a:srgbClr val="002060"/>
                </a:solidFill>
                <a:latin typeface="+mj-lt"/>
                <a:ea typeface="Cambria" charset="0"/>
                <a:cs typeface="Arial" panose="020B0604020202020204" pitchFamily="34" charset="0"/>
              </a:rPr>
              <a:t>; (c) 100 </a:t>
            </a:r>
            <a:r>
              <a:rPr lang="en-US" sz="1200" dirty="0" err="1">
                <a:solidFill>
                  <a:srgbClr val="002060"/>
                </a:solidFill>
                <a:latin typeface="+mj-lt"/>
                <a:ea typeface="Cambria" charset="0"/>
                <a:cs typeface="Arial" panose="020B0604020202020204" pitchFamily="34" charset="0"/>
              </a:rPr>
              <a:t>nΩ</a:t>
            </a:r>
            <a:r>
              <a:rPr lang="en-US" sz="1200" dirty="0">
                <a:solidFill>
                  <a:srgbClr val="002060"/>
                </a:solidFill>
                <a:latin typeface="+mj-lt"/>
                <a:ea typeface="Cambria" charset="0"/>
                <a:cs typeface="Arial" panose="020B0604020202020204" pitchFamily="34" charset="0"/>
              </a:rPr>
              <a:t>; (d) 500 </a:t>
            </a:r>
            <a:r>
              <a:rPr lang="en-US" sz="1200" dirty="0" err="1">
                <a:solidFill>
                  <a:srgbClr val="002060"/>
                </a:solidFill>
                <a:latin typeface="+mj-lt"/>
                <a:ea typeface="Cambria" charset="0"/>
                <a:cs typeface="Arial" panose="020B0604020202020204" pitchFamily="34" charset="0"/>
              </a:rPr>
              <a:t>nΩ</a:t>
            </a:r>
            <a:r>
              <a:rPr lang="en-US" sz="1200" dirty="0">
                <a:solidFill>
                  <a:srgbClr val="002060"/>
                </a:solidFill>
                <a:latin typeface="+mj-lt"/>
                <a:ea typeface="Cambria" charset="0"/>
                <a:cs typeface="Arial" panose="020B0604020202020204" pitchFamily="34" charset="0"/>
              </a:rPr>
              <a:t>; Right side: </a:t>
            </a:r>
            <a:r>
              <a:rPr lang="en-US" sz="1200" dirty="0" err="1">
                <a:solidFill>
                  <a:srgbClr val="002060"/>
                </a:solidFill>
                <a:latin typeface="+mj-lt"/>
                <a:ea typeface="Cambria" charset="0"/>
                <a:cs typeface="Arial" panose="020B0604020202020204" pitchFamily="34" charset="0"/>
              </a:rPr>
              <a:t>gaussian</a:t>
            </a:r>
            <a:r>
              <a:rPr lang="en-US" sz="1200" dirty="0">
                <a:solidFill>
                  <a:srgbClr val="002060"/>
                </a:solidFill>
                <a:latin typeface="+mj-lt"/>
                <a:ea typeface="Cambria" charset="0"/>
                <a:cs typeface="Arial" panose="020B0604020202020204" pitchFamily="34" charset="0"/>
              </a:rPr>
              <a:t> distributed random values of </a:t>
            </a:r>
            <a:r>
              <a:rPr lang="en-US" sz="1200" i="1" dirty="0" err="1">
                <a:solidFill>
                  <a:srgbClr val="002060"/>
                </a:solidFill>
                <a:ea typeface="Cambria" charset="0"/>
                <a:cs typeface="Arial" panose="020B0604020202020204" pitchFamily="34" charset="0"/>
              </a:rPr>
              <a:t>R</a:t>
            </a:r>
            <a:r>
              <a:rPr lang="en-US" sz="1200" i="1" baseline="-25000" dirty="0" err="1">
                <a:solidFill>
                  <a:srgbClr val="002060"/>
                </a:solidFill>
                <a:ea typeface="Cambria" charset="0"/>
                <a:cs typeface="Arial" panose="020B0604020202020204" pitchFamily="34" charset="0"/>
              </a:rPr>
              <a:t>term</a:t>
            </a:r>
            <a:r>
              <a:rPr lang="en-US" sz="1200" dirty="0" smtClean="0">
                <a:solidFill>
                  <a:srgbClr val="002060"/>
                </a:solidFill>
                <a:latin typeface="+mj-lt"/>
                <a:ea typeface="Cambria" charset="0"/>
                <a:cs typeface="Arial" panose="020B0604020202020204" pitchFamily="34" charset="0"/>
              </a:rPr>
              <a:t>, </a:t>
            </a:r>
            <a:r>
              <a:rPr lang="en-US" sz="1200" dirty="0">
                <a:solidFill>
                  <a:srgbClr val="002060"/>
                </a:solidFill>
                <a:latin typeface="+mj-lt"/>
                <a:ea typeface="Cambria" charset="0"/>
                <a:cs typeface="Arial" panose="020B0604020202020204" pitchFamily="34" charset="0"/>
              </a:rPr>
              <a:t>with standard deviations of: (a) 32 </a:t>
            </a:r>
            <a:r>
              <a:rPr lang="en-US" sz="1200" dirty="0" err="1">
                <a:solidFill>
                  <a:srgbClr val="002060"/>
                </a:solidFill>
                <a:latin typeface="+mj-lt"/>
                <a:ea typeface="Cambria" charset="0"/>
                <a:cs typeface="Arial" panose="020B0604020202020204" pitchFamily="34" charset="0"/>
              </a:rPr>
              <a:t>nΩ</a:t>
            </a:r>
            <a:r>
              <a:rPr lang="en-US" sz="1200" dirty="0">
                <a:solidFill>
                  <a:srgbClr val="002060"/>
                </a:solidFill>
                <a:latin typeface="+mj-lt"/>
                <a:ea typeface="Cambria" charset="0"/>
                <a:cs typeface="Arial" panose="020B0604020202020204" pitchFamily="34" charset="0"/>
              </a:rPr>
              <a:t>; (b) 261 </a:t>
            </a:r>
            <a:r>
              <a:rPr lang="en-US" sz="1200" dirty="0" err="1">
                <a:solidFill>
                  <a:srgbClr val="002060"/>
                </a:solidFill>
                <a:latin typeface="+mj-lt"/>
                <a:ea typeface="Cambria" charset="0"/>
                <a:cs typeface="Arial" panose="020B0604020202020204" pitchFamily="34" charset="0"/>
              </a:rPr>
              <a:t>nΩ</a:t>
            </a:r>
            <a:r>
              <a:rPr lang="en-US" sz="1200" dirty="0">
                <a:solidFill>
                  <a:srgbClr val="002060"/>
                </a:solidFill>
                <a:latin typeface="+mj-lt"/>
                <a:ea typeface="Cambria" charset="0"/>
                <a:cs typeface="Arial" panose="020B0604020202020204" pitchFamily="34" charset="0"/>
              </a:rPr>
              <a:t>.</a:t>
            </a:r>
          </a:p>
        </p:txBody>
      </p:sp>
      <p:grpSp>
        <p:nvGrpSpPr>
          <p:cNvPr id="8" name="Gruppo 7"/>
          <p:cNvGrpSpPr/>
          <p:nvPr/>
        </p:nvGrpSpPr>
        <p:grpSpPr>
          <a:xfrm>
            <a:off x="734842" y="1050159"/>
            <a:ext cx="7352917" cy="4504730"/>
            <a:chOff x="20875940" y="14387082"/>
            <a:chExt cx="7352917" cy="4504730"/>
          </a:xfrm>
        </p:grpSpPr>
        <p:grpSp>
          <p:nvGrpSpPr>
            <p:cNvPr id="11" name="Gruppo 10"/>
            <p:cNvGrpSpPr>
              <a:grpSpLocks noChangeAspect="1"/>
            </p:cNvGrpSpPr>
            <p:nvPr/>
          </p:nvGrpSpPr>
          <p:grpSpPr>
            <a:xfrm>
              <a:off x="20923778" y="14387082"/>
              <a:ext cx="7305079" cy="4504730"/>
              <a:chOff x="20601242" y="14473808"/>
              <a:chExt cx="7530794" cy="4643919"/>
            </a:xfrm>
          </p:grpSpPr>
          <p:pic>
            <p:nvPicPr>
              <p:cNvPr id="13" name="Immagine 12"/>
              <p:cNvPicPr>
                <a:picLocks noChangeAspect="1"/>
              </p:cNvPicPr>
              <p:nvPr/>
            </p:nvPicPr>
            <p:blipFill rotWithShape="1">
              <a:blip r:embed="rId2"/>
              <a:srcRect r="1072" b="5575"/>
              <a:stretch/>
            </p:blipFill>
            <p:spPr>
              <a:xfrm>
                <a:off x="20601242" y="14473808"/>
                <a:ext cx="3754072" cy="4233740"/>
              </a:xfrm>
              <a:prstGeom prst="rect">
                <a:avLst/>
              </a:prstGeom>
            </p:spPr>
          </p:pic>
          <p:pic>
            <p:nvPicPr>
              <p:cNvPr id="14" name="Immagine 13"/>
              <p:cNvPicPr>
                <a:picLocks noChangeAspect="1"/>
              </p:cNvPicPr>
              <p:nvPr/>
            </p:nvPicPr>
            <p:blipFill rotWithShape="1">
              <a:blip r:embed="rId3"/>
              <a:srcRect l="9685" b="6598"/>
              <a:stretch/>
            </p:blipFill>
            <p:spPr bwMode="auto">
              <a:xfrm>
                <a:off x="24323039" y="14474317"/>
                <a:ext cx="3808997" cy="4297778"/>
              </a:xfrm>
              <a:prstGeom prst="rect">
                <a:avLst/>
              </a:prstGeom>
              <a:ln>
                <a:noFill/>
              </a:ln>
              <a:extLst>
                <a:ext uri="{53640926-AAD7-44D8-BBD7-CCE9431645EC}">
                  <a14:shadowObscured xmlns:a14="http://schemas.microsoft.com/office/drawing/2010/main"/>
                </a:ext>
              </a:extLst>
            </p:spPr>
          </p:pic>
          <p:pic>
            <p:nvPicPr>
              <p:cNvPr id="15" name="Immagine 14"/>
              <p:cNvPicPr>
                <a:picLocks noChangeAspect="1"/>
              </p:cNvPicPr>
              <p:nvPr/>
            </p:nvPicPr>
            <p:blipFill rotWithShape="1">
              <a:blip r:embed="rId3"/>
              <a:srcRect l="9685" t="92629" b="1283"/>
              <a:stretch/>
            </p:blipFill>
            <p:spPr bwMode="auto">
              <a:xfrm>
                <a:off x="21911292" y="18747076"/>
                <a:ext cx="5040447" cy="370651"/>
              </a:xfrm>
              <a:prstGeom prst="rect">
                <a:avLst/>
              </a:prstGeom>
              <a:ln>
                <a:noFill/>
              </a:ln>
              <a:extLst>
                <a:ext uri="{53640926-AAD7-44D8-BBD7-CCE9431645EC}">
                  <a14:shadowObscured xmlns:a14="http://schemas.microsoft.com/office/drawing/2010/main"/>
                </a:ext>
              </a:extLst>
            </p:spPr>
          </p:pic>
        </p:grpSp>
        <p:pic>
          <p:nvPicPr>
            <p:cNvPr id="12" name="Immagine 11"/>
            <p:cNvPicPr>
              <a:picLocks noChangeAspect="1"/>
            </p:cNvPicPr>
            <p:nvPr/>
          </p:nvPicPr>
          <p:blipFill rotWithShape="1">
            <a:blip r:embed="rId2"/>
            <a:srcRect l="1116" t="23115" r="93623" b="34095"/>
            <a:stretch/>
          </p:blipFill>
          <p:spPr>
            <a:xfrm>
              <a:off x="20875940" y="14892687"/>
              <a:ext cx="305163" cy="2932951"/>
            </a:xfrm>
            <a:prstGeom prst="rect">
              <a:avLst/>
            </a:prstGeom>
          </p:spPr>
        </p:pic>
      </p:grpSp>
    </p:spTree>
    <p:extLst>
      <p:ext uri="{BB962C8B-B14F-4D97-AF65-F5344CB8AC3E}">
        <p14:creationId xmlns:p14="http://schemas.microsoft.com/office/powerpoint/2010/main" val="2662521067"/>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elloTemplateENEAi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wrap="square" lIns="91440" tIns="0" rIns="91440" bIns="0" rtlCol="0">
        <a:spAutoFit/>
      </a:bodyPr>
      <a:lstStyle>
        <a:defPPr>
          <a:defRPr dirty="0" smtClean="0"/>
        </a:defPPr>
      </a:lstStyle>
    </a:tx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ModelloTemplateENEAita.potx</Template>
  <TotalTime>1154</TotalTime>
  <Words>1843</Words>
  <Application>Microsoft Office PowerPoint</Application>
  <PresentationFormat>Presentazione su schermo (4:3)</PresentationFormat>
  <Paragraphs>178</Paragraphs>
  <Slides>17</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17</vt:i4>
      </vt:variant>
    </vt:vector>
  </HeadingPairs>
  <TitlesOfParts>
    <vt:vector size="25" baseType="lpstr">
      <vt:lpstr>Arial</vt:lpstr>
      <vt:lpstr>Calibri</vt:lpstr>
      <vt:lpstr>Cambria</vt:lpstr>
      <vt:lpstr>Cambria Math</vt:lpstr>
      <vt:lpstr>Century Gothic</vt:lpstr>
      <vt:lpstr>Times New Roman</vt:lpstr>
      <vt:lpstr>TimesLTStd-Roman-Identity-H</vt:lpstr>
      <vt:lpstr>ModelloTemplateENEAita</vt:lpstr>
      <vt:lpstr>2D Numerical Simulations of HTS Stacks of Tapes for Cable-in-Conduit Conductors</vt:lpstr>
      <vt:lpstr>Introduction</vt:lpstr>
      <vt:lpstr>Aim</vt:lpstr>
      <vt:lpstr>Methodology</vt:lpstr>
      <vt:lpstr>Cable’s Termination Resistances</vt:lpstr>
      <vt:lpstr>Critical Current: Angular and Field Dependence</vt:lpstr>
      <vt:lpstr>Magnetic fields and currents</vt:lpstr>
      <vt:lpstr>Experiment #1: Stack of 20 THEVA Tapes</vt:lpstr>
      <vt:lpstr>Experiment #1: Stack of 20 THEVA Tapes</vt:lpstr>
      <vt:lpstr>Experiment #1: Stack of 20 THEVA Tapes</vt:lpstr>
      <vt:lpstr>Experiment #2: Two Adjacent Stacks of THEVA Tapes</vt:lpstr>
      <vt:lpstr>Experiment #3: Stacks in a Bent Cable</vt:lpstr>
      <vt:lpstr>Experiment #3: Stacks in a Bent Cable</vt:lpstr>
      <vt:lpstr>Experiment #3: Stacks in a Bent Cable</vt:lpstr>
      <vt:lpstr>Experiment #3: Stacks in a Bent Cable</vt:lpstr>
      <vt:lpstr>Perspectives</vt:lpstr>
      <vt:lpstr>Presentazione standard di PowerPoint</vt:lpstr>
    </vt:vector>
  </TitlesOfParts>
  <Company>ENEA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Serena Lucibello</dc:creator>
  <cp:lastModifiedBy>Gianluca</cp:lastModifiedBy>
  <cp:revision>137</cp:revision>
  <cp:lastPrinted>2017-01-17T13:52:56Z</cp:lastPrinted>
  <dcterms:created xsi:type="dcterms:W3CDTF">2017-01-03T12:35:40Z</dcterms:created>
  <dcterms:modified xsi:type="dcterms:W3CDTF">2021-06-15T09:50:37Z</dcterms:modified>
</cp:coreProperties>
</file>