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4" r:id="rId10"/>
    <p:sldId id="265" r:id="rId11"/>
    <p:sldId id="269" r:id="rId1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02" autoAdjust="0"/>
    <p:restoredTop sz="78686" autoAdjust="0"/>
  </p:normalViewPr>
  <p:slideViewPr>
    <p:cSldViewPr>
      <p:cViewPr>
        <p:scale>
          <a:sx n="75" d="100"/>
          <a:sy n="75" d="100"/>
        </p:scale>
        <p:origin x="144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39CA544-CAEE-4746-B6DD-94F473531C8C}" type="datetimeFigureOut">
              <a:rPr lang="tr-TR" smtClean="0"/>
              <a:t>18.06.2021</a:t>
            </a:fld>
            <a:endParaRPr lang="tr-TR"/>
          </a:p>
        </p:txBody>
      </p:sp>
      <p:sp>
        <p:nvSpPr>
          <p:cNvPr id="4" name="Slayt Görüntüsü Yer Tutucus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A7388-0120-44A7-BE74-6336D8E40EB2}" type="slidenum">
              <a:rPr lang="tr-TR" smtClean="0"/>
              <a:t>‹#›</a:t>
            </a:fld>
            <a:endParaRPr lang="tr-TR"/>
          </a:p>
        </p:txBody>
      </p:sp>
    </p:spTree>
    <p:extLst>
      <p:ext uri="{BB962C8B-B14F-4D97-AF65-F5344CB8AC3E}">
        <p14:creationId xmlns:p14="http://schemas.microsoft.com/office/powerpoint/2010/main" val="134902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AC </a:t>
            </a:r>
            <a:r>
              <a:rPr lang="tr-TR" dirty="0" err="1" smtClean="0"/>
              <a:t>machinery</a:t>
            </a:r>
            <a:r>
              <a:rPr lang="tr-TR" dirty="0" smtClean="0"/>
              <a:t> </a:t>
            </a:r>
            <a:r>
              <a:rPr lang="tr-TR" dirty="0" err="1" smtClean="0"/>
              <a:t>design</a:t>
            </a:r>
            <a:r>
              <a:rPr lang="tr-TR" dirty="0" smtClean="0"/>
              <a:t> </a:t>
            </a:r>
            <a:r>
              <a:rPr lang="tr-TR" dirty="0" err="1" smtClean="0"/>
              <a:t>three</a:t>
            </a:r>
            <a:r>
              <a:rPr lang="tr-TR" dirty="0" smtClean="0"/>
              <a:t> </a:t>
            </a:r>
            <a:r>
              <a:rPr lang="tr-TR" dirty="0" err="1" smtClean="0"/>
              <a:t>importan</a:t>
            </a:r>
            <a:r>
              <a:rPr lang="tr-TR" dirty="0" smtClean="0"/>
              <a:t> </a:t>
            </a:r>
            <a:r>
              <a:rPr lang="tr-TR" dirty="0" err="1" smtClean="0"/>
              <a:t>parematers</a:t>
            </a:r>
            <a:r>
              <a:rPr lang="tr-TR" dirty="0" smtClean="0"/>
              <a:t> </a:t>
            </a:r>
            <a:r>
              <a:rPr lang="tr-TR" dirty="0" err="1" smtClean="0"/>
              <a:t>should</a:t>
            </a:r>
            <a:r>
              <a:rPr lang="tr-TR" dirty="0" smtClean="0"/>
              <a:t> be </a:t>
            </a:r>
            <a:r>
              <a:rPr lang="tr-TR" dirty="0" err="1" smtClean="0"/>
              <a:t>considered</a:t>
            </a:r>
            <a:r>
              <a:rPr lang="tr-TR" dirty="0" smtClean="0"/>
              <a:t>. </a:t>
            </a:r>
          </a:p>
          <a:p>
            <a:r>
              <a:rPr lang="tr-TR" dirty="0" err="1" smtClean="0"/>
              <a:t>The</a:t>
            </a:r>
            <a:r>
              <a:rPr lang="tr-TR" baseline="0" dirty="0" smtClean="0"/>
              <a:t> First </a:t>
            </a:r>
            <a:r>
              <a:rPr lang="tr-TR" baseline="0" dirty="0" err="1" smtClean="0"/>
              <a:t>parameter</a:t>
            </a:r>
            <a:r>
              <a:rPr lang="tr-TR" baseline="0" dirty="0" smtClean="0"/>
              <a:t>, </a:t>
            </a:r>
            <a:r>
              <a:rPr lang="tr-TR" baseline="0" dirty="0" err="1" smtClean="0"/>
              <a:t>efficiency</a:t>
            </a:r>
            <a:r>
              <a:rPr lang="tr-TR" baseline="0" dirty="0" smtClean="0"/>
              <a:t> </a:t>
            </a:r>
            <a:r>
              <a:rPr lang="tr-TR" baseline="0" dirty="0" err="1" smtClean="0"/>
              <a:t>depends</a:t>
            </a:r>
            <a:r>
              <a:rPr lang="tr-TR" baseline="0" dirty="0" smtClean="0"/>
              <a:t> on </a:t>
            </a:r>
            <a:r>
              <a:rPr lang="tr-TR" baseline="0" dirty="0" err="1" smtClean="0"/>
              <a:t>the</a:t>
            </a:r>
            <a:r>
              <a:rPr lang="tr-TR" baseline="0" dirty="0" smtClean="0"/>
              <a:t> AC </a:t>
            </a:r>
            <a:r>
              <a:rPr lang="tr-TR" baseline="0" dirty="0" err="1" smtClean="0"/>
              <a:t>losses</a:t>
            </a:r>
            <a:r>
              <a:rPr lang="tr-TR" baseline="0" dirty="0" smtClean="0"/>
              <a:t> at rotor </a:t>
            </a:r>
            <a:r>
              <a:rPr lang="tr-TR" baseline="0" dirty="0" err="1" smtClean="0"/>
              <a:t>and</a:t>
            </a:r>
            <a:r>
              <a:rPr lang="tr-TR" baseline="0" dirty="0" smtClean="0"/>
              <a:t> stator </a:t>
            </a:r>
            <a:r>
              <a:rPr lang="tr-TR" baseline="0" dirty="0" err="1" smtClean="0"/>
              <a:t>windings</a:t>
            </a:r>
            <a:r>
              <a:rPr lang="tr-TR" baseline="0" dirty="0" smtClean="0"/>
              <a:t>, </a:t>
            </a:r>
            <a:r>
              <a:rPr lang="tr-TR" baseline="0" dirty="0" err="1" smtClean="0"/>
              <a:t>magnet</a:t>
            </a:r>
            <a:r>
              <a:rPr lang="tr-TR" baseline="0" dirty="0" smtClean="0"/>
              <a:t> </a:t>
            </a:r>
            <a:r>
              <a:rPr lang="tr-TR" baseline="0" dirty="0" err="1" smtClean="0"/>
              <a:t>losses</a:t>
            </a:r>
            <a:r>
              <a:rPr lang="tr-TR" baseline="0" dirty="0" smtClean="0"/>
              <a:t> at </a:t>
            </a:r>
            <a:r>
              <a:rPr lang="tr-TR" baseline="0" dirty="0" err="1" smtClean="0"/>
              <a:t>the</a:t>
            </a:r>
            <a:r>
              <a:rPr lang="tr-TR" baseline="0" dirty="0" smtClean="0"/>
              <a:t> </a:t>
            </a:r>
            <a:r>
              <a:rPr lang="tr-TR" baseline="0" dirty="0" err="1" smtClean="0"/>
              <a:t>magnets</a:t>
            </a:r>
            <a:r>
              <a:rPr lang="tr-TR" baseline="0" dirty="0" smtClean="0"/>
              <a:t> </a:t>
            </a:r>
            <a:r>
              <a:rPr lang="tr-TR" baseline="0" dirty="0" err="1" smtClean="0"/>
              <a:t>and</a:t>
            </a:r>
            <a:r>
              <a:rPr lang="tr-TR" baseline="0" dirty="0" smtClean="0"/>
              <a:t> </a:t>
            </a:r>
            <a:r>
              <a:rPr lang="tr-TR" baseline="0" dirty="0" err="1" smtClean="0"/>
              <a:t>eddy</a:t>
            </a:r>
            <a:r>
              <a:rPr lang="tr-TR" baseline="0" dirty="0" smtClean="0"/>
              <a:t> </a:t>
            </a:r>
            <a:r>
              <a:rPr lang="tr-TR" baseline="0" dirty="0" err="1" smtClean="0"/>
              <a:t>current</a:t>
            </a:r>
            <a:r>
              <a:rPr lang="tr-TR" baseline="0" dirty="0" smtClean="0"/>
              <a:t> </a:t>
            </a:r>
            <a:r>
              <a:rPr lang="tr-TR" baseline="0" dirty="0" err="1" smtClean="0"/>
              <a:t>losses</a:t>
            </a:r>
            <a:r>
              <a:rPr lang="tr-TR" baseline="0" dirty="0" smtClean="0"/>
              <a:t> at </a:t>
            </a:r>
            <a:r>
              <a:rPr lang="tr-TR" baseline="0" dirty="0" err="1" smtClean="0"/>
              <a:t>the</a:t>
            </a:r>
            <a:r>
              <a:rPr lang="tr-TR" baseline="0" dirty="0" smtClean="0"/>
              <a:t> </a:t>
            </a:r>
            <a:r>
              <a:rPr lang="tr-TR" baseline="0" dirty="0" err="1" smtClean="0"/>
              <a:t>metalic</a:t>
            </a:r>
            <a:r>
              <a:rPr lang="tr-TR" baseline="0" dirty="0" smtClean="0"/>
              <a:t> </a:t>
            </a:r>
            <a:r>
              <a:rPr lang="tr-TR" baseline="0" dirty="0" err="1" smtClean="0"/>
              <a:t>part</a:t>
            </a:r>
            <a:r>
              <a:rPr lang="tr-TR" baseline="0" dirty="0" smtClean="0"/>
              <a:t>. </a:t>
            </a:r>
            <a:r>
              <a:rPr lang="tr-TR" baseline="0" dirty="0" err="1" smtClean="0"/>
              <a:t>To</a:t>
            </a:r>
            <a:r>
              <a:rPr lang="tr-TR" baseline="0" dirty="0" smtClean="0"/>
              <a:t> </a:t>
            </a:r>
            <a:r>
              <a:rPr lang="tr-TR" baseline="0" dirty="0" err="1" smtClean="0"/>
              <a:t>increase</a:t>
            </a:r>
            <a:r>
              <a:rPr lang="tr-TR" baseline="0" dirty="0" smtClean="0"/>
              <a:t> </a:t>
            </a:r>
            <a:r>
              <a:rPr lang="tr-TR" baseline="0" dirty="0" err="1" smtClean="0"/>
              <a:t>the</a:t>
            </a:r>
            <a:r>
              <a:rPr lang="tr-TR" baseline="0" dirty="0" smtClean="0"/>
              <a:t> </a:t>
            </a:r>
            <a:r>
              <a:rPr lang="tr-TR" baseline="0" dirty="0" err="1" smtClean="0"/>
              <a:t>efficiency</a:t>
            </a:r>
            <a:r>
              <a:rPr lang="tr-TR" baseline="0" dirty="0" smtClean="0"/>
              <a:t>, it </a:t>
            </a:r>
            <a:r>
              <a:rPr lang="tr-TR" baseline="0" dirty="0" err="1" smtClean="0"/>
              <a:t>should</a:t>
            </a:r>
            <a:r>
              <a:rPr lang="tr-TR" baseline="0" dirty="0" smtClean="0"/>
              <a:t> be </a:t>
            </a:r>
            <a:r>
              <a:rPr lang="tr-TR" baseline="0" dirty="0" err="1" smtClean="0"/>
              <a:t>decreased</a:t>
            </a:r>
            <a:r>
              <a:rPr lang="tr-TR" baseline="0" dirty="0" smtClean="0"/>
              <a:t> </a:t>
            </a:r>
            <a:r>
              <a:rPr lang="tr-TR" baseline="0" dirty="0" err="1" smtClean="0"/>
              <a:t>the</a:t>
            </a:r>
            <a:r>
              <a:rPr lang="tr-TR" baseline="0" dirty="0" smtClean="0"/>
              <a:t> AC </a:t>
            </a:r>
            <a:r>
              <a:rPr lang="tr-TR" baseline="0" dirty="0" err="1" smtClean="0"/>
              <a:t>losses</a:t>
            </a:r>
            <a:r>
              <a:rPr lang="tr-TR" baseline="0" dirty="0" smtClean="0"/>
              <a:t>. </a:t>
            </a:r>
            <a:r>
              <a:rPr lang="tr-TR" baseline="0" dirty="0" err="1" smtClean="0"/>
              <a:t>Other</a:t>
            </a:r>
            <a:r>
              <a:rPr lang="tr-TR" baseline="0" dirty="0" smtClean="0"/>
              <a:t> </a:t>
            </a:r>
            <a:r>
              <a:rPr lang="tr-TR" baseline="0" dirty="0" err="1" smtClean="0"/>
              <a:t>two</a:t>
            </a:r>
            <a:r>
              <a:rPr lang="tr-TR" baseline="0" dirty="0" smtClean="0"/>
              <a:t> </a:t>
            </a:r>
            <a:r>
              <a:rPr lang="tr-TR" baseline="0" dirty="0" err="1" smtClean="0"/>
              <a:t>parameters</a:t>
            </a:r>
            <a:r>
              <a:rPr lang="tr-TR" baseline="0" dirty="0" smtClean="0"/>
              <a:t> </a:t>
            </a:r>
            <a:r>
              <a:rPr lang="tr-TR" baseline="0" dirty="0" err="1" smtClean="0"/>
              <a:t>the</a:t>
            </a:r>
            <a:r>
              <a:rPr lang="tr-TR" baseline="0" dirty="0" smtClean="0"/>
              <a:t> </a:t>
            </a:r>
            <a:r>
              <a:rPr lang="tr-TR" baseline="0" dirty="0" err="1" smtClean="0"/>
              <a:t>weight</a:t>
            </a:r>
            <a:r>
              <a:rPr lang="tr-TR" baseline="0" dirty="0" smtClean="0"/>
              <a:t> </a:t>
            </a:r>
            <a:r>
              <a:rPr lang="tr-TR" baseline="0" dirty="0" err="1" smtClean="0"/>
              <a:t>and</a:t>
            </a:r>
            <a:r>
              <a:rPr lang="tr-TR" baseline="0" dirty="0" smtClean="0"/>
              <a:t> </a:t>
            </a:r>
            <a:r>
              <a:rPr lang="tr-TR" baseline="0" dirty="0" err="1" smtClean="0"/>
              <a:t>the</a:t>
            </a:r>
            <a:r>
              <a:rPr lang="tr-TR" baseline="0" dirty="0" smtClean="0"/>
              <a:t> </a:t>
            </a:r>
            <a:r>
              <a:rPr lang="tr-TR" baseline="0" dirty="0" err="1" smtClean="0"/>
              <a:t>sizes</a:t>
            </a:r>
            <a:r>
              <a:rPr lang="tr-TR" baseline="0" dirty="0" smtClean="0"/>
              <a:t> </a:t>
            </a:r>
            <a:r>
              <a:rPr lang="tr-TR" baseline="0" dirty="0" err="1" smtClean="0"/>
              <a:t>are</a:t>
            </a:r>
            <a:r>
              <a:rPr lang="tr-TR" baseline="0" dirty="0" smtClean="0"/>
              <a:t> </a:t>
            </a:r>
            <a:r>
              <a:rPr lang="tr-TR" baseline="0" dirty="0" err="1" smtClean="0"/>
              <a:t>caused</a:t>
            </a:r>
            <a:r>
              <a:rPr lang="tr-TR" baseline="0" dirty="0" smtClean="0"/>
              <a:t> </a:t>
            </a:r>
            <a:r>
              <a:rPr lang="tr-TR" baseline="0" dirty="0" err="1" smtClean="0"/>
              <a:t>mainly</a:t>
            </a:r>
            <a:r>
              <a:rPr lang="tr-TR" baseline="0" dirty="0" smtClean="0"/>
              <a:t> </a:t>
            </a:r>
            <a:r>
              <a:rPr lang="tr-TR" baseline="0" dirty="0" err="1" smtClean="0"/>
              <a:t>the</a:t>
            </a:r>
            <a:r>
              <a:rPr lang="tr-TR" baseline="0" dirty="0" smtClean="0"/>
              <a:t> </a:t>
            </a:r>
            <a:r>
              <a:rPr lang="tr-TR" baseline="0" dirty="0" err="1" smtClean="0"/>
              <a:t>the</a:t>
            </a:r>
            <a:r>
              <a:rPr lang="tr-TR" baseline="0" dirty="0" smtClean="0"/>
              <a:t> </a:t>
            </a:r>
            <a:r>
              <a:rPr lang="tr-TR" baseline="0" dirty="0" err="1" smtClean="0"/>
              <a:t>amount</a:t>
            </a:r>
            <a:r>
              <a:rPr lang="tr-TR" baseline="0" dirty="0" smtClean="0"/>
              <a:t> of </a:t>
            </a:r>
            <a:r>
              <a:rPr lang="tr-TR" baseline="0" dirty="0" err="1" smtClean="0"/>
              <a:t>current</a:t>
            </a:r>
            <a:r>
              <a:rPr lang="tr-TR" baseline="0" dirty="0" smtClean="0"/>
              <a:t> </a:t>
            </a:r>
            <a:r>
              <a:rPr lang="tr-TR" baseline="0" dirty="0" err="1" smtClean="0"/>
              <a:t>carried</a:t>
            </a:r>
            <a:r>
              <a:rPr lang="tr-TR" baseline="0" dirty="0" smtClean="0"/>
              <a:t> </a:t>
            </a:r>
            <a:r>
              <a:rPr lang="tr-TR" baseline="0" dirty="0" err="1" smtClean="0"/>
              <a:t>by</a:t>
            </a:r>
            <a:r>
              <a:rPr lang="tr-TR" baseline="0" dirty="0" smtClean="0"/>
              <a:t> </a:t>
            </a:r>
            <a:r>
              <a:rPr lang="tr-TR" baseline="0" dirty="0" err="1" smtClean="0"/>
              <a:t>the</a:t>
            </a:r>
            <a:r>
              <a:rPr lang="tr-TR" baseline="0" dirty="0" smtClean="0"/>
              <a:t> </a:t>
            </a:r>
            <a:r>
              <a:rPr lang="tr-TR" baseline="0" dirty="0" err="1" smtClean="0"/>
              <a:t>conductors</a:t>
            </a:r>
            <a:r>
              <a:rPr lang="tr-TR" baseline="0" dirty="0" smtClean="0"/>
              <a:t> </a:t>
            </a:r>
            <a:r>
              <a:rPr lang="tr-TR" baseline="0" dirty="0" err="1" smtClean="0"/>
              <a:t>placed</a:t>
            </a:r>
            <a:r>
              <a:rPr lang="tr-TR" baseline="0" dirty="0" smtClean="0"/>
              <a:t> </a:t>
            </a:r>
            <a:r>
              <a:rPr lang="tr-TR" baseline="0" dirty="0" err="1" smtClean="0"/>
              <a:t>into</a:t>
            </a:r>
            <a:r>
              <a:rPr lang="tr-TR" baseline="0" dirty="0" smtClean="0"/>
              <a:t> </a:t>
            </a:r>
            <a:r>
              <a:rPr lang="tr-TR" baseline="0" dirty="0" err="1" smtClean="0"/>
              <a:t>the</a:t>
            </a:r>
            <a:r>
              <a:rPr lang="tr-TR" baseline="0" dirty="0" smtClean="0"/>
              <a:t> </a:t>
            </a:r>
            <a:r>
              <a:rPr lang="tr-TR" baseline="0" dirty="0" err="1" smtClean="0"/>
              <a:t>rotors</a:t>
            </a:r>
            <a:r>
              <a:rPr lang="tr-TR" baseline="0" dirty="0" smtClean="0"/>
              <a:t> </a:t>
            </a:r>
            <a:r>
              <a:rPr lang="tr-TR" baseline="0" dirty="0" err="1" smtClean="0"/>
              <a:t>and</a:t>
            </a:r>
            <a:r>
              <a:rPr lang="tr-TR" baseline="0" dirty="0" smtClean="0"/>
              <a:t> </a:t>
            </a:r>
            <a:r>
              <a:rPr lang="tr-TR" baseline="0" dirty="0" err="1" smtClean="0"/>
              <a:t>stators</a:t>
            </a:r>
            <a:r>
              <a:rPr lang="tr-TR" baseline="0" dirty="0" smtClean="0"/>
              <a:t>. </a:t>
            </a:r>
            <a:r>
              <a:rPr lang="tr-TR" baseline="0" dirty="0" err="1" smtClean="0"/>
              <a:t>Superconductor</a:t>
            </a:r>
            <a:r>
              <a:rPr lang="tr-TR" baseline="0" dirty="0" smtClean="0"/>
              <a:t> can </a:t>
            </a:r>
            <a:r>
              <a:rPr lang="tr-TR" baseline="0" dirty="0" err="1" smtClean="0"/>
              <a:t>provide</a:t>
            </a:r>
            <a:r>
              <a:rPr lang="tr-TR" baseline="0" dirty="0" smtClean="0"/>
              <a:t> </a:t>
            </a:r>
            <a:r>
              <a:rPr lang="tr-TR" baseline="0" dirty="0" err="1" smtClean="0"/>
              <a:t>exraordinary</a:t>
            </a:r>
            <a:r>
              <a:rPr lang="tr-TR" baseline="0" dirty="0" smtClean="0"/>
              <a:t> </a:t>
            </a:r>
            <a:r>
              <a:rPr lang="tr-TR" baseline="0" dirty="0" err="1" smtClean="0"/>
              <a:t>benefits</a:t>
            </a:r>
            <a:r>
              <a:rPr lang="tr-TR" baseline="0" dirty="0" smtClean="0"/>
              <a:t> </a:t>
            </a:r>
            <a:r>
              <a:rPr lang="tr-TR" baseline="0" dirty="0" err="1" smtClean="0"/>
              <a:t>because</a:t>
            </a:r>
            <a:r>
              <a:rPr lang="tr-TR" baseline="0" dirty="0" smtClean="0"/>
              <a:t> of </a:t>
            </a:r>
            <a:r>
              <a:rPr lang="tr-TR" baseline="0" dirty="0" err="1" smtClean="0"/>
              <a:t>the</a:t>
            </a:r>
            <a:r>
              <a:rPr lang="tr-TR" baseline="0" dirty="0" smtClean="0"/>
              <a:t> </a:t>
            </a:r>
            <a:r>
              <a:rPr lang="tr-TR" baseline="0" dirty="0" err="1" smtClean="0"/>
              <a:t>high</a:t>
            </a:r>
            <a:r>
              <a:rPr lang="tr-TR" baseline="0" dirty="0" smtClean="0"/>
              <a:t> </a:t>
            </a:r>
            <a:r>
              <a:rPr lang="tr-TR" baseline="0" dirty="0" err="1" smtClean="0"/>
              <a:t>current</a:t>
            </a:r>
            <a:r>
              <a:rPr lang="tr-TR" baseline="0" dirty="0" smtClean="0"/>
              <a:t> </a:t>
            </a:r>
            <a:r>
              <a:rPr lang="tr-TR" baseline="0" dirty="0" err="1" smtClean="0"/>
              <a:t>carrying</a:t>
            </a:r>
            <a:r>
              <a:rPr lang="tr-TR" baseline="0" dirty="0" smtClean="0"/>
              <a:t> </a:t>
            </a:r>
            <a:r>
              <a:rPr lang="tr-TR" baseline="0" dirty="0" err="1" smtClean="0"/>
              <a:t>capacity</a:t>
            </a:r>
            <a:r>
              <a:rPr lang="tr-TR" baseline="0" dirty="0" smtClean="0"/>
              <a:t> </a:t>
            </a:r>
            <a:r>
              <a:rPr lang="tr-TR" baseline="0" dirty="0" err="1" smtClean="0"/>
              <a:t>and</a:t>
            </a:r>
            <a:r>
              <a:rPr lang="tr-TR" baseline="0" dirty="0" smtClean="0"/>
              <a:t> </a:t>
            </a:r>
            <a:r>
              <a:rPr lang="tr-TR" baseline="0" dirty="0" err="1" smtClean="0"/>
              <a:t>low</a:t>
            </a:r>
            <a:r>
              <a:rPr lang="tr-TR" baseline="0" dirty="0" smtClean="0"/>
              <a:t> AC </a:t>
            </a:r>
            <a:r>
              <a:rPr lang="tr-TR" baseline="0" dirty="0" err="1" smtClean="0"/>
              <a:t>losses</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fld id="{4F1A7388-0120-44A7-BE74-6336D8E40EB2}" type="slidenum">
              <a:rPr lang="tr-TR" smtClean="0"/>
              <a:t>2</a:t>
            </a:fld>
            <a:endParaRPr lang="tr-TR"/>
          </a:p>
        </p:txBody>
      </p:sp>
    </p:spTree>
    <p:extLst>
      <p:ext uri="{BB962C8B-B14F-4D97-AF65-F5344CB8AC3E}">
        <p14:creationId xmlns:p14="http://schemas.microsoft.com/office/powerpoint/2010/main" val="4227066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In</a:t>
            </a:r>
            <a:r>
              <a:rPr lang="tr-TR" dirty="0" smtClean="0"/>
              <a:t> </a:t>
            </a:r>
            <a:r>
              <a:rPr lang="tr-TR" dirty="0" err="1" smtClean="0"/>
              <a:t>order</a:t>
            </a:r>
            <a:r>
              <a:rPr lang="tr-TR" dirty="0" smtClean="0"/>
              <a:t> </a:t>
            </a:r>
            <a:r>
              <a:rPr lang="tr-TR" dirty="0" err="1" smtClean="0"/>
              <a:t>to</a:t>
            </a:r>
            <a:r>
              <a:rPr lang="tr-TR" dirty="0" smtClean="0"/>
              <a:t> </a:t>
            </a:r>
            <a:r>
              <a:rPr lang="tr-TR" dirty="0" err="1" smtClean="0"/>
              <a:t>predict</a:t>
            </a:r>
            <a:r>
              <a:rPr lang="tr-TR" baseline="0" dirty="0" smtClean="0"/>
              <a:t> </a:t>
            </a:r>
            <a:r>
              <a:rPr lang="tr-TR" baseline="0" dirty="0" err="1" smtClean="0"/>
              <a:t>the</a:t>
            </a:r>
            <a:r>
              <a:rPr lang="tr-TR" baseline="0" dirty="0" smtClean="0"/>
              <a:t> AC </a:t>
            </a:r>
            <a:r>
              <a:rPr lang="tr-TR" baseline="0" dirty="0" err="1" smtClean="0"/>
              <a:t>loss</a:t>
            </a:r>
            <a:r>
              <a:rPr lang="tr-TR" baseline="0" dirty="0" smtClean="0"/>
              <a:t>, </a:t>
            </a:r>
            <a:r>
              <a:rPr lang="tr-TR" baseline="0" dirty="0" err="1" smtClean="0"/>
              <a:t>we</a:t>
            </a:r>
            <a:r>
              <a:rPr lang="tr-TR" baseline="0" dirty="0" smtClean="0"/>
              <a:t> </a:t>
            </a:r>
            <a:r>
              <a:rPr lang="tr-TR" baseline="0" dirty="0" err="1" smtClean="0"/>
              <a:t>must</a:t>
            </a:r>
            <a:r>
              <a:rPr lang="tr-TR" baseline="0" dirty="0" smtClean="0"/>
              <a:t> </a:t>
            </a:r>
            <a:r>
              <a:rPr lang="tr-TR" baseline="0" dirty="0" err="1" smtClean="0"/>
              <a:t>solve</a:t>
            </a:r>
            <a:r>
              <a:rPr lang="tr-TR" baseline="0" dirty="0" smtClean="0"/>
              <a:t> </a:t>
            </a:r>
            <a:r>
              <a:rPr lang="tr-TR" baseline="0" dirty="0" err="1" smtClean="0"/>
              <a:t>this</a:t>
            </a:r>
            <a:r>
              <a:rPr lang="tr-TR" baseline="0" dirty="0" smtClean="0"/>
              <a:t> time </a:t>
            </a:r>
            <a:r>
              <a:rPr lang="tr-TR" baseline="0" dirty="0" err="1" smtClean="0"/>
              <a:t>dependent</a:t>
            </a:r>
            <a:r>
              <a:rPr lang="tr-TR" baseline="0" dirty="0" smtClean="0"/>
              <a:t> </a:t>
            </a:r>
            <a:r>
              <a:rPr lang="tr-TR" baseline="0" dirty="0" err="1" smtClean="0"/>
              <a:t>partitial</a:t>
            </a:r>
            <a:r>
              <a:rPr lang="tr-TR" baseline="0" dirty="0" smtClean="0"/>
              <a:t> </a:t>
            </a:r>
            <a:r>
              <a:rPr lang="tr-TR" baseline="0" dirty="0" err="1" smtClean="0"/>
              <a:t>differential</a:t>
            </a:r>
            <a:r>
              <a:rPr lang="tr-TR" baseline="0" dirty="0" smtClean="0"/>
              <a:t> </a:t>
            </a:r>
            <a:r>
              <a:rPr lang="tr-TR" baseline="0" dirty="0" err="1" smtClean="0"/>
              <a:t>equation</a:t>
            </a:r>
            <a:r>
              <a:rPr lang="tr-TR" baseline="0" dirty="0" smtClean="0"/>
              <a:t>, </a:t>
            </a:r>
            <a:r>
              <a:rPr lang="tr-TR" baseline="0" dirty="0" err="1" smtClean="0"/>
              <a:t>such</a:t>
            </a:r>
            <a:r>
              <a:rPr lang="tr-TR" baseline="0" dirty="0" smtClean="0"/>
              <a:t> as Ampere </a:t>
            </a:r>
            <a:r>
              <a:rPr lang="tr-TR" baseline="0" dirty="0" err="1" smtClean="0"/>
              <a:t>equation</a:t>
            </a:r>
            <a:r>
              <a:rPr lang="tr-TR" baseline="0" dirty="0" smtClean="0"/>
              <a:t> </a:t>
            </a:r>
            <a:r>
              <a:rPr lang="tr-TR" baseline="0" dirty="0" err="1" smtClean="0"/>
              <a:t>for</a:t>
            </a:r>
            <a:r>
              <a:rPr lang="tr-TR" baseline="0" dirty="0" smtClean="0"/>
              <a:t> </a:t>
            </a:r>
            <a:r>
              <a:rPr lang="tr-TR" baseline="0" dirty="0" err="1" smtClean="0"/>
              <a:t>the</a:t>
            </a:r>
            <a:r>
              <a:rPr lang="tr-TR" baseline="0" dirty="0" smtClean="0"/>
              <a:t> </a:t>
            </a:r>
            <a:r>
              <a:rPr lang="tr-TR" baseline="0" dirty="0" err="1" smtClean="0"/>
              <a:t>suitable</a:t>
            </a:r>
            <a:r>
              <a:rPr lang="tr-TR" baseline="0" dirty="0" smtClean="0"/>
              <a:t> </a:t>
            </a:r>
            <a:r>
              <a:rPr lang="tr-TR" baseline="0" dirty="0" err="1" smtClean="0"/>
              <a:t>bounday</a:t>
            </a:r>
            <a:r>
              <a:rPr lang="tr-TR" baseline="0" dirty="0" smtClean="0"/>
              <a:t> </a:t>
            </a:r>
            <a:r>
              <a:rPr lang="tr-TR" baseline="0" dirty="0" err="1" smtClean="0"/>
              <a:t>condition</a:t>
            </a:r>
            <a:r>
              <a:rPr lang="tr-TR" baseline="0" dirty="0" smtClean="0"/>
              <a:t>. </a:t>
            </a:r>
            <a:r>
              <a:rPr lang="tr-TR" baseline="0" dirty="0" err="1" smtClean="0"/>
              <a:t>In</a:t>
            </a:r>
            <a:r>
              <a:rPr lang="tr-TR" baseline="0" dirty="0" smtClean="0"/>
              <a:t> </a:t>
            </a:r>
            <a:r>
              <a:rPr lang="tr-TR" baseline="0" dirty="0" err="1" smtClean="0"/>
              <a:t>this</a:t>
            </a:r>
            <a:r>
              <a:rPr lang="tr-TR" baseline="0" dirty="0" smtClean="0"/>
              <a:t> </a:t>
            </a:r>
            <a:r>
              <a:rPr lang="tr-TR" baseline="0" dirty="0" err="1" smtClean="0"/>
              <a:t>work</a:t>
            </a:r>
            <a:r>
              <a:rPr lang="tr-TR" baseline="0" dirty="0" smtClean="0"/>
              <a:t>, ampere </a:t>
            </a:r>
            <a:r>
              <a:rPr lang="tr-TR" baseline="0" dirty="0" err="1" smtClean="0"/>
              <a:t>equation</a:t>
            </a:r>
            <a:r>
              <a:rPr lang="tr-TR" baseline="0" dirty="0" smtClean="0"/>
              <a:t> </a:t>
            </a:r>
            <a:r>
              <a:rPr lang="tr-TR" baseline="0" dirty="0" err="1" smtClean="0"/>
              <a:t>make</a:t>
            </a:r>
            <a:r>
              <a:rPr lang="tr-TR" baseline="0" dirty="0" smtClean="0"/>
              <a:t> it </a:t>
            </a:r>
            <a:r>
              <a:rPr lang="tr-TR" baseline="0" dirty="0" err="1" smtClean="0"/>
              <a:t>solve</a:t>
            </a:r>
            <a:r>
              <a:rPr lang="tr-TR" baseline="0" dirty="0" smtClean="0"/>
              <a:t> </a:t>
            </a:r>
            <a:r>
              <a:rPr lang="tr-TR" baseline="0" dirty="0" err="1" smtClean="0"/>
              <a:t>by</a:t>
            </a:r>
            <a:r>
              <a:rPr lang="tr-TR" baseline="0" dirty="0" smtClean="0"/>
              <a:t> </a:t>
            </a:r>
            <a:r>
              <a:rPr lang="tr-TR" baseline="0" dirty="0" err="1" smtClean="0"/>
              <a:t>employing</a:t>
            </a:r>
            <a:r>
              <a:rPr lang="tr-TR" baseline="0" dirty="0" smtClean="0"/>
              <a:t> </a:t>
            </a:r>
            <a:r>
              <a:rPr lang="tr-TR" baseline="0" dirty="0" err="1" smtClean="0"/>
              <a:t>the</a:t>
            </a:r>
            <a:r>
              <a:rPr lang="tr-TR" baseline="0" dirty="0" smtClean="0"/>
              <a:t> </a:t>
            </a:r>
            <a:r>
              <a:rPr lang="tr-TR" baseline="0" dirty="0" err="1" smtClean="0"/>
              <a:t>Comsol</a:t>
            </a:r>
            <a:r>
              <a:rPr lang="tr-TR" baseline="0" dirty="0" smtClean="0"/>
              <a:t> </a:t>
            </a:r>
            <a:r>
              <a:rPr lang="tr-TR" baseline="0" dirty="0" err="1" smtClean="0"/>
              <a:t>Multiphysics</a:t>
            </a:r>
            <a:r>
              <a:rPr lang="tr-TR" baseline="0" dirty="0" smtClean="0"/>
              <a:t> software </a:t>
            </a:r>
            <a:r>
              <a:rPr lang="tr-TR" baseline="0" dirty="0" err="1" smtClean="0"/>
              <a:t>with</a:t>
            </a:r>
            <a:r>
              <a:rPr lang="tr-TR" baseline="0" dirty="0" smtClean="0"/>
              <a:t> AC /DC </a:t>
            </a:r>
            <a:r>
              <a:rPr lang="tr-TR" baseline="0" dirty="0" err="1" smtClean="0"/>
              <a:t>module</a:t>
            </a:r>
            <a:r>
              <a:rPr lang="tr-TR" baseline="0" dirty="0" smtClean="0"/>
              <a:t>. </a:t>
            </a:r>
            <a:r>
              <a:rPr lang="tr-TR" baseline="0" dirty="0" err="1" smtClean="0"/>
              <a:t>In</a:t>
            </a:r>
            <a:r>
              <a:rPr lang="tr-TR" baseline="0" dirty="0" smtClean="0"/>
              <a:t> </a:t>
            </a:r>
            <a:r>
              <a:rPr lang="tr-TR" baseline="0" dirty="0" err="1" smtClean="0"/>
              <a:t>two</a:t>
            </a:r>
            <a:r>
              <a:rPr lang="tr-TR" baseline="0" dirty="0" smtClean="0"/>
              <a:t> </a:t>
            </a:r>
            <a:r>
              <a:rPr lang="tr-TR" baseline="0" dirty="0" err="1" smtClean="0"/>
              <a:t>demension</a:t>
            </a:r>
            <a:r>
              <a:rPr lang="tr-TR" baseline="0" dirty="0" smtClean="0"/>
              <a:t>, </a:t>
            </a:r>
            <a:r>
              <a:rPr lang="tr-TR" baseline="0" dirty="0" err="1" smtClean="0"/>
              <a:t>the</a:t>
            </a:r>
            <a:r>
              <a:rPr lang="tr-TR" baseline="0" dirty="0" smtClean="0"/>
              <a:t> </a:t>
            </a:r>
            <a:r>
              <a:rPr lang="tr-TR" baseline="0" dirty="0" err="1" smtClean="0"/>
              <a:t>magnetic</a:t>
            </a:r>
            <a:r>
              <a:rPr lang="tr-TR" baseline="0" dirty="0" smtClean="0"/>
              <a:t> </a:t>
            </a:r>
            <a:r>
              <a:rPr lang="tr-TR" baseline="0" dirty="0" err="1" smtClean="0"/>
              <a:t>vector</a:t>
            </a:r>
            <a:r>
              <a:rPr lang="tr-TR" baseline="0" dirty="0" smtClean="0"/>
              <a:t> </a:t>
            </a:r>
            <a:r>
              <a:rPr lang="tr-TR" baseline="0" dirty="0" err="1" smtClean="0"/>
              <a:t>potential</a:t>
            </a:r>
            <a:r>
              <a:rPr lang="tr-TR" baseline="0" dirty="0" smtClean="0"/>
              <a:t> has </a:t>
            </a:r>
            <a:r>
              <a:rPr lang="tr-TR" baseline="0" dirty="0" err="1" smtClean="0"/>
              <a:t>only</a:t>
            </a:r>
            <a:r>
              <a:rPr lang="tr-TR" baseline="0" dirty="0" smtClean="0"/>
              <a:t> z-</a:t>
            </a:r>
            <a:r>
              <a:rPr lang="tr-TR" baseline="0" dirty="0" err="1" smtClean="0"/>
              <a:t>component</a:t>
            </a:r>
            <a:r>
              <a:rPr lang="tr-TR" baseline="0" dirty="0" smtClean="0"/>
              <a:t>. As is </a:t>
            </a:r>
            <a:r>
              <a:rPr lang="tr-TR" baseline="0" dirty="0" err="1" smtClean="0"/>
              <a:t>well</a:t>
            </a:r>
            <a:r>
              <a:rPr lang="tr-TR" baseline="0" dirty="0" smtClean="0"/>
              <a:t> </a:t>
            </a:r>
            <a:r>
              <a:rPr lang="tr-TR" baseline="0" dirty="0" err="1" smtClean="0"/>
              <a:t>known</a:t>
            </a:r>
            <a:r>
              <a:rPr lang="tr-TR" baseline="0" dirty="0" smtClean="0"/>
              <a:t> </a:t>
            </a:r>
            <a:r>
              <a:rPr lang="tr-TR" baseline="0" dirty="0" err="1" smtClean="0"/>
              <a:t>the</a:t>
            </a:r>
            <a:r>
              <a:rPr lang="tr-TR" baseline="0" dirty="0" smtClean="0"/>
              <a:t> </a:t>
            </a:r>
            <a:r>
              <a:rPr lang="tr-TR" baseline="0" dirty="0" err="1" smtClean="0"/>
              <a:t>generators</a:t>
            </a:r>
            <a:r>
              <a:rPr lang="tr-TR" baseline="0" dirty="0" smtClean="0"/>
              <a:t> </a:t>
            </a:r>
            <a:r>
              <a:rPr lang="tr-TR" baseline="0" dirty="0" err="1" smtClean="0"/>
              <a:t>are</a:t>
            </a:r>
            <a:r>
              <a:rPr lang="tr-TR" baseline="0" dirty="0" smtClean="0"/>
              <a:t> </a:t>
            </a:r>
            <a:r>
              <a:rPr lang="tr-TR" baseline="0" dirty="0" err="1" smtClean="0"/>
              <a:t>rotating</a:t>
            </a:r>
            <a:r>
              <a:rPr lang="tr-TR" baseline="0" dirty="0" smtClean="0"/>
              <a:t> </a:t>
            </a:r>
            <a:r>
              <a:rPr lang="tr-TR" baseline="0" dirty="0" err="1" smtClean="0"/>
              <a:t>machinereies</a:t>
            </a:r>
            <a:r>
              <a:rPr lang="tr-TR" baseline="0" dirty="0" smtClean="0"/>
              <a:t>, </a:t>
            </a:r>
            <a:r>
              <a:rPr lang="tr-TR" baseline="0" dirty="0" err="1" smtClean="0"/>
              <a:t>therefore</a:t>
            </a:r>
            <a:r>
              <a:rPr lang="tr-TR" baseline="0" dirty="0" smtClean="0"/>
              <a:t> </a:t>
            </a:r>
            <a:r>
              <a:rPr lang="tr-TR" baseline="0" dirty="0" err="1" smtClean="0"/>
              <a:t>we</a:t>
            </a:r>
            <a:r>
              <a:rPr lang="tr-TR" baseline="0" dirty="0" smtClean="0"/>
              <a:t> </a:t>
            </a:r>
            <a:r>
              <a:rPr lang="tr-TR" baseline="0" dirty="0" err="1" smtClean="0"/>
              <a:t>should</a:t>
            </a:r>
            <a:r>
              <a:rPr lang="tr-TR" baseline="0" dirty="0" smtClean="0"/>
              <a:t> </a:t>
            </a:r>
            <a:r>
              <a:rPr lang="tr-TR" baseline="0" dirty="0" err="1" smtClean="0"/>
              <a:t>use</a:t>
            </a:r>
            <a:r>
              <a:rPr lang="tr-TR" baseline="0" dirty="0" smtClean="0"/>
              <a:t> </a:t>
            </a:r>
            <a:r>
              <a:rPr lang="tr-TR" baseline="0" dirty="0" err="1" smtClean="0"/>
              <a:t>together</a:t>
            </a:r>
            <a:r>
              <a:rPr lang="tr-TR" baseline="0" dirty="0" smtClean="0"/>
              <a:t> </a:t>
            </a:r>
            <a:r>
              <a:rPr lang="tr-TR" baseline="0" dirty="0" err="1" smtClean="0"/>
              <a:t>the</a:t>
            </a:r>
            <a:r>
              <a:rPr lang="tr-TR" baseline="0" dirty="0" smtClean="0"/>
              <a:t> ‘</a:t>
            </a:r>
            <a:r>
              <a:rPr lang="tr-TR" baseline="0" dirty="0" err="1" smtClean="0"/>
              <a:t>deformed</a:t>
            </a:r>
            <a:r>
              <a:rPr lang="tr-TR" baseline="0" dirty="0" smtClean="0"/>
              <a:t> Mesh </a:t>
            </a:r>
            <a:r>
              <a:rPr lang="tr-TR" baseline="0" dirty="0" err="1" smtClean="0"/>
              <a:t>Technique</a:t>
            </a:r>
            <a:r>
              <a:rPr lang="tr-TR" baseline="0" dirty="0" smtClean="0"/>
              <a:t>’. </a:t>
            </a:r>
            <a:r>
              <a:rPr lang="tr-TR" baseline="0" dirty="0" err="1" smtClean="0"/>
              <a:t>We</a:t>
            </a:r>
            <a:r>
              <a:rPr lang="tr-TR" baseline="0" dirty="0" smtClean="0"/>
              <a:t> </a:t>
            </a:r>
            <a:r>
              <a:rPr lang="tr-TR" baseline="0" dirty="0" err="1" smtClean="0"/>
              <a:t>have</a:t>
            </a:r>
            <a:r>
              <a:rPr lang="tr-TR" baseline="0" dirty="0" smtClean="0"/>
              <a:t> </a:t>
            </a:r>
            <a:r>
              <a:rPr lang="tr-TR" baseline="0" dirty="0" err="1" smtClean="0"/>
              <a:t>to</a:t>
            </a:r>
            <a:r>
              <a:rPr lang="tr-TR" baseline="0" dirty="0" smtClean="0"/>
              <a:t> </a:t>
            </a:r>
            <a:r>
              <a:rPr lang="tr-TR" baseline="0" dirty="0" err="1" smtClean="0"/>
              <a:t>add</a:t>
            </a:r>
            <a:r>
              <a:rPr lang="tr-TR" baseline="0" dirty="0" smtClean="0"/>
              <a:t> </a:t>
            </a:r>
            <a:r>
              <a:rPr lang="tr-TR" baseline="0" dirty="0" err="1" smtClean="0"/>
              <a:t>the</a:t>
            </a:r>
            <a:r>
              <a:rPr lang="tr-TR" baseline="0" dirty="0" smtClean="0"/>
              <a:t> </a:t>
            </a:r>
            <a:r>
              <a:rPr lang="tr-TR" baseline="0" dirty="0" err="1" smtClean="0"/>
              <a:t>calculation</a:t>
            </a:r>
            <a:r>
              <a:rPr lang="tr-TR" baseline="0" dirty="0" smtClean="0"/>
              <a:t> </a:t>
            </a:r>
            <a:r>
              <a:rPr lang="tr-TR" baseline="0" dirty="0" err="1" smtClean="0"/>
              <a:t>the</a:t>
            </a:r>
            <a:r>
              <a:rPr lang="tr-TR" baseline="0" dirty="0" smtClean="0"/>
              <a:t> mesh </a:t>
            </a:r>
            <a:r>
              <a:rPr lang="tr-TR" baseline="0" dirty="0" err="1" smtClean="0"/>
              <a:t>movement</a:t>
            </a:r>
            <a:r>
              <a:rPr lang="tr-TR" baseline="0" dirty="0" smtClean="0"/>
              <a:t>. </a:t>
            </a:r>
            <a:r>
              <a:rPr lang="tr-TR" baseline="0" dirty="0" err="1" smtClean="0"/>
              <a:t>For</a:t>
            </a:r>
            <a:r>
              <a:rPr lang="tr-TR" baseline="0" dirty="0" smtClean="0"/>
              <a:t> </a:t>
            </a:r>
            <a:r>
              <a:rPr lang="tr-TR" baseline="0" dirty="0" err="1" smtClean="0"/>
              <a:t>the</a:t>
            </a:r>
            <a:r>
              <a:rPr lang="tr-TR" baseline="0" dirty="0" smtClean="0"/>
              <a:t> </a:t>
            </a:r>
            <a:r>
              <a:rPr lang="tr-TR" baseline="0" dirty="0" err="1" smtClean="0"/>
              <a:t>rotation</a:t>
            </a:r>
            <a:r>
              <a:rPr lang="tr-TR" baseline="0" dirty="0" smtClean="0"/>
              <a:t>, </a:t>
            </a:r>
            <a:r>
              <a:rPr lang="tr-TR" baseline="0" dirty="0" err="1" smtClean="0"/>
              <a:t>we</a:t>
            </a:r>
            <a:r>
              <a:rPr lang="tr-TR" baseline="0" dirty="0" smtClean="0"/>
              <a:t> </a:t>
            </a:r>
            <a:r>
              <a:rPr lang="tr-TR" baseline="0" dirty="0" err="1" smtClean="0"/>
              <a:t>use</a:t>
            </a:r>
            <a:r>
              <a:rPr lang="tr-TR" baseline="0" dirty="0" smtClean="0"/>
              <a:t> </a:t>
            </a:r>
            <a:r>
              <a:rPr lang="tr-TR" baseline="0" dirty="0" err="1" smtClean="0"/>
              <a:t>the</a:t>
            </a:r>
            <a:r>
              <a:rPr lang="tr-TR" baseline="0" dirty="0" smtClean="0"/>
              <a:t> </a:t>
            </a:r>
            <a:r>
              <a:rPr lang="tr-TR" baseline="0" dirty="0" err="1" smtClean="0"/>
              <a:t>simple</a:t>
            </a:r>
            <a:r>
              <a:rPr lang="tr-TR" baseline="0" dirty="0" smtClean="0"/>
              <a:t> </a:t>
            </a:r>
            <a:r>
              <a:rPr lang="tr-TR" baseline="0" dirty="0" err="1" smtClean="0"/>
              <a:t>geometrical</a:t>
            </a:r>
            <a:r>
              <a:rPr lang="tr-TR" baseline="0" dirty="0" smtClean="0"/>
              <a:t> </a:t>
            </a:r>
            <a:r>
              <a:rPr lang="tr-TR" baseline="0" dirty="0" err="1" smtClean="0"/>
              <a:t>transformation</a:t>
            </a:r>
            <a:r>
              <a:rPr lang="tr-TR" baseline="0" dirty="0" smtClean="0"/>
              <a:t> </a:t>
            </a:r>
            <a:r>
              <a:rPr lang="tr-TR" baseline="0" dirty="0" err="1" smtClean="0"/>
              <a:t>such</a:t>
            </a:r>
            <a:r>
              <a:rPr lang="tr-TR" baseline="0" dirty="0" smtClean="0"/>
              <a:t> as, </a:t>
            </a:r>
            <a:endParaRPr lang="tr-TR" dirty="0"/>
          </a:p>
        </p:txBody>
      </p:sp>
      <p:sp>
        <p:nvSpPr>
          <p:cNvPr id="4" name="Slayt Numarası Yer Tutucusu 3"/>
          <p:cNvSpPr>
            <a:spLocks noGrp="1"/>
          </p:cNvSpPr>
          <p:nvPr>
            <p:ph type="sldNum" sz="quarter" idx="10"/>
          </p:nvPr>
        </p:nvSpPr>
        <p:spPr/>
        <p:txBody>
          <a:bodyPr/>
          <a:lstStyle/>
          <a:p>
            <a:fld id="{4F1A7388-0120-44A7-BE74-6336D8E40EB2}" type="slidenum">
              <a:rPr lang="tr-TR" smtClean="0"/>
              <a:t>3</a:t>
            </a:fld>
            <a:endParaRPr lang="tr-TR"/>
          </a:p>
        </p:txBody>
      </p:sp>
    </p:spTree>
    <p:extLst>
      <p:ext uri="{BB962C8B-B14F-4D97-AF65-F5344CB8AC3E}">
        <p14:creationId xmlns:p14="http://schemas.microsoft.com/office/powerpoint/2010/main" val="1269816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I </a:t>
            </a:r>
            <a:r>
              <a:rPr lang="tr-TR" dirty="0" err="1" smtClean="0"/>
              <a:t>have</a:t>
            </a:r>
            <a:r>
              <a:rPr lang="tr-TR" dirty="0" smtClean="0"/>
              <a:t> </a:t>
            </a:r>
            <a:r>
              <a:rPr lang="tr-TR" dirty="0" err="1" smtClean="0"/>
              <a:t>tried</a:t>
            </a:r>
            <a:r>
              <a:rPr lang="tr-TR" dirty="0" smtClean="0"/>
              <a:t> </a:t>
            </a:r>
            <a:r>
              <a:rPr lang="tr-TR" dirty="0" err="1" smtClean="0"/>
              <a:t>two</a:t>
            </a:r>
            <a:r>
              <a:rPr lang="tr-TR" dirty="0" smtClean="0"/>
              <a:t> </a:t>
            </a:r>
            <a:r>
              <a:rPr lang="tr-TR" dirty="0" err="1" smtClean="0"/>
              <a:t>apprimations</a:t>
            </a:r>
            <a:r>
              <a:rPr lang="tr-TR" dirty="0" smtClean="0"/>
              <a:t> in </a:t>
            </a:r>
            <a:r>
              <a:rPr lang="tr-TR" dirty="0" err="1" smtClean="0"/>
              <a:t>the</a:t>
            </a:r>
            <a:r>
              <a:rPr lang="tr-TR" dirty="0" smtClean="0"/>
              <a:t> </a:t>
            </a:r>
            <a:r>
              <a:rPr lang="tr-TR" dirty="0" err="1" smtClean="0"/>
              <a:t>evaluations</a:t>
            </a:r>
            <a:r>
              <a:rPr lang="tr-TR" dirty="0" smtClean="0"/>
              <a:t> </a:t>
            </a:r>
            <a:r>
              <a:rPr lang="tr-TR" dirty="0" err="1" smtClean="0"/>
              <a:t>and</a:t>
            </a:r>
            <a:r>
              <a:rPr lang="tr-TR" dirty="0" smtClean="0"/>
              <a:t> </a:t>
            </a:r>
            <a:r>
              <a:rPr lang="tr-TR" dirty="0" err="1" smtClean="0"/>
              <a:t>compared</a:t>
            </a:r>
            <a:r>
              <a:rPr lang="tr-TR" dirty="0" smtClean="0"/>
              <a:t> </a:t>
            </a:r>
            <a:r>
              <a:rPr lang="tr-TR" dirty="0" err="1" smtClean="0"/>
              <a:t>each</a:t>
            </a:r>
            <a:r>
              <a:rPr lang="tr-TR" dirty="0" smtClean="0"/>
              <a:t> </a:t>
            </a:r>
            <a:r>
              <a:rPr lang="tr-TR" dirty="0" err="1" smtClean="0"/>
              <a:t>other</a:t>
            </a:r>
            <a:r>
              <a:rPr lang="tr-TR" baseline="0" dirty="0" smtClean="0"/>
              <a:t>. </a:t>
            </a:r>
            <a:r>
              <a:rPr lang="tr-TR" baseline="0" dirty="0" err="1" smtClean="0"/>
              <a:t>One</a:t>
            </a:r>
            <a:r>
              <a:rPr lang="tr-TR" baseline="0" dirty="0" smtClean="0"/>
              <a:t> of </a:t>
            </a:r>
            <a:r>
              <a:rPr lang="tr-TR" baseline="0" dirty="0" err="1" smtClean="0"/>
              <a:t>them</a:t>
            </a:r>
            <a:r>
              <a:rPr lang="tr-TR" baseline="0" dirty="0" smtClean="0"/>
              <a:t> is </a:t>
            </a:r>
            <a:r>
              <a:rPr lang="tr-TR" baseline="0" dirty="0" err="1" smtClean="0"/>
              <a:t>applied</a:t>
            </a:r>
            <a:r>
              <a:rPr lang="tr-TR" baseline="0" dirty="0" smtClean="0"/>
              <a:t> a </a:t>
            </a:r>
            <a:r>
              <a:rPr lang="tr-TR" baseline="0" dirty="0" err="1" smtClean="0"/>
              <a:t>constain</a:t>
            </a:r>
            <a:r>
              <a:rPr lang="tr-TR" baseline="0" dirty="0" smtClean="0"/>
              <a:t> on </a:t>
            </a:r>
            <a:r>
              <a:rPr lang="tr-TR" baseline="0" dirty="0" err="1" smtClean="0"/>
              <a:t>the</a:t>
            </a:r>
            <a:r>
              <a:rPr lang="tr-TR" baseline="0" dirty="0" smtClean="0"/>
              <a:t> </a:t>
            </a:r>
            <a:r>
              <a:rPr lang="tr-TR" baseline="0" dirty="0" err="1" smtClean="0"/>
              <a:t>current</a:t>
            </a:r>
            <a:r>
              <a:rPr lang="tr-TR" baseline="0" dirty="0" smtClean="0"/>
              <a:t> </a:t>
            </a:r>
            <a:r>
              <a:rPr lang="tr-TR" baseline="0" dirty="0" err="1" smtClean="0"/>
              <a:t>which</a:t>
            </a:r>
            <a:r>
              <a:rPr lang="tr-TR" baseline="0" dirty="0" smtClean="0"/>
              <a:t> is </a:t>
            </a:r>
            <a:r>
              <a:rPr lang="tr-TR" baseline="0" dirty="0" err="1" smtClean="0"/>
              <a:t>employed</a:t>
            </a:r>
            <a:r>
              <a:rPr lang="tr-TR" baseline="0" dirty="0" smtClean="0"/>
              <a:t> </a:t>
            </a:r>
            <a:r>
              <a:rPr lang="tr-TR" baseline="0" dirty="0" err="1" smtClean="0"/>
              <a:t>vastly</a:t>
            </a:r>
            <a:r>
              <a:rPr lang="tr-TR" baseline="0" dirty="0" smtClean="0"/>
              <a:t> </a:t>
            </a:r>
            <a:r>
              <a:rPr lang="tr-TR" baseline="0" dirty="0" err="1" smtClean="0"/>
              <a:t>by</a:t>
            </a:r>
            <a:r>
              <a:rPr lang="tr-TR" baseline="0" dirty="0" smtClean="0"/>
              <a:t> </a:t>
            </a:r>
            <a:r>
              <a:rPr lang="tr-TR" baseline="0" dirty="0" err="1" smtClean="0"/>
              <a:t>Gömöry</a:t>
            </a:r>
            <a:r>
              <a:rPr lang="tr-TR" baseline="0" dirty="0" smtClean="0"/>
              <a:t>. </a:t>
            </a:r>
            <a:r>
              <a:rPr lang="tr-TR" baseline="0" dirty="0" err="1" smtClean="0"/>
              <a:t>Another</a:t>
            </a:r>
            <a:r>
              <a:rPr lang="tr-TR" baseline="0" dirty="0" smtClean="0"/>
              <a:t> define </a:t>
            </a:r>
            <a:r>
              <a:rPr lang="tr-TR" baseline="0" dirty="0" err="1" smtClean="0"/>
              <a:t>the</a:t>
            </a:r>
            <a:r>
              <a:rPr lang="tr-TR" baseline="0" dirty="0" smtClean="0"/>
              <a:t> </a:t>
            </a:r>
            <a:r>
              <a:rPr lang="tr-TR" baseline="0" dirty="0" err="1" smtClean="0"/>
              <a:t>conductivity</a:t>
            </a:r>
            <a:r>
              <a:rPr lang="tr-TR" baseline="0" dirty="0" smtClean="0"/>
              <a:t> </a:t>
            </a:r>
            <a:r>
              <a:rPr lang="tr-TR" baseline="0" dirty="0" err="1" smtClean="0"/>
              <a:t>based</a:t>
            </a:r>
            <a:r>
              <a:rPr lang="tr-TR" baseline="0" dirty="0" smtClean="0"/>
              <a:t> on </a:t>
            </a:r>
            <a:r>
              <a:rPr lang="tr-TR" baseline="0" dirty="0" err="1" smtClean="0"/>
              <a:t>the</a:t>
            </a:r>
            <a:r>
              <a:rPr lang="tr-TR" baseline="0" dirty="0" smtClean="0"/>
              <a:t> </a:t>
            </a:r>
            <a:r>
              <a:rPr lang="tr-TR" baseline="0" dirty="0" err="1" smtClean="0"/>
              <a:t>famous</a:t>
            </a:r>
            <a:r>
              <a:rPr lang="tr-TR" baseline="0" dirty="0" smtClean="0"/>
              <a:t> </a:t>
            </a:r>
            <a:r>
              <a:rPr lang="tr-TR" baseline="0" dirty="0" err="1" smtClean="0"/>
              <a:t>power-law</a:t>
            </a:r>
            <a:r>
              <a:rPr lang="tr-TR" baseline="0" dirty="0" smtClean="0"/>
              <a:t> </a:t>
            </a:r>
            <a:r>
              <a:rPr lang="tr-TR" baseline="0" dirty="0" err="1" smtClean="0"/>
              <a:t>equation</a:t>
            </a:r>
            <a:r>
              <a:rPr lang="tr-TR" baseline="0" dirty="0" smtClean="0"/>
              <a:t>. </a:t>
            </a:r>
            <a:r>
              <a:rPr lang="tr-TR" baseline="0" dirty="0" err="1" smtClean="0"/>
              <a:t>The</a:t>
            </a:r>
            <a:r>
              <a:rPr lang="tr-TR" baseline="0" dirty="0" smtClean="0"/>
              <a:t> </a:t>
            </a:r>
            <a:r>
              <a:rPr lang="tr-TR" baseline="0" dirty="0" err="1" smtClean="0"/>
              <a:t>conductivity</a:t>
            </a:r>
            <a:r>
              <a:rPr lang="tr-TR" baseline="0" dirty="0" smtClean="0"/>
              <a:t> of </a:t>
            </a:r>
            <a:r>
              <a:rPr lang="tr-TR" baseline="0" dirty="0" err="1" smtClean="0"/>
              <a:t>superconducting</a:t>
            </a:r>
            <a:r>
              <a:rPr lang="tr-TR" baseline="0" dirty="0" smtClean="0"/>
              <a:t> </a:t>
            </a:r>
            <a:r>
              <a:rPr lang="tr-TR" baseline="0" dirty="0" err="1" smtClean="0"/>
              <a:t>part</a:t>
            </a:r>
            <a:r>
              <a:rPr lang="tr-TR" baseline="0" dirty="0" smtClean="0"/>
              <a:t> can be </a:t>
            </a:r>
            <a:r>
              <a:rPr lang="tr-TR" baseline="0" dirty="0" err="1" smtClean="0"/>
              <a:t>given</a:t>
            </a:r>
            <a:r>
              <a:rPr lang="tr-TR" baseline="0" dirty="0" smtClean="0"/>
              <a:t> as. </a:t>
            </a:r>
            <a:r>
              <a:rPr lang="tr-TR" baseline="0" dirty="0" err="1" smtClean="0"/>
              <a:t>This</a:t>
            </a:r>
            <a:r>
              <a:rPr lang="tr-TR" baseline="0" dirty="0" smtClean="0"/>
              <a:t> </a:t>
            </a:r>
            <a:r>
              <a:rPr lang="tr-TR" baseline="0" dirty="0" err="1" smtClean="0"/>
              <a:t>paramater</a:t>
            </a:r>
            <a:r>
              <a:rPr lang="tr-TR" baseline="0" dirty="0" smtClean="0"/>
              <a:t> delta </a:t>
            </a:r>
            <a:r>
              <a:rPr lang="tr-TR" baseline="0" dirty="0" err="1" smtClean="0"/>
              <a:t>takes</a:t>
            </a:r>
            <a:r>
              <a:rPr lang="tr-TR" baseline="0" dirty="0" smtClean="0"/>
              <a:t> </a:t>
            </a:r>
            <a:r>
              <a:rPr lang="tr-TR" baseline="0" dirty="0" err="1" smtClean="0"/>
              <a:t>very</a:t>
            </a:r>
            <a:r>
              <a:rPr lang="tr-TR" baseline="0" dirty="0" smtClean="0"/>
              <a:t> </a:t>
            </a:r>
            <a:r>
              <a:rPr lang="tr-TR" baseline="0" dirty="0" err="1" smtClean="0"/>
              <a:t>small</a:t>
            </a:r>
            <a:r>
              <a:rPr lang="tr-TR" baseline="0" dirty="0" smtClean="0"/>
              <a:t> </a:t>
            </a:r>
            <a:r>
              <a:rPr lang="tr-TR" baseline="0" dirty="0" err="1" smtClean="0"/>
              <a:t>values</a:t>
            </a:r>
            <a:r>
              <a:rPr lang="tr-TR" baseline="0" dirty="0" smtClean="0"/>
              <a:t> </a:t>
            </a:r>
            <a:r>
              <a:rPr lang="tr-TR" baseline="0" dirty="0" err="1" smtClean="0"/>
              <a:t>and</a:t>
            </a:r>
            <a:r>
              <a:rPr lang="tr-TR" baseline="0" dirty="0" smtClean="0"/>
              <a:t> </a:t>
            </a:r>
            <a:r>
              <a:rPr lang="tr-TR" baseline="0" dirty="0" err="1" smtClean="0"/>
              <a:t>to</a:t>
            </a:r>
            <a:r>
              <a:rPr lang="tr-TR" baseline="0" dirty="0" smtClean="0"/>
              <a:t> </a:t>
            </a:r>
            <a:r>
              <a:rPr lang="tr-TR" baseline="0" dirty="0" err="1" smtClean="0"/>
              <a:t>avoid</a:t>
            </a:r>
            <a:r>
              <a:rPr lang="tr-TR" baseline="0" dirty="0" smtClean="0"/>
              <a:t> </a:t>
            </a:r>
            <a:r>
              <a:rPr lang="tr-TR" baseline="0" dirty="0" err="1" smtClean="0"/>
              <a:t>the</a:t>
            </a:r>
            <a:r>
              <a:rPr lang="tr-TR" baseline="0" dirty="0" smtClean="0"/>
              <a:t> </a:t>
            </a:r>
            <a:r>
              <a:rPr lang="tr-TR" baseline="0" dirty="0" err="1" smtClean="0"/>
              <a:t>divergence</a:t>
            </a:r>
            <a:r>
              <a:rPr lang="tr-TR" baseline="0" dirty="0" smtClean="0"/>
              <a:t> of </a:t>
            </a:r>
            <a:r>
              <a:rPr lang="tr-TR" baseline="0" dirty="0" err="1" smtClean="0"/>
              <a:t>the</a:t>
            </a:r>
            <a:r>
              <a:rPr lang="tr-TR" baseline="0" dirty="0" smtClean="0"/>
              <a:t> </a:t>
            </a:r>
            <a:r>
              <a:rPr lang="tr-TR" baseline="0" dirty="0" err="1" smtClean="0"/>
              <a:t>equation</a:t>
            </a:r>
            <a:r>
              <a:rPr lang="tr-TR" baseline="0" dirty="0" smtClean="0"/>
              <a:t> at </a:t>
            </a:r>
            <a:r>
              <a:rPr lang="tr-TR" baseline="0" dirty="0" err="1" smtClean="0"/>
              <a:t>the</a:t>
            </a:r>
            <a:r>
              <a:rPr lang="tr-TR" baseline="0" dirty="0" smtClean="0"/>
              <a:t> </a:t>
            </a:r>
            <a:r>
              <a:rPr lang="tr-TR" baseline="0" dirty="0" err="1" smtClean="0"/>
              <a:t>intial</a:t>
            </a:r>
            <a:r>
              <a:rPr lang="tr-TR" baseline="0" dirty="0" smtClean="0"/>
              <a:t> step. </a:t>
            </a:r>
            <a:r>
              <a:rPr lang="tr-TR" baseline="0" dirty="0" err="1" smtClean="0"/>
              <a:t>The</a:t>
            </a:r>
            <a:r>
              <a:rPr lang="tr-TR" baseline="0" dirty="0" smtClean="0"/>
              <a:t> </a:t>
            </a:r>
            <a:r>
              <a:rPr lang="tr-TR" baseline="0" dirty="0" err="1" smtClean="0"/>
              <a:t>electiric</a:t>
            </a:r>
            <a:r>
              <a:rPr lang="tr-TR" baseline="0" dirty="0" smtClean="0"/>
              <a:t> </a:t>
            </a:r>
            <a:r>
              <a:rPr lang="tr-TR" baseline="0" dirty="0" err="1" smtClean="0"/>
              <a:t>fiel</a:t>
            </a:r>
            <a:r>
              <a:rPr lang="tr-TR" baseline="0" dirty="0" smtClean="0"/>
              <a:t> can be </a:t>
            </a:r>
            <a:r>
              <a:rPr lang="tr-TR" baseline="0" dirty="0" err="1" smtClean="0"/>
              <a:t>described</a:t>
            </a:r>
            <a:r>
              <a:rPr lang="tr-TR" baseline="0" dirty="0" smtClean="0"/>
              <a:t> as </a:t>
            </a:r>
            <a:r>
              <a:rPr lang="tr-TR" baseline="0" dirty="0" err="1" smtClean="0"/>
              <a:t>and</a:t>
            </a:r>
            <a:r>
              <a:rPr lang="tr-TR" baseline="0" dirty="0" smtClean="0"/>
              <a:t> </a:t>
            </a:r>
            <a:r>
              <a:rPr lang="tr-TR" baseline="0" dirty="0" err="1" smtClean="0"/>
              <a:t>two</a:t>
            </a:r>
            <a:r>
              <a:rPr lang="tr-TR" baseline="0" dirty="0" smtClean="0"/>
              <a:t> </a:t>
            </a:r>
            <a:r>
              <a:rPr lang="tr-TR" baseline="0" dirty="0" err="1" smtClean="0"/>
              <a:t>dimension</a:t>
            </a:r>
            <a:r>
              <a:rPr lang="tr-TR" baseline="0" dirty="0" smtClean="0"/>
              <a:t> </a:t>
            </a:r>
            <a:r>
              <a:rPr lang="tr-TR" baseline="0" dirty="0" err="1" smtClean="0"/>
              <a:t>the</a:t>
            </a:r>
            <a:r>
              <a:rPr lang="tr-TR" baseline="0" dirty="0" smtClean="0"/>
              <a:t> z </a:t>
            </a:r>
            <a:r>
              <a:rPr lang="tr-TR" baseline="0" dirty="0" err="1" smtClean="0"/>
              <a:t>component</a:t>
            </a:r>
            <a:r>
              <a:rPr lang="tr-TR" baseline="0" dirty="0" smtClean="0"/>
              <a:t> of </a:t>
            </a:r>
            <a:r>
              <a:rPr lang="tr-TR" baseline="0" dirty="0" err="1" smtClean="0"/>
              <a:t>electric</a:t>
            </a:r>
            <a:r>
              <a:rPr lang="tr-TR" baseline="0" dirty="0" smtClean="0"/>
              <a:t> </a:t>
            </a:r>
            <a:r>
              <a:rPr lang="tr-TR" baseline="0" dirty="0" err="1" smtClean="0"/>
              <a:t>field</a:t>
            </a:r>
            <a:r>
              <a:rPr lang="tr-TR" baseline="0" dirty="0" smtClean="0"/>
              <a:t> is </a:t>
            </a:r>
            <a:r>
              <a:rPr lang="tr-TR" baseline="0" dirty="0" err="1" smtClean="0"/>
              <a:t>taken</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fld id="{4F1A7388-0120-44A7-BE74-6336D8E40EB2}" type="slidenum">
              <a:rPr lang="tr-TR" smtClean="0"/>
              <a:t>4</a:t>
            </a:fld>
            <a:endParaRPr lang="tr-TR"/>
          </a:p>
        </p:txBody>
      </p:sp>
    </p:spTree>
    <p:extLst>
      <p:ext uri="{BB962C8B-B14F-4D97-AF65-F5344CB8AC3E}">
        <p14:creationId xmlns:p14="http://schemas.microsoft.com/office/powerpoint/2010/main" val="39372863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smtClean="0"/>
              <a:t>At </a:t>
            </a:r>
            <a:r>
              <a:rPr lang="tr-TR" dirty="0" err="1" smtClean="0"/>
              <a:t>the</a:t>
            </a:r>
            <a:r>
              <a:rPr lang="tr-TR" dirty="0" smtClean="0"/>
              <a:t> </a:t>
            </a:r>
            <a:r>
              <a:rPr lang="tr-TR" dirty="0" err="1" smtClean="0"/>
              <a:t>simulation</a:t>
            </a:r>
            <a:r>
              <a:rPr lang="tr-TR" dirty="0" smtClean="0"/>
              <a:t>,</a:t>
            </a:r>
            <a:r>
              <a:rPr lang="tr-TR" baseline="0" dirty="0" smtClean="0"/>
              <a:t> </a:t>
            </a:r>
            <a:r>
              <a:rPr lang="tr-TR" baseline="0" dirty="0" err="1" smtClean="0"/>
              <a:t>we</a:t>
            </a:r>
            <a:r>
              <a:rPr lang="tr-TR" baseline="0" dirty="0" smtClean="0"/>
              <a:t> </a:t>
            </a:r>
            <a:r>
              <a:rPr lang="tr-TR" baseline="0" dirty="0" err="1" smtClean="0"/>
              <a:t>have</a:t>
            </a:r>
            <a:r>
              <a:rPr lang="tr-TR" baseline="0" dirty="0" smtClean="0"/>
              <a:t> </a:t>
            </a:r>
            <a:r>
              <a:rPr lang="tr-TR" baseline="0" dirty="0" err="1" smtClean="0"/>
              <a:t>considered</a:t>
            </a:r>
            <a:r>
              <a:rPr lang="tr-TR" baseline="0" dirty="0" smtClean="0"/>
              <a:t> </a:t>
            </a:r>
            <a:r>
              <a:rPr lang="tr-TR" baseline="0" dirty="0" err="1" smtClean="0"/>
              <a:t>two</a:t>
            </a:r>
            <a:r>
              <a:rPr lang="tr-TR" baseline="0" dirty="0" smtClean="0"/>
              <a:t> </a:t>
            </a:r>
            <a:r>
              <a:rPr lang="tr-TR" baseline="0" dirty="0" err="1" smtClean="0"/>
              <a:t>different</a:t>
            </a:r>
            <a:r>
              <a:rPr lang="tr-TR" baseline="0" dirty="0" smtClean="0"/>
              <a:t> </a:t>
            </a:r>
            <a:r>
              <a:rPr lang="tr-TR" baseline="0" dirty="0" err="1" smtClean="0"/>
              <a:t>topologies</a:t>
            </a:r>
            <a:r>
              <a:rPr lang="tr-TR" baseline="0" dirty="0" smtClean="0"/>
              <a:t> </a:t>
            </a:r>
            <a:r>
              <a:rPr lang="tr-TR" baseline="0" dirty="0" err="1" smtClean="0"/>
              <a:t>like</a:t>
            </a:r>
            <a:r>
              <a:rPr lang="tr-TR" baseline="0" dirty="0" smtClean="0"/>
              <a:t> </a:t>
            </a:r>
            <a:r>
              <a:rPr lang="tr-TR" baseline="0" dirty="0" err="1" smtClean="0"/>
              <a:t>these</a:t>
            </a:r>
            <a:r>
              <a:rPr lang="tr-TR" baseline="0" dirty="0" smtClean="0"/>
              <a:t>. </a:t>
            </a:r>
            <a:r>
              <a:rPr lang="tr-TR" baseline="0" dirty="0" err="1" smtClean="0"/>
              <a:t>One</a:t>
            </a:r>
            <a:r>
              <a:rPr lang="tr-TR" baseline="0" dirty="0" smtClean="0"/>
              <a:t> </a:t>
            </a:r>
            <a:r>
              <a:rPr lang="tr-TR" baseline="0" dirty="0" err="1" smtClean="0"/>
              <a:t>ganererator</a:t>
            </a:r>
            <a:r>
              <a:rPr lang="tr-TR" baseline="0" dirty="0" smtClean="0"/>
              <a:t> is </a:t>
            </a:r>
            <a:r>
              <a:rPr lang="tr-TR" baseline="0" dirty="0" err="1" smtClean="0"/>
              <a:t>composed</a:t>
            </a:r>
            <a:r>
              <a:rPr lang="tr-TR" baseline="0" dirty="0" smtClean="0"/>
              <a:t> of </a:t>
            </a:r>
            <a:r>
              <a:rPr lang="tr-TR" baseline="0" dirty="0" err="1" smtClean="0"/>
              <a:t>the</a:t>
            </a:r>
            <a:r>
              <a:rPr lang="tr-TR" baseline="0" dirty="0" smtClean="0"/>
              <a:t> </a:t>
            </a:r>
            <a:r>
              <a:rPr lang="tr-TR" baseline="0" dirty="0" err="1" smtClean="0"/>
              <a:t>permanent</a:t>
            </a:r>
            <a:r>
              <a:rPr lang="tr-TR" baseline="0" dirty="0" smtClean="0"/>
              <a:t> </a:t>
            </a:r>
            <a:r>
              <a:rPr lang="tr-TR" baseline="0" dirty="0" err="1" smtClean="0"/>
              <a:t>magnets</a:t>
            </a:r>
            <a:r>
              <a:rPr lang="tr-TR" baseline="0" dirty="0" smtClean="0"/>
              <a:t> at </a:t>
            </a:r>
            <a:r>
              <a:rPr lang="tr-TR" baseline="0" dirty="0" err="1" smtClean="0"/>
              <a:t>the</a:t>
            </a:r>
            <a:r>
              <a:rPr lang="tr-TR" baseline="0" dirty="0" smtClean="0"/>
              <a:t> rotor </a:t>
            </a:r>
            <a:r>
              <a:rPr lang="tr-TR" baseline="0" dirty="0" err="1" smtClean="0"/>
              <a:t>and</a:t>
            </a:r>
            <a:r>
              <a:rPr lang="tr-TR" baseline="0" dirty="0" smtClean="0"/>
              <a:t> </a:t>
            </a:r>
            <a:r>
              <a:rPr lang="tr-TR" baseline="0" dirty="0" err="1" smtClean="0"/>
              <a:t>superconducting</a:t>
            </a:r>
            <a:r>
              <a:rPr lang="tr-TR" baseline="0" dirty="0" smtClean="0"/>
              <a:t> </a:t>
            </a:r>
            <a:r>
              <a:rPr lang="tr-TR" baseline="0" dirty="0" err="1" smtClean="0"/>
              <a:t>coils</a:t>
            </a:r>
            <a:r>
              <a:rPr lang="tr-TR" baseline="0" dirty="0" smtClean="0"/>
              <a:t> at </a:t>
            </a:r>
            <a:r>
              <a:rPr lang="tr-TR" baseline="0" dirty="0" err="1" smtClean="0"/>
              <a:t>the</a:t>
            </a:r>
            <a:r>
              <a:rPr lang="tr-TR" baseline="0" dirty="0" smtClean="0"/>
              <a:t> stor. </a:t>
            </a:r>
            <a:r>
              <a:rPr lang="tr-TR" baseline="0" dirty="0" err="1" smtClean="0"/>
              <a:t>The</a:t>
            </a:r>
            <a:r>
              <a:rPr lang="tr-TR" baseline="0" dirty="0" smtClean="0"/>
              <a:t> </a:t>
            </a:r>
            <a:r>
              <a:rPr lang="tr-TR" baseline="0" dirty="0" err="1" smtClean="0"/>
              <a:t>magnet</a:t>
            </a:r>
            <a:r>
              <a:rPr lang="tr-TR" baseline="0" dirty="0" smtClean="0"/>
              <a:t> is </a:t>
            </a:r>
            <a:r>
              <a:rPr lang="tr-TR" baseline="0" dirty="0" err="1" smtClean="0"/>
              <a:t>so</a:t>
            </a:r>
            <a:r>
              <a:rPr lang="tr-TR" baseline="0" dirty="0" smtClean="0"/>
              <a:t> </a:t>
            </a:r>
            <a:r>
              <a:rPr lang="tr-TR" baseline="0" dirty="0" err="1" smtClean="0"/>
              <a:t>located</a:t>
            </a:r>
            <a:r>
              <a:rPr lang="tr-TR" baseline="0" dirty="0" smtClean="0"/>
              <a:t> </a:t>
            </a:r>
            <a:r>
              <a:rPr lang="tr-TR" baseline="0" dirty="0" err="1" smtClean="0"/>
              <a:t>that</a:t>
            </a:r>
            <a:r>
              <a:rPr lang="tr-TR" baseline="0" dirty="0" smtClean="0"/>
              <a:t> </a:t>
            </a:r>
            <a:r>
              <a:rPr lang="tr-TR" baseline="0" dirty="0" err="1" smtClean="0"/>
              <a:t>they</a:t>
            </a:r>
            <a:r>
              <a:rPr lang="tr-TR" baseline="0" dirty="0" smtClean="0"/>
              <a:t> can </a:t>
            </a:r>
            <a:r>
              <a:rPr lang="tr-TR" baseline="0" dirty="0" err="1" smtClean="0"/>
              <a:t>produce</a:t>
            </a:r>
            <a:r>
              <a:rPr lang="tr-TR" baseline="0" dirty="0" smtClean="0"/>
              <a:t> </a:t>
            </a:r>
            <a:r>
              <a:rPr lang="tr-TR" baseline="0" dirty="0" err="1" smtClean="0"/>
              <a:t>opposite</a:t>
            </a:r>
            <a:r>
              <a:rPr lang="tr-TR" baseline="0" dirty="0" smtClean="0"/>
              <a:t> </a:t>
            </a:r>
            <a:r>
              <a:rPr lang="tr-TR" baseline="0" dirty="0" err="1" smtClean="0"/>
              <a:t>direction</a:t>
            </a:r>
            <a:r>
              <a:rPr lang="tr-TR" baseline="0" dirty="0" smtClean="0"/>
              <a:t> </a:t>
            </a:r>
            <a:r>
              <a:rPr lang="tr-TR" baseline="0" dirty="0" err="1" smtClean="0"/>
              <a:t>magnetic</a:t>
            </a:r>
            <a:r>
              <a:rPr lang="tr-TR" baseline="0" dirty="0" smtClean="0"/>
              <a:t> </a:t>
            </a:r>
            <a:r>
              <a:rPr lang="tr-TR" baseline="0" dirty="0" err="1" smtClean="0"/>
              <a:t>field</a:t>
            </a:r>
            <a:r>
              <a:rPr lang="tr-TR" baseline="0" dirty="0" smtClean="0"/>
              <a:t> </a:t>
            </a:r>
            <a:r>
              <a:rPr lang="tr-TR" baseline="0" dirty="0" err="1" smtClean="0"/>
              <a:t>such</a:t>
            </a:r>
            <a:r>
              <a:rPr lang="tr-TR" baseline="0" dirty="0" smtClean="0"/>
              <a:t> as </a:t>
            </a:r>
            <a:r>
              <a:rPr lang="tr-TR" baseline="0" dirty="0" err="1" smtClean="0"/>
              <a:t>up</a:t>
            </a:r>
            <a:r>
              <a:rPr lang="tr-TR" baseline="0" dirty="0" smtClean="0"/>
              <a:t> </a:t>
            </a:r>
            <a:r>
              <a:rPr lang="tr-TR" baseline="0" dirty="0" err="1" smtClean="0"/>
              <a:t>and</a:t>
            </a:r>
            <a:r>
              <a:rPr lang="tr-TR" baseline="0" dirty="0" smtClean="0"/>
              <a:t> </a:t>
            </a:r>
            <a:r>
              <a:rPr lang="tr-TR" baseline="0" dirty="0" err="1" smtClean="0"/>
              <a:t>down</a:t>
            </a:r>
            <a:r>
              <a:rPr lang="tr-TR" baseline="0" dirty="0" smtClean="0"/>
              <a:t> </a:t>
            </a:r>
            <a:r>
              <a:rPr lang="tr-TR" baseline="0" dirty="0" err="1" smtClean="0"/>
              <a:t>way</a:t>
            </a:r>
            <a:r>
              <a:rPr lang="tr-TR" baseline="0" dirty="0" smtClean="0"/>
              <a:t>. </a:t>
            </a:r>
            <a:r>
              <a:rPr lang="tr-TR" baseline="0" dirty="0" err="1" smtClean="0"/>
              <a:t>The</a:t>
            </a:r>
            <a:r>
              <a:rPr lang="tr-TR" baseline="0" dirty="0" smtClean="0"/>
              <a:t> </a:t>
            </a:r>
            <a:r>
              <a:rPr lang="tr-TR" baseline="0" dirty="0" err="1" smtClean="0"/>
              <a:t>second</a:t>
            </a:r>
            <a:r>
              <a:rPr lang="tr-TR" baseline="0" dirty="0" smtClean="0"/>
              <a:t> </a:t>
            </a:r>
            <a:r>
              <a:rPr lang="tr-TR" baseline="0" dirty="0" err="1" smtClean="0"/>
              <a:t>generator</a:t>
            </a:r>
            <a:r>
              <a:rPr lang="tr-TR" baseline="0" dirty="0" smtClean="0"/>
              <a:t> is </a:t>
            </a:r>
            <a:r>
              <a:rPr lang="tr-TR" baseline="0" dirty="0" err="1" smtClean="0"/>
              <a:t>made</a:t>
            </a:r>
            <a:r>
              <a:rPr lang="tr-TR" baseline="0" dirty="0" smtClean="0"/>
              <a:t> of </a:t>
            </a:r>
            <a:r>
              <a:rPr lang="tr-TR" baseline="0" dirty="0" err="1" smtClean="0"/>
              <a:t>superconducting</a:t>
            </a:r>
            <a:r>
              <a:rPr lang="tr-TR" baseline="0" dirty="0" smtClean="0"/>
              <a:t> </a:t>
            </a:r>
            <a:r>
              <a:rPr lang="tr-TR" baseline="0" dirty="0" err="1" smtClean="0"/>
              <a:t>coils</a:t>
            </a:r>
            <a:r>
              <a:rPr lang="tr-TR" baseline="0" dirty="0" smtClean="0"/>
              <a:t> at </a:t>
            </a:r>
            <a:r>
              <a:rPr lang="tr-TR" baseline="0" dirty="0" err="1" smtClean="0"/>
              <a:t>both</a:t>
            </a:r>
            <a:r>
              <a:rPr lang="tr-TR" baseline="0" dirty="0" smtClean="0"/>
              <a:t> stator </a:t>
            </a:r>
            <a:r>
              <a:rPr lang="tr-TR" baseline="0" dirty="0" err="1" smtClean="0"/>
              <a:t>and</a:t>
            </a:r>
            <a:r>
              <a:rPr lang="tr-TR" baseline="0" dirty="0" smtClean="0"/>
              <a:t> rotor </a:t>
            </a:r>
            <a:r>
              <a:rPr lang="tr-TR" baseline="0" dirty="0" err="1" smtClean="0"/>
              <a:t>winding</a:t>
            </a:r>
            <a:r>
              <a:rPr lang="tr-TR" baseline="0" dirty="0" smtClean="0"/>
              <a:t>.  </a:t>
            </a:r>
            <a:r>
              <a:rPr lang="tr-TR" baseline="0" dirty="0" err="1" smtClean="0"/>
              <a:t>The</a:t>
            </a:r>
            <a:r>
              <a:rPr lang="tr-TR" baseline="0" dirty="0" smtClean="0"/>
              <a:t> rotor </a:t>
            </a:r>
            <a:r>
              <a:rPr lang="tr-TR" baseline="0" dirty="0" err="1" smtClean="0"/>
              <a:t>coil</a:t>
            </a:r>
            <a:r>
              <a:rPr lang="tr-TR" baseline="0" dirty="0" smtClean="0"/>
              <a:t> </a:t>
            </a:r>
            <a:r>
              <a:rPr lang="tr-TR" baseline="0" dirty="0" err="1" smtClean="0"/>
              <a:t>carries</a:t>
            </a:r>
            <a:r>
              <a:rPr lang="tr-TR" baseline="0" dirty="0" smtClean="0"/>
              <a:t> </a:t>
            </a:r>
            <a:r>
              <a:rPr lang="tr-TR" baseline="0" dirty="0" err="1" smtClean="0"/>
              <a:t>the</a:t>
            </a:r>
            <a:r>
              <a:rPr lang="tr-TR" baseline="0" dirty="0" smtClean="0"/>
              <a:t> DC </a:t>
            </a:r>
            <a:r>
              <a:rPr lang="tr-TR" baseline="0" dirty="0" err="1" smtClean="0"/>
              <a:t>current</a:t>
            </a:r>
            <a:r>
              <a:rPr lang="tr-TR" baseline="0" dirty="0" smtClean="0"/>
              <a:t> </a:t>
            </a:r>
            <a:r>
              <a:rPr lang="tr-TR" baseline="0" dirty="0" err="1" smtClean="0"/>
              <a:t>and</a:t>
            </a:r>
            <a:r>
              <a:rPr lang="tr-TR" baseline="0" dirty="0" smtClean="0"/>
              <a:t> an AC </a:t>
            </a:r>
            <a:r>
              <a:rPr lang="tr-TR" baseline="0" dirty="0" err="1" smtClean="0"/>
              <a:t>current</a:t>
            </a:r>
            <a:r>
              <a:rPr lang="tr-TR" baseline="0" dirty="0" smtClean="0"/>
              <a:t> is </a:t>
            </a:r>
            <a:r>
              <a:rPr lang="tr-TR" baseline="0" dirty="0" err="1" smtClean="0"/>
              <a:t>induced</a:t>
            </a:r>
            <a:r>
              <a:rPr lang="tr-TR" baseline="0" dirty="0" smtClean="0"/>
              <a:t> at </a:t>
            </a:r>
            <a:r>
              <a:rPr lang="tr-TR" baseline="0" dirty="0" err="1" smtClean="0"/>
              <a:t>the</a:t>
            </a:r>
            <a:r>
              <a:rPr lang="tr-TR" baseline="0" dirty="0" smtClean="0"/>
              <a:t> stor </a:t>
            </a:r>
            <a:r>
              <a:rPr lang="tr-TR" baseline="0" dirty="0" err="1" smtClean="0"/>
              <a:t>supercondcuting</a:t>
            </a:r>
            <a:r>
              <a:rPr lang="tr-TR" baseline="0" dirty="0" smtClean="0"/>
              <a:t> </a:t>
            </a:r>
            <a:r>
              <a:rPr lang="tr-TR" baseline="0" dirty="0" err="1" smtClean="0"/>
              <a:t>coil</a:t>
            </a:r>
            <a:r>
              <a:rPr lang="tr-TR" baseline="0" dirty="0" smtClean="0"/>
              <a:t>. At </a:t>
            </a:r>
            <a:r>
              <a:rPr lang="tr-TR" baseline="0" dirty="0" err="1" smtClean="0"/>
              <a:t>the</a:t>
            </a:r>
            <a:r>
              <a:rPr lang="tr-TR" baseline="0" dirty="0" smtClean="0"/>
              <a:t> </a:t>
            </a:r>
            <a:r>
              <a:rPr lang="tr-TR" baseline="0" dirty="0" err="1" smtClean="0"/>
              <a:t>same</a:t>
            </a:r>
            <a:r>
              <a:rPr lang="tr-TR" baseline="0" dirty="0" smtClean="0"/>
              <a:t> time, </a:t>
            </a:r>
            <a:r>
              <a:rPr lang="tr-TR" baseline="0" dirty="0" err="1" smtClean="0"/>
              <a:t>opposite</a:t>
            </a:r>
            <a:r>
              <a:rPr lang="tr-TR" baseline="0" dirty="0" smtClean="0"/>
              <a:t> </a:t>
            </a:r>
            <a:r>
              <a:rPr lang="tr-TR" baseline="0" dirty="0" err="1" smtClean="0"/>
              <a:t>direction</a:t>
            </a:r>
            <a:r>
              <a:rPr lang="tr-TR" baseline="0" dirty="0" smtClean="0"/>
              <a:t> </a:t>
            </a:r>
            <a:r>
              <a:rPr lang="tr-TR" baseline="0" dirty="0" err="1" smtClean="0"/>
              <a:t>magnetic</a:t>
            </a:r>
            <a:r>
              <a:rPr lang="tr-TR" baseline="0" dirty="0" smtClean="0"/>
              <a:t> </a:t>
            </a:r>
            <a:r>
              <a:rPr lang="tr-TR" baseline="0" dirty="0" err="1" smtClean="0"/>
              <a:t>field</a:t>
            </a:r>
            <a:r>
              <a:rPr lang="tr-TR" baseline="0" dirty="0" smtClean="0"/>
              <a:t> can be </a:t>
            </a:r>
            <a:r>
              <a:rPr lang="tr-TR" baseline="0" dirty="0" err="1" smtClean="0"/>
              <a:t>produced</a:t>
            </a:r>
            <a:r>
              <a:rPr lang="tr-TR" baseline="0" dirty="0" smtClean="0"/>
              <a:t>, </a:t>
            </a:r>
            <a:r>
              <a:rPr lang="tr-TR" baseline="0" dirty="0" err="1" smtClean="0"/>
              <a:t>adjusting</a:t>
            </a:r>
            <a:r>
              <a:rPr lang="tr-TR" baseline="0" dirty="0" smtClean="0"/>
              <a:t> dc </a:t>
            </a:r>
            <a:r>
              <a:rPr lang="tr-TR" baseline="0" dirty="0" err="1" smtClean="0"/>
              <a:t>cuttent</a:t>
            </a:r>
            <a:r>
              <a:rPr lang="tr-TR" baseline="0" dirty="0" smtClean="0"/>
              <a:t> </a:t>
            </a:r>
            <a:r>
              <a:rPr lang="tr-TR" baseline="0" dirty="0" err="1" smtClean="0"/>
              <a:t>path</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fld id="{4F1A7388-0120-44A7-BE74-6336D8E40EB2}" type="slidenum">
              <a:rPr lang="tr-TR" smtClean="0"/>
              <a:t>5</a:t>
            </a:fld>
            <a:endParaRPr lang="tr-TR"/>
          </a:p>
        </p:txBody>
      </p:sp>
    </p:spTree>
    <p:extLst>
      <p:ext uri="{BB962C8B-B14F-4D97-AF65-F5344CB8AC3E}">
        <p14:creationId xmlns:p14="http://schemas.microsoft.com/office/powerpoint/2010/main" val="3239894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en-US" baseline="0" noProof="0" dirty="0" smtClean="0"/>
              <a:t>to simplify the calculation and to make it faster, We divide our geometry indo various sectors and only calculate the one sector</a:t>
            </a:r>
            <a:r>
              <a:rPr lang="tr-TR" baseline="0" noProof="0" dirty="0" smtClean="0"/>
              <a:t> </a:t>
            </a:r>
            <a:r>
              <a:rPr lang="tr-TR" baseline="0" noProof="0" dirty="0" err="1" smtClean="0"/>
              <a:t>because</a:t>
            </a:r>
            <a:r>
              <a:rPr lang="tr-TR" baseline="0" noProof="0" dirty="0" smtClean="0"/>
              <a:t> of </a:t>
            </a:r>
            <a:r>
              <a:rPr lang="tr-TR" baseline="0" noProof="0" dirty="0" err="1" smtClean="0"/>
              <a:t>the</a:t>
            </a:r>
            <a:r>
              <a:rPr lang="tr-TR" baseline="0" noProof="0" dirty="0" smtClean="0"/>
              <a:t> </a:t>
            </a:r>
            <a:r>
              <a:rPr lang="tr-TR" baseline="0" noProof="0" dirty="0" err="1" smtClean="0"/>
              <a:t>periocity</a:t>
            </a:r>
            <a:r>
              <a:rPr lang="tr-TR" baseline="0" noProof="0" dirty="0" smtClean="0"/>
              <a:t> of </a:t>
            </a:r>
            <a:r>
              <a:rPr lang="tr-TR" baseline="0" noProof="0" dirty="0" err="1" smtClean="0"/>
              <a:t>the</a:t>
            </a:r>
            <a:r>
              <a:rPr lang="tr-TR" baseline="0" noProof="0" smtClean="0"/>
              <a:t> problem</a:t>
            </a:r>
            <a:r>
              <a:rPr lang="en-US" baseline="0" noProof="0" smtClean="0"/>
              <a:t>. </a:t>
            </a:r>
            <a:r>
              <a:rPr lang="en-US" baseline="0" noProof="0" dirty="0" smtClean="0"/>
              <a:t>At the </a:t>
            </a:r>
            <a:r>
              <a:rPr lang="en-US" baseline="0" noProof="0" dirty="0" err="1" smtClean="0"/>
              <a:t>begining</a:t>
            </a:r>
            <a:r>
              <a:rPr lang="en-US" baseline="0" noProof="0" dirty="0" smtClean="0"/>
              <a:t> we specified the boundary condition that is necessary </a:t>
            </a:r>
            <a:r>
              <a:rPr lang="tr-TR" baseline="0" noProof="0" dirty="0" err="1" smtClean="0"/>
              <a:t>accurate</a:t>
            </a:r>
            <a:r>
              <a:rPr lang="tr-TR" baseline="0" noProof="0" dirty="0" smtClean="0"/>
              <a:t> </a:t>
            </a:r>
            <a:r>
              <a:rPr lang="tr-TR" baseline="0" noProof="0" dirty="0" err="1" smtClean="0"/>
              <a:t>calculation</a:t>
            </a:r>
            <a:r>
              <a:rPr lang="en-US" baseline="0" noProof="0" dirty="0" smtClean="0"/>
              <a:t> . In here, we define there different boundary. First boundary, sector </a:t>
            </a:r>
            <a:r>
              <a:rPr lang="en-US" baseline="0" noProof="0" dirty="0" err="1" smtClean="0"/>
              <a:t>symeetry</a:t>
            </a:r>
            <a:r>
              <a:rPr lang="en-US" baseline="0" noProof="0" dirty="0" smtClean="0"/>
              <a:t> at the sliding surfaces between rotor and stator, second is anti </a:t>
            </a:r>
            <a:r>
              <a:rPr lang="en-US" baseline="0" noProof="0" dirty="0" err="1" smtClean="0"/>
              <a:t>periocity</a:t>
            </a:r>
            <a:r>
              <a:rPr lang="en-US" baseline="0" noProof="0" dirty="0" smtClean="0"/>
              <a:t>, at which the </a:t>
            </a:r>
            <a:r>
              <a:rPr lang="en-US" baseline="0" noProof="0" dirty="0" err="1" smtClean="0"/>
              <a:t>the</a:t>
            </a:r>
            <a:r>
              <a:rPr lang="en-US" baseline="0" noProof="0" dirty="0" smtClean="0"/>
              <a:t> magnetic </a:t>
            </a:r>
            <a:r>
              <a:rPr lang="en-US" baseline="0" noProof="0" dirty="0" err="1" smtClean="0"/>
              <a:t>potantial</a:t>
            </a:r>
            <a:r>
              <a:rPr lang="en-US" baseline="0" noProof="0" dirty="0" smtClean="0"/>
              <a:t> and vector potential must be contrary to each other  and the thirty boundary is the magnetic isolation at the outer surfaces. These parts are iron, the magnetic </a:t>
            </a:r>
            <a:r>
              <a:rPr lang="en-US" baseline="0" noProof="0" dirty="0" err="1" smtClean="0"/>
              <a:t>proporties</a:t>
            </a:r>
            <a:r>
              <a:rPr lang="en-US" baseline="0" noProof="0" dirty="0" smtClean="0"/>
              <a:t> of iron is given by the BH curves provided </a:t>
            </a:r>
            <a:r>
              <a:rPr lang="en-US" baseline="0" noProof="0" dirty="0" err="1" smtClean="0"/>
              <a:t>Comsol</a:t>
            </a:r>
            <a:r>
              <a:rPr lang="en-US" baseline="0" noProof="0" dirty="0" smtClean="0"/>
              <a:t> library. </a:t>
            </a:r>
            <a:endParaRPr lang="en-US" noProof="0" dirty="0"/>
          </a:p>
        </p:txBody>
      </p:sp>
      <p:sp>
        <p:nvSpPr>
          <p:cNvPr id="4" name="Slayt Numarası Yer Tutucusu 3"/>
          <p:cNvSpPr>
            <a:spLocks noGrp="1"/>
          </p:cNvSpPr>
          <p:nvPr>
            <p:ph type="sldNum" sz="quarter" idx="10"/>
          </p:nvPr>
        </p:nvSpPr>
        <p:spPr/>
        <p:txBody>
          <a:bodyPr/>
          <a:lstStyle/>
          <a:p>
            <a:fld id="{4F1A7388-0120-44A7-BE74-6336D8E40EB2}" type="slidenum">
              <a:rPr lang="tr-TR" smtClean="0"/>
              <a:t>6</a:t>
            </a:fld>
            <a:endParaRPr lang="tr-TR"/>
          </a:p>
        </p:txBody>
      </p:sp>
    </p:spTree>
    <p:extLst>
      <p:ext uri="{BB962C8B-B14F-4D97-AF65-F5344CB8AC3E}">
        <p14:creationId xmlns:p14="http://schemas.microsoft.com/office/powerpoint/2010/main" val="33783666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In</a:t>
            </a:r>
            <a:r>
              <a:rPr lang="tr-TR" dirty="0" smtClean="0"/>
              <a:t> </a:t>
            </a:r>
            <a:r>
              <a:rPr lang="tr-TR" dirty="0" err="1" smtClean="0"/>
              <a:t>the</a:t>
            </a:r>
            <a:r>
              <a:rPr lang="tr-TR" dirty="0" smtClean="0"/>
              <a:t> </a:t>
            </a:r>
            <a:r>
              <a:rPr lang="tr-TR" dirty="0" err="1" smtClean="0"/>
              <a:t>calculation</a:t>
            </a:r>
            <a:r>
              <a:rPr lang="tr-TR" dirty="0" smtClean="0"/>
              <a:t> </a:t>
            </a:r>
            <a:r>
              <a:rPr lang="tr-TR" dirty="0" err="1" smtClean="0"/>
              <a:t>we</a:t>
            </a:r>
            <a:r>
              <a:rPr lang="tr-TR" dirty="0" smtClean="0"/>
              <a:t> </a:t>
            </a:r>
            <a:r>
              <a:rPr lang="tr-TR" dirty="0" err="1" smtClean="0"/>
              <a:t>have</a:t>
            </a:r>
            <a:r>
              <a:rPr lang="tr-TR" dirty="0" smtClean="0"/>
              <a:t> </a:t>
            </a:r>
            <a:r>
              <a:rPr lang="tr-TR" dirty="0" err="1" smtClean="0"/>
              <a:t>amployed</a:t>
            </a:r>
            <a:r>
              <a:rPr lang="tr-TR" dirty="0" smtClean="0"/>
              <a:t> </a:t>
            </a:r>
            <a:r>
              <a:rPr lang="tr-TR" dirty="0" err="1" smtClean="0"/>
              <a:t>the</a:t>
            </a:r>
            <a:r>
              <a:rPr lang="tr-TR" dirty="0" smtClean="0"/>
              <a:t> </a:t>
            </a:r>
            <a:r>
              <a:rPr lang="tr-TR" dirty="0" err="1" smtClean="0"/>
              <a:t>homogeneous</a:t>
            </a:r>
            <a:r>
              <a:rPr lang="tr-TR" dirty="0" smtClean="0"/>
              <a:t> </a:t>
            </a:r>
            <a:r>
              <a:rPr lang="tr-TR" dirty="0" err="1" smtClean="0"/>
              <a:t>approximation</a:t>
            </a:r>
            <a:r>
              <a:rPr lang="tr-TR" dirty="0" smtClean="0"/>
              <a:t>, </a:t>
            </a:r>
            <a:r>
              <a:rPr lang="tr-TR" baseline="0" dirty="0" smtClean="0"/>
              <a:t>it is </a:t>
            </a:r>
            <a:r>
              <a:rPr lang="tr-TR" baseline="0" dirty="0" err="1" smtClean="0"/>
              <a:t>proposed</a:t>
            </a:r>
            <a:r>
              <a:rPr lang="tr-TR" baseline="0" dirty="0" smtClean="0"/>
              <a:t> </a:t>
            </a:r>
            <a:r>
              <a:rPr lang="tr-TR" baseline="0" dirty="0" err="1" smtClean="0"/>
              <a:t>by</a:t>
            </a:r>
            <a:r>
              <a:rPr lang="tr-TR" baseline="0" dirty="0" smtClean="0"/>
              <a:t> </a:t>
            </a:r>
            <a:r>
              <a:rPr lang="tr-TR" baseline="0" dirty="0" err="1" smtClean="0"/>
              <a:t>Zarmeno</a:t>
            </a:r>
            <a:r>
              <a:rPr lang="tr-TR" baseline="0" dirty="0" smtClean="0"/>
              <a:t>. </a:t>
            </a:r>
            <a:r>
              <a:rPr lang="tr-TR" baseline="0" dirty="0" err="1" smtClean="0"/>
              <a:t>And</a:t>
            </a:r>
            <a:r>
              <a:rPr lang="tr-TR" baseline="0" dirty="0" smtClean="0"/>
              <a:t> </a:t>
            </a:r>
            <a:r>
              <a:rPr lang="tr-TR" baseline="0" dirty="0" err="1" smtClean="0"/>
              <a:t>this</a:t>
            </a:r>
            <a:r>
              <a:rPr lang="tr-TR" baseline="0" dirty="0" smtClean="0"/>
              <a:t> </a:t>
            </a:r>
            <a:r>
              <a:rPr lang="tr-TR" baseline="0" dirty="0" err="1" smtClean="0"/>
              <a:t>method</a:t>
            </a:r>
            <a:r>
              <a:rPr lang="tr-TR" baseline="0" dirty="0" smtClean="0"/>
              <a:t> is </a:t>
            </a:r>
            <a:r>
              <a:rPr lang="tr-TR" baseline="0" dirty="0" err="1" smtClean="0"/>
              <a:t>widely</a:t>
            </a:r>
            <a:r>
              <a:rPr lang="tr-TR" baseline="0" dirty="0" smtClean="0"/>
              <a:t> </a:t>
            </a:r>
            <a:r>
              <a:rPr lang="tr-TR" baseline="0" dirty="0" err="1" smtClean="0"/>
              <a:t>used</a:t>
            </a:r>
            <a:r>
              <a:rPr lang="tr-TR" baseline="0" dirty="0" smtClean="0"/>
              <a:t> </a:t>
            </a:r>
            <a:r>
              <a:rPr lang="tr-TR" baseline="0" dirty="0" err="1" smtClean="0"/>
              <a:t>by</a:t>
            </a:r>
            <a:r>
              <a:rPr lang="tr-TR" baseline="0" dirty="0" smtClean="0"/>
              <a:t> </a:t>
            </a:r>
            <a:r>
              <a:rPr lang="tr-TR" baseline="0" dirty="0" err="1" smtClean="0"/>
              <a:t>the</a:t>
            </a:r>
            <a:r>
              <a:rPr lang="tr-TR" baseline="0" dirty="0" smtClean="0"/>
              <a:t> </a:t>
            </a:r>
            <a:r>
              <a:rPr lang="tr-TR" baseline="0" dirty="0" err="1" smtClean="0"/>
              <a:t>others</a:t>
            </a:r>
            <a:r>
              <a:rPr lang="tr-TR" baseline="0" dirty="0" smtClean="0"/>
              <a:t>. </a:t>
            </a:r>
            <a:r>
              <a:rPr lang="tr-TR" baseline="0" dirty="0" err="1" smtClean="0"/>
              <a:t>In</a:t>
            </a:r>
            <a:r>
              <a:rPr lang="tr-TR" baseline="0" dirty="0" smtClean="0"/>
              <a:t> </a:t>
            </a:r>
            <a:r>
              <a:rPr lang="tr-TR" baseline="0" dirty="0" err="1" smtClean="0"/>
              <a:t>this</a:t>
            </a:r>
            <a:r>
              <a:rPr lang="tr-TR" baseline="0" dirty="0" smtClean="0"/>
              <a:t> </a:t>
            </a:r>
            <a:r>
              <a:rPr lang="tr-TR" baseline="0" dirty="0" err="1" smtClean="0"/>
              <a:t>approximation</a:t>
            </a:r>
            <a:r>
              <a:rPr lang="tr-TR" baseline="0" dirty="0" smtClean="0"/>
              <a:t> </a:t>
            </a:r>
            <a:r>
              <a:rPr lang="tr-TR" baseline="0" dirty="0" err="1" smtClean="0"/>
              <a:t>we</a:t>
            </a:r>
            <a:r>
              <a:rPr lang="tr-TR" baseline="0" dirty="0" smtClean="0"/>
              <a:t> </a:t>
            </a:r>
            <a:r>
              <a:rPr lang="tr-TR" baseline="0" dirty="0" err="1" smtClean="0"/>
              <a:t>disregard</a:t>
            </a:r>
            <a:r>
              <a:rPr lang="tr-TR" baseline="0" dirty="0" smtClean="0"/>
              <a:t> </a:t>
            </a:r>
            <a:r>
              <a:rPr lang="tr-TR" baseline="0" dirty="0" err="1" smtClean="0"/>
              <a:t>the</a:t>
            </a:r>
            <a:r>
              <a:rPr lang="tr-TR" baseline="0" dirty="0" smtClean="0"/>
              <a:t> </a:t>
            </a:r>
            <a:r>
              <a:rPr lang="tr-TR" baseline="0" dirty="0" err="1" smtClean="0"/>
              <a:t>discrete</a:t>
            </a:r>
            <a:r>
              <a:rPr lang="tr-TR" baseline="0" dirty="0" smtClean="0"/>
              <a:t> </a:t>
            </a:r>
            <a:r>
              <a:rPr lang="tr-TR" baseline="0" dirty="0" err="1" smtClean="0"/>
              <a:t>structure</a:t>
            </a:r>
            <a:r>
              <a:rPr lang="tr-TR" baseline="0" dirty="0" smtClean="0"/>
              <a:t> of </a:t>
            </a:r>
            <a:r>
              <a:rPr lang="tr-TR" baseline="0" dirty="0" err="1" smtClean="0"/>
              <a:t>the</a:t>
            </a:r>
            <a:r>
              <a:rPr lang="tr-TR" baseline="0" dirty="0" smtClean="0"/>
              <a:t> </a:t>
            </a:r>
            <a:r>
              <a:rPr lang="tr-TR" baseline="0" dirty="0" err="1" smtClean="0"/>
              <a:t>coil</a:t>
            </a:r>
            <a:r>
              <a:rPr lang="tr-TR" baseline="0" dirty="0" smtClean="0"/>
              <a:t> </a:t>
            </a:r>
            <a:r>
              <a:rPr lang="tr-TR" baseline="0" dirty="0" err="1" smtClean="0"/>
              <a:t>wraped</a:t>
            </a:r>
            <a:r>
              <a:rPr lang="tr-TR" baseline="0" dirty="0" smtClean="0"/>
              <a:t> </a:t>
            </a:r>
            <a:r>
              <a:rPr lang="tr-TR" baseline="0" dirty="0" err="1" smtClean="0"/>
              <a:t>by</a:t>
            </a:r>
            <a:r>
              <a:rPr lang="tr-TR" baseline="0" dirty="0" smtClean="0"/>
              <a:t> </a:t>
            </a:r>
            <a:r>
              <a:rPr lang="tr-TR" baseline="0" dirty="0" err="1" smtClean="0"/>
              <a:t>many</a:t>
            </a:r>
            <a:r>
              <a:rPr lang="tr-TR" baseline="0" dirty="0" smtClean="0"/>
              <a:t> </a:t>
            </a:r>
            <a:r>
              <a:rPr lang="tr-TR" baseline="0" dirty="0" err="1" smtClean="0"/>
              <a:t>tapes</a:t>
            </a:r>
            <a:r>
              <a:rPr lang="tr-TR" baseline="0" dirty="0" smtClean="0"/>
              <a:t> </a:t>
            </a:r>
            <a:r>
              <a:rPr lang="tr-TR" baseline="0" dirty="0" err="1" smtClean="0"/>
              <a:t>and</a:t>
            </a:r>
            <a:r>
              <a:rPr lang="tr-TR" baseline="0" dirty="0" smtClean="0"/>
              <a:t> </a:t>
            </a:r>
            <a:r>
              <a:rPr lang="tr-TR" baseline="0" dirty="0" err="1" smtClean="0"/>
              <a:t>the</a:t>
            </a:r>
            <a:r>
              <a:rPr lang="tr-TR" baseline="0" dirty="0" smtClean="0"/>
              <a:t> </a:t>
            </a:r>
            <a:r>
              <a:rPr lang="tr-TR" baseline="0" dirty="0" err="1" smtClean="0"/>
              <a:t>coil</a:t>
            </a:r>
            <a:r>
              <a:rPr lang="tr-TR" baseline="0" dirty="0" smtClean="0"/>
              <a:t> is </a:t>
            </a:r>
            <a:r>
              <a:rPr lang="tr-TR" baseline="0" dirty="0" err="1" smtClean="0"/>
              <a:t>regarded</a:t>
            </a:r>
            <a:r>
              <a:rPr lang="tr-TR" baseline="0" dirty="0" smtClean="0"/>
              <a:t> as </a:t>
            </a:r>
            <a:r>
              <a:rPr lang="tr-TR" baseline="0" dirty="0" err="1" smtClean="0"/>
              <a:t>continious</a:t>
            </a:r>
            <a:r>
              <a:rPr lang="tr-TR" baseline="0" dirty="0" smtClean="0"/>
              <a:t>. </a:t>
            </a:r>
            <a:r>
              <a:rPr lang="tr-TR" baseline="0" dirty="0" err="1" smtClean="0"/>
              <a:t>This</a:t>
            </a:r>
            <a:r>
              <a:rPr lang="tr-TR" baseline="0" dirty="0" smtClean="0"/>
              <a:t> </a:t>
            </a:r>
            <a:r>
              <a:rPr lang="tr-TR" baseline="0" dirty="0" err="1" smtClean="0"/>
              <a:t>allow</a:t>
            </a:r>
            <a:r>
              <a:rPr lang="tr-TR" baseline="0" dirty="0" smtClean="0"/>
              <a:t> us </a:t>
            </a:r>
            <a:r>
              <a:rPr lang="tr-TR" baseline="0" dirty="0" err="1" smtClean="0"/>
              <a:t>amasing</a:t>
            </a:r>
            <a:r>
              <a:rPr lang="tr-TR" baseline="0" dirty="0" smtClean="0"/>
              <a:t> </a:t>
            </a:r>
            <a:r>
              <a:rPr lang="tr-TR" baseline="0" dirty="0" err="1" smtClean="0"/>
              <a:t>facilities</a:t>
            </a:r>
            <a:r>
              <a:rPr lang="tr-TR" baseline="0" dirty="0" smtClean="0"/>
              <a:t> </a:t>
            </a:r>
            <a:r>
              <a:rPr lang="tr-TR" baseline="0" dirty="0" err="1" smtClean="0"/>
              <a:t>to</a:t>
            </a:r>
            <a:r>
              <a:rPr lang="tr-TR" baseline="0" dirty="0" smtClean="0"/>
              <a:t> </a:t>
            </a:r>
            <a:r>
              <a:rPr lang="tr-TR" baseline="0" dirty="0" err="1" smtClean="0"/>
              <a:t>our</a:t>
            </a:r>
            <a:r>
              <a:rPr lang="tr-TR" baseline="0" dirty="0" smtClean="0"/>
              <a:t> </a:t>
            </a:r>
            <a:r>
              <a:rPr lang="tr-TR" baseline="0" dirty="0" err="1" smtClean="0"/>
              <a:t>calculation</a:t>
            </a:r>
            <a:r>
              <a:rPr lang="tr-TR" baseline="0" dirty="0" smtClean="0"/>
              <a:t>. </a:t>
            </a:r>
            <a:r>
              <a:rPr lang="tr-TR" baseline="0" dirty="0" err="1" smtClean="0"/>
              <a:t>This</a:t>
            </a:r>
            <a:r>
              <a:rPr lang="tr-TR" baseline="0" dirty="0" smtClean="0"/>
              <a:t> </a:t>
            </a:r>
            <a:r>
              <a:rPr lang="tr-TR" baseline="0" dirty="0" err="1" smtClean="0"/>
              <a:t>method</a:t>
            </a:r>
            <a:r>
              <a:rPr lang="tr-TR" baseline="0" dirty="0" smtClean="0"/>
              <a:t> can be </a:t>
            </a:r>
            <a:r>
              <a:rPr lang="tr-TR" baseline="0" dirty="0" err="1" smtClean="0"/>
              <a:t>applied</a:t>
            </a:r>
            <a:r>
              <a:rPr lang="tr-TR" baseline="0" dirty="0" smtClean="0"/>
              <a:t> </a:t>
            </a:r>
            <a:r>
              <a:rPr lang="tr-TR" baseline="0" dirty="0" err="1" smtClean="0"/>
              <a:t>to</a:t>
            </a:r>
            <a:r>
              <a:rPr lang="tr-TR" baseline="0" dirty="0" smtClean="0"/>
              <a:t> </a:t>
            </a:r>
            <a:r>
              <a:rPr lang="tr-TR" baseline="0" dirty="0" err="1" smtClean="0"/>
              <a:t>coils</a:t>
            </a:r>
            <a:r>
              <a:rPr lang="tr-TR" baseline="0" dirty="0" smtClean="0"/>
              <a:t> </a:t>
            </a:r>
            <a:r>
              <a:rPr lang="tr-TR" baseline="0" dirty="0" err="1" smtClean="0"/>
              <a:t>that</a:t>
            </a:r>
            <a:r>
              <a:rPr lang="tr-TR" baseline="0" dirty="0" smtClean="0"/>
              <a:t> </a:t>
            </a:r>
            <a:r>
              <a:rPr lang="tr-TR" baseline="0" dirty="0" err="1" smtClean="0"/>
              <a:t>consist</a:t>
            </a:r>
            <a:r>
              <a:rPr lang="tr-TR" baseline="0" dirty="0" smtClean="0"/>
              <a:t> of </a:t>
            </a:r>
            <a:r>
              <a:rPr lang="tr-TR" baseline="0" dirty="0" err="1" smtClean="0"/>
              <a:t>fifty</a:t>
            </a:r>
            <a:r>
              <a:rPr lang="tr-TR" baseline="0" dirty="0" smtClean="0"/>
              <a:t> </a:t>
            </a:r>
            <a:r>
              <a:rPr lang="tr-TR" baseline="0" dirty="0" err="1" smtClean="0"/>
              <a:t>turns</a:t>
            </a:r>
            <a:r>
              <a:rPr lang="tr-TR" baseline="0" dirty="0" smtClean="0"/>
              <a:t>. </a:t>
            </a:r>
            <a:r>
              <a:rPr lang="tr-TR" baseline="0" dirty="0" err="1" smtClean="0"/>
              <a:t>İf</a:t>
            </a:r>
            <a:r>
              <a:rPr lang="tr-TR" baseline="0" dirty="0" smtClean="0"/>
              <a:t> </a:t>
            </a:r>
            <a:r>
              <a:rPr lang="tr-TR" baseline="0" dirty="0" err="1" smtClean="0"/>
              <a:t>the</a:t>
            </a:r>
            <a:r>
              <a:rPr lang="tr-TR" baseline="0" dirty="0" smtClean="0"/>
              <a:t> </a:t>
            </a:r>
            <a:r>
              <a:rPr lang="tr-TR" baseline="0" dirty="0" err="1" smtClean="0"/>
              <a:t>number</a:t>
            </a:r>
            <a:r>
              <a:rPr lang="tr-TR" baseline="0" dirty="0" smtClean="0"/>
              <a:t> of </a:t>
            </a:r>
            <a:r>
              <a:rPr lang="tr-TR" baseline="0" dirty="0" err="1" smtClean="0"/>
              <a:t>turn</a:t>
            </a:r>
            <a:r>
              <a:rPr lang="tr-TR" baseline="0" dirty="0" smtClean="0"/>
              <a:t> is </a:t>
            </a:r>
            <a:r>
              <a:rPr lang="tr-TR" baseline="0" dirty="0" err="1" smtClean="0"/>
              <a:t>larger</a:t>
            </a:r>
            <a:r>
              <a:rPr lang="tr-TR" baseline="0" dirty="0" smtClean="0"/>
              <a:t> </a:t>
            </a:r>
            <a:r>
              <a:rPr lang="tr-TR" baseline="0" dirty="0" err="1" smtClean="0"/>
              <a:t>thand</a:t>
            </a:r>
            <a:r>
              <a:rPr lang="tr-TR" baseline="0" dirty="0" smtClean="0"/>
              <a:t> </a:t>
            </a:r>
            <a:r>
              <a:rPr lang="tr-TR" baseline="0" dirty="0" err="1" smtClean="0"/>
              <a:t>fity</a:t>
            </a:r>
            <a:r>
              <a:rPr lang="tr-TR" baseline="0" dirty="0" smtClean="0"/>
              <a:t>, </a:t>
            </a:r>
            <a:r>
              <a:rPr lang="tr-TR" baseline="0" dirty="0" err="1" smtClean="0"/>
              <a:t>you</a:t>
            </a:r>
            <a:r>
              <a:rPr lang="tr-TR" baseline="0" dirty="0" smtClean="0"/>
              <a:t> can </a:t>
            </a:r>
            <a:r>
              <a:rPr lang="tr-TR" baseline="0" dirty="0" err="1" smtClean="0"/>
              <a:t>use</a:t>
            </a:r>
            <a:r>
              <a:rPr lang="tr-TR" baseline="0" dirty="0" smtClean="0"/>
              <a:t> </a:t>
            </a:r>
            <a:r>
              <a:rPr lang="tr-TR" baseline="0" dirty="0" err="1" smtClean="0"/>
              <a:t>this</a:t>
            </a:r>
            <a:r>
              <a:rPr lang="tr-TR" baseline="0" dirty="0" smtClean="0"/>
              <a:t> </a:t>
            </a:r>
            <a:r>
              <a:rPr lang="tr-TR" baseline="0" dirty="0" err="1" smtClean="0"/>
              <a:t>aproximation</a:t>
            </a:r>
            <a:r>
              <a:rPr lang="tr-TR" baseline="0" dirty="0" smtClean="0"/>
              <a:t> </a:t>
            </a:r>
            <a:r>
              <a:rPr lang="tr-TR" baseline="0" dirty="0" err="1" smtClean="0"/>
              <a:t>that</a:t>
            </a:r>
            <a:r>
              <a:rPr lang="tr-TR" baseline="0" dirty="0" smtClean="0"/>
              <a:t> I </a:t>
            </a:r>
            <a:r>
              <a:rPr lang="tr-TR" baseline="0" dirty="0" err="1" smtClean="0"/>
              <a:t>have</a:t>
            </a:r>
            <a:r>
              <a:rPr lang="tr-TR" baseline="0" dirty="0" smtClean="0"/>
              <a:t> </a:t>
            </a:r>
            <a:r>
              <a:rPr lang="tr-TR" baseline="0" dirty="0" err="1" smtClean="0"/>
              <a:t>read</a:t>
            </a:r>
            <a:r>
              <a:rPr lang="tr-TR" baseline="0" dirty="0" smtClean="0"/>
              <a:t> </a:t>
            </a:r>
            <a:r>
              <a:rPr lang="tr-TR" baseline="0" dirty="0" err="1" smtClean="0"/>
              <a:t>Ainslie</a:t>
            </a:r>
            <a:r>
              <a:rPr lang="tr-TR" baseline="0" dirty="0" smtClean="0"/>
              <a:t> </a:t>
            </a:r>
            <a:r>
              <a:rPr lang="tr-TR" baseline="0" dirty="0" err="1" smtClean="0"/>
              <a:t>PhD</a:t>
            </a:r>
            <a:r>
              <a:rPr lang="tr-TR" baseline="0" dirty="0" smtClean="0"/>
              <a:t> </a:t>
            </a:r>
            <a:r>
              <a:rPr lang="tr-TR" baseline="0" dirty="0" err="1" smtClean="0"/>
              <a:t>thesis</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fld id="{4F1A7388-0120-44A7-BE74-6336D8E40EB2}" type="slidenum">
              <a:rPr lang="tr-TR" smtClean="0"/>
              <a:t>7</a:t>
            </a:fld>
            <a:endParaRPr lang="tr-TR"/>
          </a:p>
        </p:txBody>
      </p:sp>
    </p:spTree>
    <p:extLst>
      <p:ext uri="{BB962C8B-B14F-4D97-AF65-F5344CB8AC3E}">
        <p14:creationId xmlns:p14="http://schemas.microsoft.com/office/powerpoint/2010/main" val="9824730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In</a:t>
            </a:r>
            <a:r>
              <a:rPr lang="tr-TR" dirty="0" smtClean="0"/>
              <a:t> </a:t>
            </a:r>
            <a:r>
              <a:rPr lang="tr-TR" dirty="0" err="1" smtClean="0"/>
              <a:t>this</a:t>
            </a:r>
            <a:r>
              <a:rPr lang="tr-TR" dirty="0" smtClean="0"/>
              <a:t> </a:t>
            </a:r>
            <a:r>
              <a:rPr lang="tr-TR" dirty="0" err="1" smtClean="0"/>
              <a:t>table</a:t>
            </a:r>
            <a:r>
              <a:rPr lang="tr-TR" dirty="0" smtClean="0"/>
              <a:t>,</a:t>
            </a:r>
            <a:r>
              <a:rPr lang="tr-TR" baseline="0" dirty="0" smtClean="0"/>
              <a:t> </a:t>
            </a:r>
            <a:r>
              <a:rPr lang="tr-TR" baseline="0" dirty="0" err="1" smtClean="0"/>
              <a:t>the</a:t>
            </a:r>
            <a:r>
              <a:rPr lang="tr-TR" baseline="0" dirty="0" smtClean="0"/>
              <a:t> </a:t>
            </a:r>
            <a:r>
              <a:rPr lang="tr-TR" baseline="0" dirty="0" err="1" smtClean="0"/>
              <a:t>parameters</a:t>
            </a:r>
            <a:r>
              <a:rPr lang="tr-TR" baseline="0" dirty="0" smtClean="0"/>
              <a:t> </a:t>
            </a:r>
            <a:r>
              <a:rPr lang="tr-TR" baseline="0" dirty="0" err="1" smtClean="0"/>
              <a:t>are</a:t>
            </a:r>
            <a:r>
              <a:rPr lang="tr-TR" baseline="0" dirty="0" smtClean="0"/>
              <a:t> </a:t>
            </a:r>
            <a:r>
              <a:rPr lang="tr-TR" baseline="0" dirty="0" err="1" smtClean="0"/>
              <a:t>adopted</a:t>
            </a:r>
            <a:r>
              <a:rPr lang="tr-TR" baseline="0" dirty="0" smtClean="0"/>
              <a:t> in </a:t>
            </a:r>
            <a:r>
              <a:rPr lang="tr-TR" baseline="0" dirty="0" err="1" smtClean="0"/>
              <a:t>the</a:t>
            </a:r>
            <a:r>
              <a:rPr lang="tr-TR" baseline="0" dirty="0" smtClean="0"/>
              <a:t> </a:t>
            </a:r>
            <a:r>
              <a:rPr lang="tr-TR" baseline="0" dirty="0" err="1" smtClean="0"/>
              <a:t>simulation</a:t>
            </a:r>
            <a:r>
              <a:rPr lang="tr-TR" baseline="0" dirty="0" smtClean="0"/>
              <a:t> </a:t>
            </a:r>
            <a:r>
              <a:rPr lang="tr-TR" baseline="0" dirty="0" err="1" smtClean="0"/>
              <a:t>for</a:t>
            </a:r>
            <a:r>
              <a:rPr lang="tr-TR" baseline="0" dirty="0" smtClean="0"/>
              <a:t> </a:t>
            </a:r>
            <a:r>
              <a:rPr lang="tr-TR" baseline="0" dirty="0" err="1" smtClean="0"/>
              <a:t>the</a:t>
            </a:r>
            <a:r>
              <a:rPr lang="tr-TR" baseline="0" dirty="0" smtClean="0"/>
              <a:t> </a:t>
            </a:r>
            <a:r>
              <a:rPr lang="tr-TR" baseline="0" dirty="0" err="1" smtClean="0"/>
              <a:t>permanent</a:t>
            </a:r>
            <a:r>
              <a:rPr lang="tr-TR" baseline="0" dirty="0" smtClean="0"/>
              <a:t> </a:t>
            </a:r>
            <a:r>
              <a:rPr lang="tr-TR" baseline="0" dirty="0" err="1" smtClean="0"/>
              <a:t>magnet</a:t>
            </a:r>
            <a:r>
              <a:rPr lang="tr-TR" baseline="0" dirty="0" smtClean="0"/>
              <a:t> </a:t>
            </a:r>
            <a:r>
              <a:rPr lang="tr-TR" baseline="0" dirty="0" err="1" smtClean="0"/>
              <a:t>superconductor</a:t>
            </a:r>
            <a:r>
              <a:rPr lang="tr-TR" baseline="0" dirty="0" smtClean="0"/>
              <a:t> </a:t>
            </a:r>
            <a:r>
              <a:rPr lang="tr-TR" baseline="0" dirty="0" err="1" smtClean="0"/>
              <a:t>generators</a:t>
            </a:r>
            <a:r>
              <a:rPr lang="tr-TR" baseline="0" dirty="0" smtClean="0"/>
              <a:t>. </a:t>
            </a:r>
            <a:r>
              <a:rPr lang="tr-TR" baseline="0" dirty="0" err="1" smtClean="0"/>
              <a:t>This</a:t>
            </a:r>
            <a:r>
              <a:rPr lang="tr-TR" baseline="0" dirty="0" smtClean="0"/>
              <a:t> is </a:t>
            </a:r>
            <a:r>
              <a:rPr lang="tr-TR" baseline="0" dirty="0" err="1" smtClean="0"/>
              <a:t>very</a:t>
            </a:r>
            <a:r>
              <a:rPr lang="tr-TR" baseline="0" dirty="0" smtClean="0"/>
              <a:t> </a:t>
            </a:r>
            <a:r>
              <a:rPr lang="tr-TR" baseline="0" dirty="0" err="1" smtClean="0"/>
              <a:t>small</a:t>
            </a:r>
            <a:r>
              <a:rPr lang="tr-TR" baseline="0" dirty="0" smtClean="0"/>
              <a:t> </a:t>
            </a:r>
            <a:r>
              <a:rPr lang="tr-TR" baseline="0" dirty="0" err="1" smtClean="0"/>
              <a:t>generater</a:t>
            </a:r>
            <a:r>
              <a:rPr lang="tr-TR" baseline="0" dirty="0" smtClean="0"/>
              <a:t> as </a:t>
            </a:r>
            <a:r>
              <a:rPr lang="tr-TR" baseline="0" dirty="0" err="1" smtClean="0"/>
              <a:t>you</a:t>
            </a:r>
            <a:r>
              <a:rPr lang="tr-TR" baseline="0" dirty="0" smtClean="0"/>
              <a:t> </a:t>
            </a:r>
            <a:r>
              <a:rPr lang="tr-TR" baseline="0" dirty="0" err="1" smtClean="0"/>
              <a:t>see</a:t>
            </a:r>
            <a:r>
              <a:rPr lang="tr-TR" baseline="0" dirty="0" smtClean="0"/>
              <a:t> </a:t>
            </a:r>
            <a:r>
              <a:rPr lang="tr-TR" baseline="0" dirty="0" err="1" smtClean="0"/>
              <a:t>the</a:t>
            </a:r>
            <a:r>
              <a:rPr lang="tr-TR" baseline="0" dirty="0" smtClean="0"/>
              <a:t> </a:t>
            </a:r>
            <a:r>
              <a:rPr lang="tr-TR" baseline="0" dirty="0" err="1" smtClean="0"/>
              <a:t>sizes</a:t>
            </a:r>
            <a:r>
              <a:rPr lang="tr-TR" baseline="0" dirty="0" smtClean="0"/>
              <a:t>. But </a:t>
            </a:r>
            <a:r>
              <a:rPr lang="tr-TR" baseline="0" dirty="0" err="1" smtClean="0"/>
              <a:t>the</a:t>
            </a:r>
            <a:r>
              <a:rPr lang="tr-TR" baseline="0" dirty="0" smtClean="0"/>
              <a:t> </a:t>
            </a:r>
            <a:r>
              <a:rPr lang="tr-TR" baseline="0" dirty="0" err="1" smtClean="0"/>
              <a:t>permenent</a:t>
            </a:r>
            <a:r>
              <a:rPr lang="tr-TR" baseline="0" dirty="0" smtClean="0"/>
              <a:t> </a:t>
            </a:r>
            <a:r>
              <a:rPr lang="tr-TR" baseline="0" dirty="0" err="1" smtClean="0"/>
              <a:t>magnet</a:t>
            </a:r>
            <a:r>
              <a:rPr lang="tr-TR" baseline="0" dirty="0" smtClean="0"/>
              <a:t> is </a:t>
            </a:r>
            <a:r>
              <a:rPr lang="tr-TR" baseline="0" dirty="0" err="1" smtClean="0"/>
              <a:t>strong</a:t>
            </a:r>
            <a:r>
              <a:rPr lang="tr-TR" baseline="0" dirty="0" smtClean="0"/>
              <a:t>. </a:t>
            </a:r>
            <a:r>
              <a:rPr lang="tr-TR" baseline="0" dirty="0" err="1" smtClean="0"/>
              <a:t>And</a:t>
            </a:r>
            <a:r>
              <a:rPr lang="tr-TR" baseline="0" dirty="0" smtClean="0"/>
              <a:t> it is </a:t>
            </a:r>
            <a:r>
              <a:rPr lang="tr-TR" baseline="0" dirty="0" err="1" smtClean="0"/>
              <a:t>regarded</a:t>
            </a:r>
            <a:r>
              <a:rPr lang="tr-TR" baseline="0" dirty="0" smtClean="0"/>
              <a:t> </a:t>
            </a:r>
            <a:r>
              <a:rPr lang="tr-TR" baseline="0" dirty="0" err="1" smtClean="0"/>
              <a:t>rotating</a:t>
            </a:r>
            <a:r>
              <a:rPr lang="tr-TR" baseline="0" dirty="0" smtClean="0"/>
              <a:t> </a:t>
            </a:r>
            <a:r>
              <a:rPr lang="tr-TR" baseline="0" dirty="0" err="1" smtClean="0"/>
              <a:t>low</a:t>
            </a:r>
            <a:r>
              <a:rPr lang="tr-TR" baseline="0" dirty="0" smtClean="0"/>
              <a:t> </a:t>
            </a:r>
            <a:r>
              <a:rPr lang="tr-TR" baseline="0" dirty="0" err="1" smtClean="0"/>
              <a:t>velocity</a:t>
            </a:r>
            <a:r>
              <a:rPr lang="tr-TR" baseline="0" dirty="0" smtClean="0"/>
              <a:t> </a:t>
            </a:r>
            <a:r>
              <a:rPr lang="tr-TR" baseline="0" dirty="0" err="1" smtClean="0"/>
              <a:t>just</a:t>
            </a:r>
            <a:r>
              <a:rPr lang="tr-TR" baseline="0" dirty="0" smtClean="0"/>
              <a:t> 16 </a:t>
            </a:r>
            <a:r>
              <a:rPr lang="tr-TR" baseline="0" dirty="0" err="1" smtClean="0"/>
              <a:t>tour</a:t>
            </a:r>
            <a:r>
              <a:rPr lang="tr-TR" baseline="0" dirty="0" smtClean="0"/>
              <a:t> at a </a:t>
            </a:r>
            <a:r>
              <a:rPr lang="tr-TR" baseline="0" dirty="0" err="1" smtClean="0"/>
              <a:t>minitute</a:t>
            </a:r>
            <a:r>
              <a:rPr lang="tr-TR" baseline="0" dirty="0" smtClean="0"/>
              <a:t>. </a:t>
            </a:r>
            <a:r>
              <a:rPr lang="tr-TR" baseline="0" dirty="0" err="1" smtClean="0"/>
              <a:t>This</a:t>
            </a:r>
            <a:r>
              <a:rPr lang="tr-TR" baseline="0" dirty="0" smtClean="0"/>
              <a:t> </a:t>
            </a:r>
            <a:r>
              <a:rPr lang="tr-TR" baseline="0" dirty="0" err="1" smtClean="0"/>
              <a:t>tapes</a:t>
            </a:r>
            <a:r>
              <a:rPr lang="tr-TR" baseline="0" dirty="0" smtClean="0"/>
              <a:t> is standart </a:t>
            </a:r>
            <a:r>
              <a:rPr lang="tr-TR" baseline="0" dirty="0" err="1" smtClean="0"/>
              <a:t>tapes</a:t>
            </a:r>
            <a:r>
              <a:rPr lang="tr-TR" baseline="0" dirty="0" smtClean="0"/>
              <a:t> 4 mm </a:t>
            </a:r>
            <a:r>
              <a:rPr lang="tr-TR" baseline="0" dirty="0" err="1" smtClean="0"/>
              <a:t>wide</a:t>
            </a:r>
            <a:r>
              <a:rPr lang="tr-TR" baseline="0" dirty="0" smtClean="0"/>
              <a:t> </a:t>
            </a:r>
            <a:r>
              <a:rPr lang="tr-TR" baseline="0" dirty="0" err="1" smtClean="0"/>
              <a:t>and</a:t>
            </a:r>
            <a:r>
              <a:rPr lang="tr-TR" baseline="0" dirty="0" smtClean="0"/>
              <a:t> 100 um </a:t>
            </a:r>
            <a:r>
              <a:rPr lang="tr-TR" baseline="0" dirty="0" err="1" smtClean="0"/>
              <a:t>thickness</a:t>
            </a:r>
            <a:r>
              <a:rPr lang="tr-TR" baseline="0" dirty="0" smtClean="0"/>
              <a:t> </a:t>
            </a:r>
            <a:r>
              <a:rPr lang="tr-TR" baseline="0" dirty="0" err="1" smtClean="0"/>
              <a:t>and</a:t>
            </a:r>
            <a:r>
              <a:rPr lang="tr-TR" baseline="0" dirty="0" smtClean="0"/>
              <a:t> </a:t>
            </a:r>
            <a:r>
              <a:rPr lang="tr-TR" baseline="0" dirty="0" err="1" smtClean="0"/>
              <a:t>its</a:t>
            </a:r>
            <a:r>
              <a:rPr lang="tr-TR" baseline="0" dirty="0" smtClean="0"/>
              <a:t> </a:t>
            </a:r>
            <a:r>
              <a:rPr lang="tr-TR" baseline="0" dirty="0" err="1" smtClean="0"/>
              <a:t>critical</a:t>
            </a:r>
            <a:r>
              <a:rPr lang="tr-TR" baseline="0" dirty="0" smtClean="0"/>
              <a:t> </a:t>
            </a:r>
            <a:r>
              <a:rPr lang="tr-TR" baseline="0" dirty="0" err="1" smtClean="0"/>
              <a:t>current</a:t>
            </a:r>
            <a:r>
              <a:rPr lang="tr-TR" baseline="0" dirty="0" smtClean="0"/>
              <a:t> is </a:t>
            </a:r>
            <a:r>
              <a:rPr lang="tr-TR" baseline="0" dirty="0" err="1" smtClean="0"/>
              <a:t>about</a:t>
            </a:r>
            <a:r>
              <a:rPr lang="tr-TR" baseline="0" dirty="0" smtClean="0"/>
              <a:t> 100 A. </a:t>
            </a:r>
            <a:r>
              <a:rPr lang="tr-TR" baseline="0" dirty="0" err="1" smtClean="0"/>
              <a:t>This</a:t>
            </a:r>
            <a:r>
              <a:rPr lang="tr-TR" baseline="0" dirty="0" smtClean="0"/>
              <a:t> </a:t>
            </a:r>
            <a:r>
              <a:rPr lang="tr-TR" baseline="0" dirty="0" err="1" smtClean="0"/>
              <a:t>genetor</a:t>
            </a:r>
            <a:r>
              <a:rPr lang="tr-TR" baseline="0" dirty="0" smtClean="0"/>
              <a:t> </a:t>
            </a:r>
            <a:r>
              <a:rPr lang="tr-TR" baseline="0" dirty="0" err="1" smtClean="0"/>
              <a:t>power</a:t>
            </a:r>
            <a:r>
              <a:rPr lang="tr-TR" baseline="0" dirty="0" smtClean="0"/>
              <a:t> is 1 kW.</a:t>
            </a:r>
            <a:endParaRPr lang="tr-TR" dirty="0"/>
          </a:p>
        </p:txBody>
      </p:sp>
      <p:sp>
        <p:nvSpPr>
          <p:cNvPr id="4" name="Slayt Numarası Yer Tutucusu 3"/>
          <p:cNvSpPr>
            <a:spLocks noGrp="1"/>
          </p:cNvSpPr>
          <p:nvPr>
            <p:ph type="sldNum" sz="quarter" idx="10"/>
          </p:nvPr>
        </p:nvSpPr>
        <p:spPr/>
        <p:txBody>
          <a:bodyPr/>
          <a:lstStyle/>
          <a:p>
            <a:fld id="{4F1A7388-0120-44A7-BE74-6336D8E40EB2}" type="slidenum">
              <a:rPr lang="tr-TR" smtClean="0"/>
              <a:t>8</a:t>
            </a:fld>
            <a:endParaRPr lang="tr-TR"/>
          </a:p>
        </p:txBody>
      </p:sp>
    </p:spTree>
    <p:extLst>
      <p:ext uri="{BB962C8B-B14F-4D97-AF65-F5344CB8AC3E}">
        <p14:creationId xmlns:p14="http://schemas.microsoft.com/office/powerpoint/2010/main" val="17962393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Firstly</a:t>
            </a:r>
            <a:r>
              <a:rPr lang="tr-TR" baseline="0" dirty="0" smtClean="0"/>
              <a:t> </a:t>
            </a:r>
            <a:r>
              <a:rPr lang="tr-TR" baseline="0" dirty="0" err="1" smtClean="0"/>
              <a:t>we</a:t>
            </a:r>
            <a:r>
              <a:rPr lang="tr-TR" baseline="0" dirty="0" smtClean="0"/>
              <a:t> </a:t>
            </a:r>
            <a:r>
              <a:rPr lang="tr-TR" baseline="0" dirty="0" err="1" smtClean="0"/>
              <a:t>have</a:t>
            </a:r>
            <a:r>
              <a:rPr lang="tr-TR" baseline="0" dirty="0" smtClean="0"/>
              <a:t> </a:t>
            </a:r>
            <a:r>
              <a:rPr lang="tr-TR" baseline="0" dirty="0" err="1" smtClean="0"/>
              <a:t>calculated</a:t>
            </a:r>
            <a:r>
              <a:rPr lang="tr-TR" baseline="0" dirty="0" smtClean="0"/>
              <a:t> </a:t>
            </a:r>
            <a:r>
              <a:rPr lang="tr-TR" baseline="0" dirty="0" err="1" smtClean="0"/>
              <a:t>the</a:t>
            </a:r>
            <a:r>
              <a:rPr lang="tr-TR" baseline="0" dirty="0" smtClean="0"/>
              <a:t> </a:t>
            </a:r>
            <a:r>
              <a:rPr lang="tr-TR" baseline="0" dirty="0" err="1" smtClean="0"/>
              <a:t>induced</a:t>
            </a:r>
            <a:r>
              <a:rPr lang="tr-TR" baseline="0" dirty="0" smtClean="0"/>
              <a:t> </a:t>
            </a:r>
            <a:r>
              <a:rPr lang="tr-TR" baseline="0" dirty="0" err="1" smtClean="0"/>
              <a:t>current</a:t>
            </a:r>
            <a:r>
              <a:rPr lang="tr-TR" baseline="0" dirty="0" smtClean="0"/>
              <a:t>, </a:t>
            </a:r>
            <a:r>
              <a:rPr lang="tr-TR" baseline="0" dirty="0" err="1" smtClean="0"/>
              <a:t>this</a:t>
            </a:r>
            <a:r>
              <a:rPr lang="tr-TR" baseline="0" dirty="0" smtClean="0"/>
              <a:t> </a:t>
            </a:r>
            <a:r>
              <a:rPr lang="tr-TR" baseline="0" dirty="0" err="1" smtClean="0"/>
              <a:t>generator</a:t>
            </a:r>
            <a:r>
              <a:rPr lang="tr-TR" baseline="0" dirty="0" smtClean="0"/>
              <a:t> </a:t>
            </a:r>
            <a:r>
              <a:rPr lang="tr-TR" baseline="0" dirty="0" err="1" smtClean="0"/>
              <a:t>jus</a:t>
            </a:r>
            <a:r>
              <a:rPr lang="tr-TR" baseline="0" dirty="0" smtClean="0"/>
              <a:t> </a:t>
            </a:r>
            <a:r>
              <a:rPr lang="tr-TR" baseline="0" dirty="0" err="1" smtClean="0"/>
              <a:t>only</a:t>
            </a:r>
            <a:r>
              <a:rPr lang="tr-TR" baseline="0" dirty="0" smtClean="0"/>
              <a:t> </a:t>
            </a:r>
            <a:r>
              <a:rPr lang="tr-TR" baseline="0" dirty="0" err="1" smtClean="0"/>
              <a:t>produce</a:t>
            </a:r>
            <a:r>
              <a:rPr lang="tr-TR" baseline="0" dirty="0" smtClean="0"/>
              <a:t> 40 Ampere </a:t>
            </a:r>
            <a:r>
              <a:rPr lang="tr-TR" baseline="0" dirty="0" err="1" smtClean="0"/>
              <a:t>current</a:t>
            </a:r>
            <a:r>
              <a:rPr lang="tr-TR" baseline="0" dirty="0" smtClean="0"/>
              <a:t> in </a:t>
            </a:r>
            <a:r>
              <a:rPr lang="tr-TR" baseline="0" dirty="0" err="1" smtClean="0"/>
              <a:t>each</a:t>
            </a:r>
            <a:r>
              <a:rPr lang="tr-TR" baseline="0" dirty="0" smtClean="0"/>
              <a:t> </a:t>
            </a:r>
            <a:r>
              <a:rPr lang="tr-TR" baseline="0" dirty="0" err="1" smtClean="0"/>
              <a:t>layer</a:t>
            </a:r>
            <a:r>
              <a:rPr lang="tr-TR" baseline="0" dirty="0" smtClean="0"/>
              <a:t>. </a:t>
            </a:r>
            <a:r>
              <a:rPr lang="tr-TR" baseline="0" dirty="0" err="1" smtClean="0"/>
              <a:t>It</a:t>
            </a:r>
            <a:r>
              <a:rPr lang="tr-TR" baseline="0" dirty="0" smtClean="0"/>
              <a:t> </a:t>
            </a:r>
            <a:r>
              <a:rPr lang="tr-TR" baseline="0" dirty="0" err="1" smtClean="0"/>
              <a:t>also</a:t>
            </a:r>
            <a:r>
              <a:rPr lang="tr-TR" baseline="0" dirty="0" smtClean="0"/>
              <a:t> </a:t>
            </a:r>
            <a:r>
              <a:rPr lang="tr-TR" baseline="0" dirty="0" err="1" smtClean="0"/>
              <a:t>there</a:t>
            </a:r>
            <a:r>
              <a:rPr lang="tr-TR" baseline="0" dirty="0" smtClean="0"/>
              <a:t> </a:t>
            </a:r>
            <a:r>
              <a:rPr lang="tr-TR" baseline="0" dirty="0" err="1" smtClean="0"/>
              <a:t>phase</a:t>
            </a:r>
            <a:r>
              <a:rPr lang="tr-TR" baseline="0" dirty="0" smtClean="0"/>
              <a:t> </a:t>
            </a:r>
            <a:r>
              <a:rPr lang="tr-TR" baseline="0" dirty="0" err="1" smtClean="0"/>
              <a:t>generator</a:t>
            </a:r>
            <a:r>
              <a:rPr lang="tr-TR" baseline="0" dirty="0" smtClean="0"/>
              <a:t>.</a:t>
            </a:r>
            <a:endParaRPr lang="tr-TR" dirty="0"/>
          </a:p>
        </p:txBody>
      </p:sp>
      <p:sp>
        <p:nvSpPr>
          <p:cNvPr id="4" name="Slayt Numarası Yer Tutucusu 3"/>
          <p:cNvSpPr>
            <a:spLocks noGrp="1"/>
          </p:cNvSpPr>
          <p:nvPr>
            <p:ph type="sldNum" sz="quarter" idx="10"/>
          </p:nvPr>
        </p:nvSpPr>
        <p:spPr/>
        <p:txBody>
          <a:bodyPr/>
          <a:lstStyle/>
          <a:p>
            <a:fld id="{4F1A7388-0120-44A7-BE74-6336D8E40EB2}" type="slidenum">
              <a:rPr lang="tr-TR" smtClean="0"/>
              <a:t>9</a:t>
            </a:fld>
            <a:endParaRPr lang="tr-TR"/>
          </a:p>
        </p:txBody>
      </p:sp>
    </p:spTree>
    <p:extLst>
      <p:ext uri="{BB962C8B-B14F-4D97-AF65-F5344CB8AC3E}">
        <p14:creationId xmlns:p14="http://schemas.microsoft.com/office/powerpoint/2010/main" val="21654714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dirty="0" err="1" smtClean="0"/>
              <a:t>These</a:t>
            </a:r>
            <a:r>
              <a:rPr lang="tr-TR" dirty="0" smtClean="0"/>
              <a:t> </a:t>
            </a:r>
            <a:r>
              <a:rPr lang="tr-TR" dirty="0" err="1" smtClean="0"/>
              <a:t>are</a:t>
            </a:r>
            <a:r>
              <a:rPr lang="tr-TR" dirty="0" smtClean="0"/>
              <a:t> </a:t>
            </a:r>
            <a:r>
              <a:rPr lang="tr-TR" dirty="0" err="1" smtClean="0"/>
              <a:t>the</a:t>
            </a:r>
            <a:r>
              <a:rPr lang="tr-TR" dirty="0" smtClean="0"/>
              <a:t> </a:t>
            </a:r>
            <a:r>
              <a:rPr lang="tr-TR" dirty="0" err="1" smtClean="0"/>
              <a:t>evaluated</a:t>
            </a:r>
            <a:r>
              <a:rPr lang="tr-TR" baseline="0" dirty="0" smtClean="0"/>
              <a:t> </a:t>
            </a:r>
            <a:r>
              <a:rPr lang="tr-TR" baseline="0" dirty="0" err="1" smtClean="0"/>
              <a:t>instaneus</a:t>
            </a:r>
            <a:r>
              <a:rPr lang="tr-TR" baseline="0" dirty="0" smtClean="0"/>
              <a:t> </a:t>
            </a:r>
            <a:r>
              <a:rPr lang="tr-TR" baseline="0" dirty="0" err="1" smtClean="0"/>
              <a:t>loss</a:t>
            </a:r>
            <a:r>
              <a:rPr lang="tr-TR" baseline="0" dirty="0" smtClean="0"/>
              <a:t> </a:t>
            </a:r>
            <a:r>
              <a:rPr lang="tr-TR" baseline="0" dirty="0" err="1" smtClean="0"/>
              <a:t>integrating</a:t>
            </a:r>
            <a:r>
              <a:rPr lang="tr-TR" baseline="0" dirty="0" smtClean="0"/>
              <a:t> E.J at </a:t>
            </a:r>
            <a:r>
              <a:rPr lang="tr-TR" baseline="0" dirty="0" err="1" smtClean="0"/>
              <a:t>the</a:t>
            </a:r>
            <a:r>
              <a:rPr lang="tr-TR" baseline="0" dirty="0" smtClean="0"/>
              <a:t> </a:t>
            </a:r>
            <a:r>
              <a:rPr lang="tr-TR" baseline="0" dirty="0" err="1" smtClean="0"/>
              <a:t>whole</a:t>
            </a:r>
            <a:r>
              <a:rPr lang="tr-TR" baseline="0" dirty="0" smtClean="0"/>
              <a:t> </a:t>
            </a:r>
            <a:r>
              <a:rPr lang="tr-TR" baseline="0" dirty="0" err="1" smtClean="0"/>
              <a:t>surfaces</a:t>
            </a:r>
            <a:r>
              <a:rPr lang="tr-TR" baseline="0" dirty="0" smtClean="0"/>
              <a:t> of </a:t>
            </a:r>
            <a:r>
              <a:rPr lang="tr-TR" baseline="0" dirty="0" err="1" smtClean="0"/>
              <a:t>the</a:t>
            </a:r>
            <a:r>
              <a:rPr lang="tr-TR" baseline="0" dirty="0" smtClean="0"/>
              <a:t> </a:t>
            </a:r>
            <a:r>
              <a:rPr lang="tr-TR" baseline="0" dirty="0" err="1" smtClean="0"/>
              <a:t>coil</a:t>
            </a:r>
            <a:r>
              <a:rPr lang="tr-TR" baseline="0" dirty="0" smtClean="0"/>
              <a:t>. İn </a:t>
            </a:r>
            <a:r>
              <a:rPr lang="tr-TR" baseline="0" dirty="0" err="1" smtClean="0"/>
              <a:t>our</a:t>
            </a:r>
            <a:r>
              <a:rPr lang="tr-TR" baseline="0" dirty="0" smtClean="0"/>
              <a:t> </a:t>
            </a:r>
            <a:r>
              <a:rPr lang="tr-TR" baseline="0" dirty="0" err="1" smtClean="0"/>
              <a:t>calculation</a:t>
            </a:r>
            <a:r>
              <a:rPr lang="tr-TR" baseline="0" dirty="0" smtClean="0"/>
              <a:t> total </a:t>
            </a:r>
            <a:r>
              <a:rPr lang="tr-TR" baseline="0" dirty="0" err="1" smtClean="0"/>
              <a:t>number</a:t>
            </a:r>
            <a:r>
              <a:rPr lang="tr-TR" baseline="0" dirty="0" smtClean="0"/>
              <a:t> of </a:t>
            </a:r>
            <a:r>
              <a:rPr lang="tr-TR" baseline="0" dirty="0" err="1" smtClean="0"/>
              <a:t>coil</a:t>
            </a:r>
            <a:r>
              <a:rPr lang="tr-TR" baseline="0" dirty="0" smtClean="0"/>
              <a:t> </a:t>
            </a:r>
            <a:r>
              <a:rPr lang="tr-TR" baseline="0" dirty="0" err="1" smtClean="0"/>
              <a:t>are</a:t>
            </a:r>
            <a:r>
              <a:rPr lang="tr-TR" baseline="0" dirty="0" smtClean="0"/>
              <a:t> 78, </a:t>
            </a:r>
            <a:r>
              <a:rPr lang="tr-TR" baseline="0" dirty="0" err="1" smtClean="0"/>
              <a:t>we</a:t>
            </a:r>
            <a:r>
              <a:rPr lang="tr-TR" baseline="0" dirty="0" smtClean="0"/>
              <a:t> </a:t>
            </a:r>
            <a:r>
              <a:rPr lang="tr-TR" baseline="0" dirty="0" err="1" smtClean="0"/>
              <a:t>just</a:t>
            </a:r>
            <a:r>
              <a:rPr lang="tr-TR" baseline="0" dirty="0" smtClean="0"/>
              <a:t> </a:t>
            </a:r>
            <a:r>
              <a:rPr lang="tr-TR" baseline="0" dirty="0" err="1" smtClean="0"/>
              <a:t>consider</a:t>
            </a:r>
            <a:r>
              <a:rPr lang="tr-TR" baseline="0" dirty="0" smtClean="0"/>
              <a:t> </a:t>
            </a:r>
            <a:r>
              <a:rPr lang="tr-TR" baseline="0" dirty="0" err="1" smtClean="0"/>
              <a:t>only</a:t>
            </a:r>
            <a:r>
              <a:rPr lang="tr-TR" baseline="0" dirty="0" smtClean="0"/>
              <a:t> </a:t>
            </a:r>
            <a:r>
              <a:rPr lang="tr-TR" baseline="0" dirty="0" err="1" smtClean="0"/>
              <a:t>one</a:t>
            </a:r>
            <a:r>
              <a:rPr lang="tr-TR" baseline="0" dirty="0" smtClean="0"/>
              <a:t> </a:t>
            </a:r>
            <a:r>
              <a:rPr lang="tr-TR" baseline="0" dirty="0" err="1" smtClean="0"/>
              <a:t>six</a:t>
            </a:r>
            <a:r>
              <a:rPr lang="tr-TR" baseline="0" dirty="0" smtClean="0"/>
              <a:t> of </a:t>
            </a:r>
            <a:r>
              <a:rPr lang="tr-TR" baseline="0" dirty="0" err="1" smtClean="0"/>
              <a:t>them</a:t>
            </a:r>
            <a:r>
              <a:rPr lang="tr-TR" baseline="0" dirty="0" smtClean="0"/>
              <a:t>. </a:t>
            </a:r>
            <a:r>
              <a:rPr lang="tr-TR" baseline="0" dirty="0" err="1" smtClean="0"/>
              <a:t>by</a:t>
            </a:r>
            <a:r>
              <a:rPr lang="tr-TR" baseline="0" dirty="0" smtClean="0"/>
              <a:t> </a:t>
            </a:r>
            <a:r>
              <a:rPr lang="tr-TR" baseline="0" dirty="0" err="1" smtClean="0"/>
              <a:t>integrating</a:t>
            </a:r>
            <a:r>
              <a:rPr lang="tr-TR" baseline="0" dirty="0" smtClean="0"/>
              <a:t> </a:t>
            </a:r>
            <a:r>
              <a:rPr lang="tr-TR" baseline="0" dirty="0" err="1" smtClean="0"/>
              <a:t>this</a:t>
            </a:r>
            <a:r>
              <a:rPr lang="tr-TR" baseline="0" dirty="0" smtClean="0"/>
              <a:t> </a:t>
            </a:r>
            <a:r>
              <a:rPr lang="tr-TR" baseline="0" dirty="0" err="1" smtClean="0"/>
              <a:t>curves</a:t>
            </a:r>
            <a:r>
              <a:rPr lang="tr-TR" baseline="0" dirty="0" smtClean="0"/>
              <a:t> </a:t>
            </a:r>
            <a:r>
              <a:rPr lang="tr-TR" baseline="0" dirty="0" err="1" smtClean="0"/>
              <a:t>you</a:t>
            </a:r>
            <a:r>
              <a:rPr lang="tr-TR" baseline="0" dirty="0" smtClean="0"/>
              <a:t> can </a:t>
            </a:r>
            <a:r>
              <a:rPr lang="tr-TR" baseline="0" dirty="0" err="1" smtClean="0"/>
              <a:t>get</a:t>
            </a:r>
            <a:r>
              <a:rPr lang="tr-TR" baseline="0" dirty="0" smtClean="0"/>
              <a:t> </a:t>
            </a:r>
            <a:r>
              <a:rPr lang="tr-TR" baseline="0" dirty="0" err="1" smtClean="0"/>
              <a:t>the</a:t>
            </a:r>
            <a:r>
              <a:rPr lang="tr-TR" baseline="0" dirty="0" smtClean="0"/>
              <a:t> </a:t>
            </a:r>
            <a:r>
              <a:rPr lang="tr-TR" baseline="0" dirty="0" err="1" smtClean="0"/>
              <a:t>average</a:t>
            </a:r>
            <a:r>
              <a:rPr lang="tr-TR" baseline="0" dirty="0" smtClean="0"/>
              <a:t> </a:t>
            </a:r>
            <a:r>
              <a:rPr lang="tr-TR" baseline="0" dirty="0" err="1" smtClean="0"/>
              <a:t>power</a:t>
            </a:r>
            <a:r>
              <a:rPr lang="tr-TR" baseline="0" dirty="0" smtClean="0"/>
              <a:t> </a:t>
            </a:r>
            <a:r>
              <a:rPr lang="tr-TR" baseline="0" dirty="0" err="1" smtClean="0"/>
              <a:t>loses</a:t>
            </a:r>
            <a:r>
              <a:rPr lang="tr-TR" baseline="0" dirty="0" smtClean="0"/>
              <a:t>. İt is time </a:t>
            </a:r>
            <a:r>
              <a:rPr lang="tr-TR" baseline="0" dirty="0" err="1" smtClean="0"/>
              <a:t>ingegration</a:t>
            </a:r>
            <a:r>
              <a:rPr lang="tr-TR" baseline="0" dirty="0" smtClean="0"/>
              <a:t>. I </a:t>
            </a:r>
            <a:r>
              <a:rPr lang="tr-TR" baseline="0" dirty="0" err="1" smtClean="0"/>
              <a:t>will</a:t>
            </a:r>
            <a:r>
              <a:rPr lang="tr-TR" baseline="0" dirty="0" smtClean="0"/>
              <a:t> </a:t>
            </a:r>
            <a:r>
              <a:rPr lang="tr-TR" baseline="0" dirty="0" err="1" smtClean="0"/>
              <a:t>made</a:t>
            </a:r>
            <a:r>
              <a:rPr lang="tr-TR" baseline="0" dirty="0" smtClean="0"/>
              <a:t> it </a:t>
            </a:r>
            <a:r>
              <a:rPr lang="tr-TR" baseline="0" dirty="0" err="1" smtClean="0"/>
              <a:t>when</a:t>
            </a:r>
            <a:r>
              <a:rPr lang="tr-TR" baseline="0" dirty="0" smtClean="0"/>
              <a:t> I </a:t>
            </a:r>
            <a:r>
              <a:rPr lang="tr-TR" baseline="0" dirty="0" err="1" smtClean="0"/>
              <a:t>return</a:t>
            </a:r>
            <a:r>
              <a:rPr lang="tr-TR" baseline="0" dirty="0" smtClean="0"/>
              <a:t>. </a:t>
            </a:r>
            <a:endParaRPr lang="tr-TR" dirty="0"/>
          </a:p>
        </p:txBody>
      </p:sp>
      <p:sp>
        <p:nvSpPr>
          <p:cNvPr id="4" name="Slayt Numarası Yer Tutucusu 3"/>
          <p:cNvSpPr>
            <a:spLocks noGrp="1"/>
          </p:cNvSpPr>
          <p:nvPr>
            <p:ph type="sldNum" sz="quarter" idx="10"/>
          </p:nvPr>
        </p:nvSpPr>
        <p:spPr/>
        <p:txBody>
          <a:bodyPr/>
          <a:lstStyle/>
          <a:p>
            <a:fld id="{4F1A7388-0120-44A7-BE74-6336D8E40EB2}" type="slidenum">
              <a:rPr lang="tr-TR" smtClean="0"/>
              <a:t>10</a:t>
            </a:fld>
            <a:endParaRPr lang="tr-TR"/>
          </a:p>
        </p:txBody>
      </p:sp>
    </p:spTree>
    <p:extLst>
      <p:ext uri="{BB962C8B-B14F-4D97-AF65-F5344CB8AC3E}">
        <p14:creationId xmlns:p14="http://schemas.microsoft.com/office/powerpoint/2010/main" val="18071539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Alt Başlı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Veri Yer Tutucusu 3"/>
          <p:cNvSpPr>
            <a:spLocks noGrp="1"/>
          </p:cNvSpPr>
          <p:nvPr>
            <p:ph type="dt" sz="half" idx="10"/>
          </p:nvPr>
        </p:nvSpPr>
        <p:spPr/>
        <p:txBody>
          <a:bodyPr/>
          <a:lstStyle/>
          <a:p>
            <a:fld id="{7AA2D714-AEAE-4110-A9EF-F36C699D4432}" type="datetimeFigureOut">
              <a:rPr lang="tr-TR" smtClean="0"/>
              <a:t>18.06.2021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3C8394-1526-4BD3-8FC0-D4E15E3CF498}" type="slidenum">
              <a:rPr lang="tr-TR" smtClean="0"/>
              <a:t>‹#›</a:t>
            </a:fld>
            <a:endParaRPr lang="tr-TR"/>
          </a:p>
        </p:txBody>
      </p:sp>
    </p:spTree>
    <p:extLst>
      <p:ext uri="{BB962C8B-B14F-4D97-AF65-F5344CB8AC3E}">
        <p14:creationId xmlns:p14="http://schemas.microsoft.com/office/powerpoint/2010/main" val="19869424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Dikey Metin Yer Tutucusu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A2D714-AEAE-4110-A9EF-F36C699D4432}" type="datetimeFigureOut">
              <a:rPr lang="tr-TR" smtClean="0"/>
              <a:t>18.06.2021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3C8394-1526-4BD3-8FC0-D4E15E3CF498}" type="slidenum">
              <a:rPr lang="tr-TR" smtClean="0"/>
              <a:t>‹#›</a:t>
            </a:fld>
            <a:endParaRPr lang="tr-TR"/>
          </a:p>
        </p:txBody>
      </p:sp>
    </p:spTree>
    <p:extLst>
      <p:ext uri="{BB962C8B-B14F-4D97-AF65-F5344CB8AC3E}">
        <p14:creationId xmlns:p14="http://schemas.microsoft.com/office/powerpoint/2010/main" val="1553713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Dikey Metin Yer Tutucusu 2"/>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A2D714-AEAE-4110-A9EF-F36C699D4432}" type="datetimeFigureOut">
              <a:rPr lang="tr-TR" smtClean="0"/>
              <a:t>18.06.2021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3C8394-1526-4BD3-8FC0-D4E15E3CF498}" type="slidenum">
              <a:rPr lang="tr-TR" smtClean="0"/>
              <a:t>‹#›</a:t>
            </a:fld>
            <a:endParaRPr lang="tr-TR"/>
          </a:p>
        </p:txBody>
      </p:sp>
    </p:spTree>
    <p:extLst>
      <p:ext uri="{BB962C8B-B14F-4D97-AF65-F5344CB8AC3E}">
        <p14:creationId xmlns:p14="http://schemas.microsoft.com/office/powerpoint/2010/main" val="3730632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10"/>
          </p:nvPr>
        </p:nvSpPr>
        <p:spPr/>
        <p:txBody>
          <a:bodyPr/>
          <a:lstStyle/>
          <a:p>
            <a:fld id="{7AA2D714-AEAE-4110-A9EF-F36C699D4432}" type="datetimeFigureOut">
              <a:rPr lang="tr-TR" smtClean="0"/>
              <a:t>18.06.2021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3C8394-1526-4BD3-8FC0-D4E15E3CF498}" type="slidenum">
              <a:rPr lang="tr-TR" smtClean="0"/>
              <a:t>‹#›</a:t>
            </a:fld>
            <a:endParaRPr lang="tr-TR"/>
          </a:p>
        </p:txBody>
      </p:sp>
    </p:spTree>
    <p:extLst>
      <p:ext uri="{BB962C8B-B14F-4D97-AF65-F5344CB8AC3E}">
        <p14:creationId xmlns:p14="http://schemas.microsoft.com/office/powerpoint/2010/main" val="4148747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Metin Yer Tutucus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Veri Yer Tutucusu 3"/>
          <p:cNvSpPr>
            <a:spLocks noGrp="1"/>
          </p:cNvSpPr>
          <p:nvPr>
            <p:ph type="dt" sz="half" idx="10"/>
          </p:nvPr>
        </p:nvSpPr>
        <p:spPr/>
        <p:txBody>
          <a:bodyPr/>
          <a:lstStyle/>
          <a:p>
            <a:fld id="{7AA2D714-AEAE-4110-A9EF-F36C699D4432}" type="datetimeFigureOut">
              <a:rPr lang="tr-TR" smtClean="0"/>
              <a:t>18.06.2021</a:t>
            </a:fld>
            <a:endParaRPr lang="tr-TR"/>
          </a:p>
        </p:txBody>
      </p:sp>
      <p:sp>
        <p:nvSpPr>
          <p:cNvPr id="5" name="Altbilgi Yer Tutucusu 4"/>
          <p:cNvSpPr>
            <a:spLocks noGrp="1"/>
          </p:cNvSpPr>
          <p:nvPr>
            <p:ph type="ftr" sz="quarter" idx="11"/>
          </p:nvPr>
        </p:nvSpPr>
        <p:spPr/>
        <p:txBody>
          <a:bodyPr/>
          <a:lstStyle/>
          <a:p>
            <a:endParaRPr lang="tr-TR"/>
          </a:p>
        </p:txBody>
      </p:sp>
      <p:sp>
        <p:nvSpPr>
          <p:cNvPr id="6" name="Slayt Numarası Yer Tutucusu 5"/>
          <p:cNvSpPr>
            <a:spLocks noGrp="1"/>
          </p:cNvSpPr>
          <p:nvPr>
            <p:ph type="sldNum" sz="quarter" idx="12"/>
          </p:nvPr>
        </p:nvSpPr>
        <p:spPr/>
        <p:txBody>
          <a:bodyPr/>
          <a:lstStyle/>
          <a:p>
            <a:fld id="{123C8394-1526-4BD3-8FC0-D4E15E3CF498}" type="slidenum">
              <a:rPr lang="tr-TR" smtClean="0"/>
              <a:t>‹#›</a:t>
            </a:fld>
            <a:endParaRPr lang="tr-TR"/>
          </a:p>
        </p:txBody>
      </p:sp>
    </p:spTree>
    <p:extLst>
      <p:ext uri="{BB962C8B-B14F-4D97-AF65-F5344CB8AC3E}">
        <p14:creationId xmlns:p14="http://schemas.microsoft.com/office/powerpoint/2010/main" val="4120877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İçerik Yer Tutucus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İçerik Yer Tutucus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Veri Yer Tutucusu 4"/>
          <p:cNvSpPr>
            <a:spLocks noGrp="1"/>
          </p:cNvSpPr>
          <p:nvPr>
            <p:ph type="dt" sz="half" idx="10"/>
          </p:nvPr>
        </p:nvSpPr>
        <p:spPr/>
        <p:txBody>
          <a:bodyPr/>
          <a:lstStyle/>
          <a:p>
            <a:fld id="{7AA2D714-AEAE-4110-A9EF-F36C699D4432}" type="datetimeFigureOut">
              <a:rPr lang="tr-TR" smtClean="0"/>
              <a:t>18.06.2021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3C8394-1526-4BD3-8FC0-D4E15E3CF498}" type="slidenum">
              <a:rPr lang="tr-TR" smtClean="0"/>
              <a:t>‹#›</a:t>
            </a:fld>
            <a:endParaRPr lang="tr-TR"/>
          </a:p>
        </p:txBody>
      </p:sp>
    </p:spTree>
    <p:extLst>
      <p:ext uri="{BB962C8B-B14F-4D97-AF65-F5344CB8AC3E}">
        <p14:creationId xmlns:p14="http://schemas.microsoft.com/office/powerpoint/2010/main" val="8149115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lvl1pPr>
              <a:defRPr/>
            </a:lvl1pPr>
          </a:lstStyle>
          <a:p>
            <a:r>
              <a:rPr lang="tr-TR" smtClean="0"/>
              <a:t>Asıl başlık stili için tıklatın</a:t>
            </a:r>
            <a:endParaRPr lang="tr-TR"/>
          </a:p>
        </p:txBody>
      </p:sp>
      <p:sp>
        <p:nvSpPr>
          <p:cNvPr id="3" name="Metin Yer Tutucus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İçerik Yer Tutucus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Metin Yer Tutucus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İçerik Yer Tutucus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Veri Yer Tutucusu 6"/>
          <p:cNvSpPr>
            <a:spLocks noGrp="1"/>
          </p:cNvSpPr>
          <p:nvPr>
            <p:ph type="dt" sz="half" idx="10"/>
          </p:nvPr>
        </p:nvSpPr>
        <p:spPr/>
        <p:txBody>
          <a:bodyPr/>
          <a:lstStyle/>
          <a:p>
            <a:fld id="{7AA2D714-AEAE-4110-A9EF-F36C699D4432}" type="datetimeFigureOut">
              <a:rPr lang="tr-TR" smtClean="0"/>
              <a:t>18.06.2021</a:t>
            </a:fld>
            <a:endParaRPr lang="tr-TR"/>
          </a:p>
        </p:txBody>
      </p:sp>
      <p:sp>
        <p:nvSpPr>
          <p:cNvPr id="8" name="Altbilgi Yer Tutucusu 7"/>
          <p:cNvSpPr>
            <a:spLocks noGrp="1"/>
          </p:cNvSpPr>
          <p:nvPr>
            <p:ph type="ftr" sz="quarter" idx="11"/>
          </p:nvPr>
        </p:nvSpPr>
        <p:spPr/>
        <p:txBody>
          <a:bodyPr/>
          <a:lstStyle/>
          <a:p>
            <a:endParaRPr lang="tr-TR"/>
          </a:p>
        </p:txBody>
      </p:sp>
      <p:sp>
        <p:nvSpPr>
          <p:cNvPr id="9" name="Slayt Numarası Yer Tutucusu 8"/>
          <p:cNvSpPr>
            <a:spLocks noGrp="1"/>
          </p:cNvSpPr>
          <p:nvPr>
            <p:ph type="sldNum" sz="quarter" idx="12"/>
          </p:nvPr>
        </p:nvSpPr>
        <p:spPr/>
        <p:txBody>
          <a:bodyPr/>
          <a:lstStyle/>
          <a:p>
            <a:fld id="{123C8394-1526-4BD3-8FC0-D4E15E3CF498}" type="slidenum">
              <a:rPr lang="tr-TR" smtClean="0"/>
              <a:t>‹#›</a:t>
            </a:fld>
            <a:endParaRPr lang="tr-TR"/>
          </a:p>
        </p:txBody>
      </p:sp>
    </p:spTree>
    <p:extLst>
      <p:ext uri="{BB962C8B-B14F-4D97-AF65-F5344CB8AC3E}">
        <p14:creationId xmlns:p14="http://schemas.microsoft.com/office/powerpoint/2010/main" val="4079678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smtClean="0"/>
              <a:t>Asıl başlık stili için tıklatın</a:t>
            </a:r>
            <a:endParaRPr lang="tr-TR"/>
          </a:p>
        </p:txBody>
      </p:sp>
      <p:sp>
        <p:nvSpPr>
          <p:cNvPr id="3" name="Veri Yer Tutucusu 2"/>
          <p:cNvSpPr>
            <a:spLocks noGrp="1"/>
          </p:cNvSpPr>
          <p:nvPr>
            <p:ph type="dt" sz="half" idx="10"/>
          </p:nvPr>
        </p:nvSpPr>
        <p:spPr/>
        <p:txBody>
          <a:bodyPr/>
          <a:lstStyle/>
          <a:p>
            <a:fld id="{7AA2D714-AEAE-4110-A9EF-F36C699D4432}" type="datetimeFigureOut">
              <a:rPr lang="tr-TR" smtClean="0"/>
              <a:t>18.06.2021</a:t>
            </a:fld>
            <a:endParaRPr lang="tr-TR"/>
          </a:p>
        </p:txBody>
      </p:sp>
      <p:sp>
        <p:nvSpPr>
          <p:cNvPr id="4" name="Altbilgi Yer Tutucusu 3"/>
          <p:cNvSpPr>
            <a:spLocks noGrp="1"/>
          </p:cNvSpPr>
          <p:nvPr>
            <p:ph type="ftr" sz="quarter" idx="11"/>
          </p:nvPr>
        </p:nvSpPr>
        <p:spPr/>
        <p:txBody>
          <a:bodyPr/>
          <a:lstStyle/>
          <a:p>
            <a:endParaRPr lang="tr-TR"/>
          </a:p>
        </p:txBody>
      </p:sp>
      <p:sp>
        <p:nvSpPr>
          <p:cNvPr id="5" name="Slayt Numarası Yer Tutucusu 4"/>
          <p:cNvSpPr>
            <a:spLocks noGrp="1"/>
          </p:cNvSpPr>
          <p:nvPr>
            <p:ph type="sldNum" sz="quarter" idx="12"/>
          </p:nvPr>
        </p:nvSpPr>
        <p:spPr/>
        <p:txBody>
          <a:bodyPr/>
          <a:lstStyle/>
          <a:p>
            <a:fld id="{123C8394-1526-4BD3-8FC0-D4E15E3CF498}" type="slidenum">
              <a:rPr lang="tr-TR" smtClean="0"/>
              <a:t>‹#›</a:t>
            </a:fld>
            <a:endParaRPr lang="tr-TR"/>
          </a:p>
        </p:txBody>
      </p:sp>
    </p:spTree>
    <p:extLst>
      <p:ext uri="{BB962C8B-B14F-4D97-AF65-F5344CB8AC3E}">
        <p14:creationId xmlns:p14="http://schemas.microsoft.com/office/powerpoint/2010/main" val="2584355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p>
            <a:fld id="{7AA2D714-AEAE-4110-A9EF-F36C699D4432}" type="datetimeFigureOut">
              <a:rPr lang="tr-TR" smtClean="0"/>
              <a:t>18.06.2021</a:t>
            </a:fld>
            <a:endParaRPr lang="tr-TR"/>
          </a:p>
        </p:txBody>
      </p:sp>
      <p:sp>
        <p:nvSpPr>
          <p:cNvPr id="3" name="Altbilgi Yer Tutucusu 2"/>
          <p:cNvSpPr>
            <a:spLocks noGrp="1"/>
          </p:cNvSpPr>
          <p:nvPr>
            <p:ph type="ftr" sz="quarter" idx="11"/>
          </p:nvPr>
        </p:nvSpPr>
        <p:spPr/>
        <p:txBody>
          <a:bodyPr/>
          <a:lstStyle/>
          <a:p>
            <a:endParaRPr lang="tr-TR"/>
          </a:p>
        </p:txBody>
      </p:sp>
      <p:sp>
        <p:nvSpPr>
          <p:cNvPr id="4" name="Slayt Numarası Yer Tutucusu 3"/>
          <p:cNvSpPr>
            <a:spLocks noGrp="1"/>
          </p:cNvSpPr>
          <p:nvPr>
            <p:ph type="sldNum" sz="quarter" idx="12"/>
          </p:nvPr>
        </p:nvSpPr>
        <p:spPr/>
        <p:txBody>
          <a:bodyPr/>
          <a:lstStyle/>
          <a:p>
            <a:fld id="{123C8394-1526-4BD3-8FC0-D4E15E3CF498}" type="slidenum">
              <a:rPr lang="tr-TR" smtClean="0"/>
              <a:t>‹#›</a:t>
            </a:fld>
            <a:endParaRPr lang="tr-TR"/>
          </a:p>
        </p:txBody>
      </p:sp>
    </p:spTree>
    <p:extLst>
      <p:ext uri="{BB962C8B-B14F-4D97-AF65-F5344CB8AC3E}">
        <p14:creationId xmlns:p14="http://schemas.microsoft.com/office/powerpoint/2010/main" val="855275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İçerik Yer Tutucus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Metin Yer Tutucus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AA2D714-AEAE-4110-A9EF-F36C699D4432}" type="datetimeFigureOut">
              <a:rPr lang="tr-TR" smtClean="0"/>
              <a:t>18.06.2021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3C8394-1526-4BD3-8FC0-D4E15E3CF498}" type="slidenum">
              <a:rPr lang="tr-TR" smtClean="0"/>
              <a:t>‹#›</a:t>
            </a:fld>
            <a:endParaRPr lang="tr-TR"/>
          </a:p>
        </p:txBody>
      </p:sp>
    </p:spTree>
    <p:extLst>
      <p:ext uri="{BB962C8B-B14F-4D97-AF65-F5344CB8AC3E}">
        <p14:creationId xmlns:p14="http://schemas.microsoft.com/office/powerpoint/2010/main" val="730730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Resim Yer Tutucus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Veri Yer Tutucusu 4"/>
          <p:cNvSpPr>
            <a:spLocks noGrp="1"/>
          </p:cNvSpPr>
          <p:nvPr>
            <p:ph type="dt" sz="half" idx="10"/>
          </p:nvPr>
        </p:nvSpPr>
        <p:spPr/>
        <p:txBody>
          <a:bodyPr/>
          <a:lstStyle/>
          <a:p>
            <a:fld id="{7AA2D714-AEAE-4110-A9EF-F36C699D4432}" type="datetimeFigureOut">
              <a:rPr lang="tr-TR" smtClean="0"/>
              <a:t>18.06.2021</a:t>
            </a:fld>
            <a:endParaRPr lang="tr-TR"/>
          </a:p>
        </p:txBody>
      </p:sp>
      <p:sp>
        <p:nvSpPr>
          <p:cNvPr id="6" name="Altbilgi Yer Tutucusu 5"/>
          <p:cNvSpPr>
            <a:spLocks noGrp="1"/>
          </p:cNvSpPr>
          <p:nvPr>
            <p:ph type="ftr" sz="quarter" idx="11"/>
          </p:nvPr>
        </p:nvSpPr>
        <p:spPr/>
        <p:txBody>
          <a:bodyPr/>
          <a:lstStyle/>
          <a:p>
            <a:endParaRPr lang="tr-TR"/>
          </a:p>
        </p:txBody>
      </p:sp>
      <p:sp>
        <p:nvSpPr>
          <p:cNvPr id="7" name="Slayt Numarası Yer Tutucusu 6"/>
          <p:cNvSpPr>
            <a:spLocks noGrp="1"/>
          </p:cNvSpPr>
          <p:nvPr>
            <p:ph type="sldNum" sz="quarter" idx="12"/>
          </p:nvPr>
        </p:nvSpPr>
        <p:spPr/>
        <p:txBody>
          <a:bodyPr/>
          <a:lstStyle/>
          <a:p>
            <a:fld id="{123C8394-1526-4BD3-8FC0-D4E15E3CF498}" type="slidenum">
              <a:rPr lang="tr-TR" smtClean="0"/>
              <a:t>‹#›</a:t>
            </a:fld>
            <a:endParaRPr lang="tr-TR"/>
          </a:p>
        </p:txBody>
      </p:sp>
    </p:spTree>
    <p:extLst>
      <p:ext uri="{BB962C8B-B14F-4D97-AF65-F5344CB8AC3E}">
        <p14:creationId xmlns:p14="http://schemas.microsoft.com/office/powerpoint/2010/main" val="164518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Metin Yer Tutucus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Veri Yer Tutucusu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A2D714-AEAE-4110-A9EF-F36C699D4432}" type="datetimeFigureOut">
              <a:rPr lang="tr-TR" smtClean="0"/>
              <a:t>18.06.2021</a:t>
            </a:fld>
            <a:endParaRPr lang="tr-TR"/>
          </a:p>
        </p:txBody>
      </p:sp>
      <p:sp>
        <p:nvSpPr>
          <p:cNvPr id="5" name="Altbilgi Yer Tutucusu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3C8394-1526-4BD3-8FC0-D4E15E3CF498}" type="slidenum">
              <a:rPr lang="tr-TR" smtClean="0"/>
              <a:t>‹#›</a:t>
            </a:fld>
            <a:endParaRPr lang="tr-TR"/>
          </a:p>
        </p:txBody>
      </p:sp>
    </p:spTree>
    <p:extLst>
      <p:ext uri="{BB962C8B-B14F-4D97-AF65-F5344CB8AC3E}">
        <p14:creationId xmlns:p14="http://schemas.microsoft.com/office/powerpoint/2010/main" val="16521281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emf"/></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1259632" y="620688"/>
            <a:ext cx="7772400" cy="2979762"/>
          </a:xfrm>
        </p:spPr>
        <p:txBody>
          <a:bodyPr>
            <a:normAutofit fontScale="90000"/>
          </a:bodyPr>
          <a:lstStyle/>
          <a:p>
            <a:pPr algn="l"/>
            <a:r>
              <a:rPr lang="en-US" b="1" dirty="0">
                <a:solidFill>
                  <a:srgbClr val="FF0000"/>
                </a:solidFill>
                <a:latin typeface="Arial" panose="020B0604020202020204" pitchFamily="34" charset="0"/>
                <a:cs typeface="Arial" panose="020B0604020202020204" pitchFamily="34" charset="0"/>
              </a:rPr>
              <a:t>AC Loss Calculation of Synchronous Generators Made of HTS Superconducting Armature Windings and Permanent Magnet Rotor</a:t>
            </a:r>
            <a:endParaRPr lang="tr-TR" b="1" dirty="0">
              <a:solidFill>
                <a:srgbClr val="FF0000"/>
              </a:solidFill>
              <a:latin typeface="Arial" panose="020B0604020202020204" pitchFamily="34" charset="0"/>
              <a:cs typeface="Arial" panose="020B0604020202020204" pitchFamily="34" charset="0"/>
            </a:endParaRPr>
          </a:p>
        </p:txBody>
      </p:sp>
      <p:sp>
        <p:nvSpPr>
          <p:cNvPr id="3" name="Alt Başlık 2"/>
          <p:cNvSpPr>
            <a:spLocks noGrp="1"/>
          </p:cNvSpPr>
          <p:nvPr>
            <p:ph type="subTitle" idx="1"/>
          </p:nvPr>
        </p:nvSpPr>
        <p:spPr/>
        <p:txBody>
          <a:bodyPr>
            <a:normAutofit fontScale="92500"/>
          </a:bodyPr>
          <a:lstStyle/>
          <a:p>
            <a:r>
              <a:rPr lang="tr-TR" dirty="0" smtClean="0">
                <a:latin typeface="Arial" pitchFamily="34" charset="0"/>
                <a:cs typeface="Arial" pitchFamily="34" charset="0"/>
              </a:rPr>
              <a:t>Abdurrahman </a:t>
            </a:r>
            <a:r>
              <a:rPr lang="tr-TR" dirty="0" err="1" smtClean="0">
                <a:latin typeface="Arial" pitchFamily="34" charset="0"/>
                <a:cs typeface="Arial" pitchFamily="34" charset="0"/>
              </a:rPr>
              <a:t>Erciyas</a:t>
            </a:r>
            <a:r>
              <a:rPr lang="tr-TR" dirty="0" smtClean="0">
                <a:latin typeface="Arial" pitchFamily="34" charset="0"/>
                <a:cs typeface="Arial" pitchFamily="34" charset="0"/>
              </a:rPr>
              <a:t>, Fedai </a:t>
            </a:r>
            <a:r>
              <a:rPr lang="tr-TR" dirty="0" err="1" smtClean="0">
                <a:latin typeface="Arial" pitchFamily="34" charset="0"/>
                <a:cs typeface="Arial" pitchFamily="34" charset="0"/>
              </a:rPr>
              <a:t>İnanir</a:t>
            </a:r>
            <a:endParaRPr lang="tr-TR" dirty="0" smtClean="0">
              <a:latin typeface="Arial" pitchFamily="34" charset="0"/>
              <a:cs typeface="Arial" pitchFamily="34" charset="0"/>
            </a:endParaRPr>
          </a:p>
          <a:p>
            <a:r>
              <a:rPr lang="tr-TR" dirty="0" err="1" smtClean="0">
                <a:latin typeface="Arial" pitchFamily="34" charset="0"/>
                <a:cs typeface="Arial" pitchFamily="34" charset="0"/>
              </a:rPr>
              <a:t>Department</a:t>
            </a:r>
            <a:r>
              <a:rPr lang="tr-TR" dirty="0" smtClean="0">
                <a:latin typeface="Arial" pitchFamily="34" charset="0"/>
                <a:cs typeface="Arial" pitchFamily="34" charset="0"/>
              </a:rPr>
              <a:t> of </a:t>
            </a:r>
            <a:r>
              <a:rPr lang="tr-TR" dirty="0" err="1" smtClean="0">
                <a:latin typeface="Arial" pitchFamily="34" charset="0"/>
                <a:cs typeface="Arial" pitchFamily="34" charset="0"/>
              </a:rPr>
              <a:t>Physics</a:t>
            </a:r>
            <a:r>
              <a:rPr lang="tr-TR" dirty="0" smtClean="0">
                <a:latin typeface="Arial" pitchFamily="34" charset="0"/>
                <a:cs typeface="Arial" pitchFamily="34" charset="0"/>
              </a:rPr>
              <a:t>, </a:t>
            </a:r>
            <a:r>
              <a:rPr lang="tr-TR" dirty="0" err="1" smtClean="0">
                <a:latin typeface="Arial" pitchFamily="34" charset="0"/>
                <a:cs typeface="Arial" pitchFamily="34" charset="0"/>
              </a:rPr>
              <a:t>Yildiz</a:t>
            </a:r>
            <a:r>
              <a:rPr lang="tr-TR" dirty="0" smtClean="0">
                <a:latin typeface="Arial" pitchFamily="34" charset="0"/>
                <a:cs typeface="Arial" pitchFamily="34" charset="0"/>
              </a:rPr>
              <a:t> </a:t>
            </a:r>
            <a:r>
              <a:rPr lang="tr-TR" dirty="0" smtClean="0">
                <a:latin typeface="Arial" pitchFamily="34" charset="0"/>
                <a:cs typeface="Arial" pitchFamily="34" charset="0"/>
              </a:rPr>
              <a:t>Technical </a:t>
            </a:r>
            <a:r>
              <a:rPr lang="tr-TR" dirty="0" err="1" smtClean="0">
                <a:latin typeface="Arial" pitchFamily="34" charset="0"/>
                <a:cs typeface="Arial" pitchFamily="34" charset="0"/>
              </a:rPr>
              <a:t>University</a:t>
            </a:r>
            <a:r>
              <a:rPr lang="tr-TR" dirty="0" smtClean="0">
                <a:latin typeface="Arial" pitchFamily="34" charset="0"/>
                <a:cs typeface="Arial" pitchFamily="34" charset="0"/>
              </a:rPr>
              <a:t> / </a:t>
            </a:r>
            <a:r>
              <a:rPr lang="tr-TR" dirty="0" err="1" smtClean="0">
                <a:latin typeface="Arial" pitchFamily="34" charset="0"/>
                <a:cs typeface="Arial" pitchFamily="34" charset="0"/>
              </a:rPr>
              <a:t>Turkiye</a:t>
            </a:r>
            <a:endParaRPr lang="tr-TR" dirty="0">
              <a:latin typeface="Arial" pitchFamily="34" charset="0"/>
              <a:cs typeface="Arial" pitchFamily="34" charset="0"/>
            </a:endParaRPr>
          </a:p>
        </p:txBody>
      </p:sp>
    </p:spTree>
    <p:extLst>
      <p:ext uri="{BB962C8B-B14F-4D97-AF65-F5344CB8AC3E}">
        <p14:creationId xmlns:p14="http://schemas.microsoft.com/office/powerpoint/2010/main" val="3698449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404664"/>
            <a:ext cx="8114109" cy="530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331640" y="6093296"/>
            <a:ext cx="4589141" cy="369332"/>
          </a:xfrm>
          <a:prstGeom prst="rect">
            <a:avLst/>
          </a:prstGeom>
          <a:noFill/>
        </p:spPr>
        <p:txBody>
          <a:bodyPr wrap="none" rtlCol="0">
            <a:spAutoFit/>
          </a:bodyPr>
          <a:lstStyle/>
          <a:p>
            <a:r>
              <a:rPr lang="tr-TR" dirty="0" err="1" smtClean="0"/>
              <a:t>Fig</a:t>
            </a:r>
            <a:r>
              <a:rPr lang="tr-TR" dirty="0" smtClean="0"/>
              <a:t>. </a:t>
            </a:r>
            <a:r>
              <a:rPr lang="tr-TR" dirty="0" err="1" smtClean="0"/>
              <a:t>Instaneteous</a:t>
            </a:r>
            <a:r>
              <a:rPr lang="tr-TR" dirty="0" smtClean="0"/>
              <a:t> </a:t>
            </a:r>
            <a:r>
              <a:rPr lang="tr-TR" dirty="0" err="1" smtClean="0"/>
              <a:t>losses</a:t>
            </a:r>
            <a:r>
              <a:rPr lang="tr-TR" dirty="0" smtClean="0"/>
              <a:t> </a:t>
            </a:r>
            <a:r>
              <a:rPr lang="tr-TR" dirty="0" err="1" smtClean="0"/>
              <a:t>for</a:t>
            </a:r>
            <a:r>
              <a:rPr lang="tr-TR" dirty="0" smtClean="0"/>
              <a:t> </a:t>
            </a:r>
            <a:r>
              <a:rPr lang="tr-TR" dirty="0" err="1" smtClean="0"/>
              <a:t>selected</a:t>
            </a:r>
            <a:r>
              <a:rPr lang="tr-TR" dirty="0" smtClean="0"/>
              <a:t> </a:t>
            </a:r>
            <a:r>
              <a:rPr lang="tr-TR" dirty="0" err="1" smtClean="0"/>
              <a:t>three</a:t>
            </a:r>
            <a:r>
              <a:rPr lang="tr-TR" dirty="0" smtClean="0"/>
              <a:t> </a:t>
            </a:r>
            <a:r>
              <a:rPr lang="tr-TR" dirty="0" err="1" smtClean="0"/>
              <a:t>coil</a:t>
            </a:r>
            <a:r>
              <a:rPr lang="tr-TR" dirty="0" smtClean="0"/>
              <a:t>. </a:t>
            </a:r>
            <a:endParaRPr lang="tr-TR" dirty="0"/>
          </a:p>
        </p:txBody>
      </p:sp>
    </p:spTree>
    <p:extLst>
      <p:ext uri="{BB962C8B-B14F-4D97-AF65-F5344CB8AC3E}">
        <p14:creationId xmlns:p14="http://schemas.microsoft.com/office/powerpoint/2010/main" val="132518383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kdörtgen 3"/>
          <p:cNvSpPr/>
          <p:nvPr/>
        </p:nvSpPr>
        <p:spPr>
          <a:xfrm>
            <a:off x="312536" y="5013176"/>
            <a:ext cx="4453103" cy="1015663"/>
          </a:xfrm>
          <a:prstGeom prst="rect">
            <a:avLst/>
          </a:prstGeom>
        </p:spPr>
        <p:txBody>
          <a:bodyPr wrap="square">
            <a:spAutoFit/>
          </a:bodyPr>
          <a:lstStyle/>
          <a:p>
            <a:r>
              <a:rPr lang="en-GB" sz="1500" dirty="0">
                <a:latin typeface="Calibri" panose="020F0502020204030204" pitchFamily="34" charset="0"/>
                <a:ea typeface="Calibri" panose="020F0502020204030204" pitchFamily="34" charset="0"/>
                <a:cs typeface="Times New Roman" panose="02020603050405020304" pitchFamily="18" charset="0"/>
              </a:rPr>
              <a:t>Figure 3. The distributions of the current that was induced in the superconducting coils when</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en-GB" sz="1500" dirty="0">
                <a:latin typeface="Calibri" panose="020F0502020204030204" pitchFamily="34" charset="0"/>
                <a:ea typeface="Calibri" panose="020F0502020204030204" pitchFamily="34" charset="0"/>
                <a:cs typeface="Times New Roman" panose="02020603050405020304" pitchFamily="18" charset="0"/>
              </a:rPr>
              <a:t> the rotor rotates a quarter round for</a:t>
            </a:r>
            <a:r>
              <a:rPr lang="en-GB" sz="1500" dirty="0">
                <a:latin typeface="Times New Roman" panose="02020603050405020304" pitchFamily="18" charset="0"/>
                <a:ea typeface="Calibri" panose="020F0502020204030204" pitchFamily="34" charset="0"/>
              </a:rPr>
              <a:t> </a:t>
            </a:r>
            <a:r>
              <a:rPr lang="en-GB" sz="1500" dirty="0">
                <a:latin typeface="Times New Roman" panose="02020603050405020304" pitchFamily="18" charset="0"/>
                <a:ea typeface="Calibri" panose="020F0502020204030204" pitchFamily="34" charset="0"/>
                <a:sym typeface="Symbol" panose="05050102010706020507" pitchFamily="18" charset="2"/>
              </a:rPr>
              <a:t></a:t>
            </a:r>
            <a:r>
              <a:rPr lang="tr-TR" sz="1500" dirty="0">
                <a:latin typeface="Times New Roman" panose="02020603050405020304" pitchFamily="18" charset="0"/>
                <a:ea typeface="Calibri" panose="020F0502020204030204" pitchFamily="34" charset="0"/>
                <a:sym typeface="Symbol" panose="05050102010706020507" pitchFamily="18" charset="2"/>
              </a:rPr>
              <a:t>= 10, 30, 150, 180 </a:t>
            </a:r>
            <a:r>
              <a:rPr lang="tr-TR" sz="1500" dirty="0" err="1">
                <a:latin typeface="Times New Roman" panose="02020603050405020304" pitchFamily="18" charset="0"/>
                <a:ea typeface="Calibri" panose="020F0502020204030204" pitchFamily="34" charset="0"/>
                <a:sym typeface="Symbol" panose="05050102010706020507" pitchFamily="18" charset="2"/>
              </a:rPr>
              <a:t>rpm</a:t>
            </a:r>
            <a:r>
              <a:rPr lang="tr-TR" sz="1500" dirty="0">
                <a:latin typeface="Times New Roman" panose="02020603050405020304" pitchFamily="18" charset="0"/>
                <a:ea typeface="Calibri" panose="020F0502020204030204" pitchFamily="34" charset="0"/>
                <a:sym typeface="Symbol" panose="05050102010706020507" pitchFamily="18" charset="2"/>
              </a:rPr>
              <a:t> </a:t>
            </a:r>
            <a:r>
              <a:rPr lang="tr-TR" sz="1500" dirty="0" err="1">
                <a:latin typeface="Times New Roman" panose="02020603050405020304" pitchFamily="18" charset="0"/>
                <a:ea typeface="Calibri" panose="020F0502020204030204" pitchFamily="34" charset="0"/>
                <a:sym typeface="Symbol" panose="05050102010706020507" pitchFamily="18" charset="2"/>
              </a:rPr>
              <a:t>velocities</a:t>
            </a:r>
            <a:r>
              <a:rPr lang="tr-TR" sz="1500" dirty="0">
                <a:latin typeface="Times New Roman" panose="02020603050405020304" pitchFamily="18" charset="0"/>
                <a:ea typeface="Calibri" panose="020F0502020204030204" pitchFamily="34" charset="0"/>
                <a:sym typeface="Symbol" panose="05050102010706020507" pitchFamily="18" charset="2"/>
              </a:rPr>
              <a:t> </a:t>
            </a:r>
            <a:r>
              <a:rPr lang="tr-TR" sz="1500" dirty="0" err="1">
                <a:latin typeface="Times New Roman" panose="02020603050405020304" pitchFamily="18" charset="0"/>
                <a:ea typeface="Calibri" panose="020F0502020204030204" pitchFamily="34" charset="0"/>
                <a:sym typeface="Symbol" panose="05050102010706020507" pitchFamily="18" charset="2"/>
              </a:rPr>
              <a:t>and</a:t>
            </a:r>
            <a:r>
              <a:rPr lang="tr-TR" sz="1500" dirty="0">
                <a:latin typeface="Times New Roman" panose="02020603050405020304" pitchFamily="18" charset="0"/>
                <a:ea typeface="Calibri" panose="020F0502020204030204" pitchFamily="34" charset="0"/>
                <a:sym typeface="Symbol" panose="05050102010706020507" pitchFamily="18" charset="2"/>
              </a:rPr>
              <a:t> </a:t>
            </a:r>
            <a:r>
              <a:rPr lang="tr-TR" sz="1500" dirty="0" err="1">
                <a:latin typeface="Times New Roman" panose="02020603050405020304" pitchFamily="18" charset="0"/>
                <a:ea typeface="Calibri" panose="020F0502020204030204" pitchFamily="34" charset="0"/>
                <a:sym typeface="Symbol" panose="05050102010706020507" pitchFamily="18" charset="2"/>
              </a:rPr>
              <a:t>magnetic</a:t>
            </a:r>
            <a:r>
              <a:rPr lang="tr-TR" sz="1500" dirty="0">
                <a:latin typeface="Times New Roman" panose="02020603050405020304" pitchFamily="18" charset="0"/>
                <a:ea typeface="Calibri" panose="020F0502020204030204" pitchFamily="34" charset="0"/>
                <a:sym typeface="Symbol" panose="05050102010706020507" pitchFamily="18" charset="2"/>
              </a:rPr>
              <a:t> </a:t>
            </a:r>
            <a:r>
              <a:rPr lang="tr-TR" sz="1500" dirty="0" err="1">
                <a:latin typeface="Times New Roman" panose="02020603050405020304" pitchFamily="18" charset="0"/>
                <a:ea typeface="Calibri" panose="020F0502020204030204" pitchFamily="34" charset="0"/>
                <a:sym typeface="Symbol" panose="05050102010706020507" pitchFamily="18" charset="2"/>
              </a:rPr>
              <a:t>field</a:t>
            </a:r>
            <a:r>
              <a:rPr lang="tr-TR" sz="1500" dirty="0">
                <a:latin typeface="Times New Roman" panose="02020603050405020304" pitchFamily="18" charset="0"/>
                <a:ea typeface="Calibri" panose="020F0502020204030204" pitchFamily="34" charset="0"/>
                <a:sym typeface="Symbol" panose="05050102010706020507" pitchFamily="18" charset="2"/>
              </a:rPr>
              <a:t> </a:t>
            </a:r>
            <a:r>
              <a:rPr lang="tr-TR" sz="1500" dirty="0" err="1">
                <a:latin typeface="Times New Roman" panose="02020603050405020304" pitchFamily="18" charset="0"/>
                <a:ea typeface="Calibri" panose="020F0502020204030204" pitchFamily="34" charset="0"/>
                <a:sym typeface="Symbol" panose="05050102010706020507" pitchFamily="18" charset="2"/>
              </a:rPr>
              <a:t>distribution</a:t>
            </a:r>
            <a:r>
              <a:rPr lang="tr-TR" sz="1500" dirty="0">
                <a:latin typeface="Times New Roman" panose="02020603050405020304" pitchFamily="18" charset="0"/>
                <a:ea typeface="Calibri" panose="020F0502020204030204" pitchFamily="34" charset="0"/>
                <a:sym typeface="Symbol" panose="05050102010706020507" pitchFamily="18" charset="2"/>
              </a:rPr>
              <a:t>.</a:t>
            </a:r>
            <a:endParaRPr lang="tr-TR" sz="1500" dirty="0"/>
          </a:p>
        </p:txBody>
      </p:sp>
      <p:pic>
        <p:nvPicPr>
          <p:cNvPr id="5" name="Resim 4"/>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536" y="1124744"/>
            <a:ext cx="4168295" cy="3384376"/>
          </a:xfrm>
          <a:prstGeom prst="rect">
            <a:avLst/>
          </a:prstGeom>
          <a:noFill/>
          <a:ln>
            <a:noFill/>
          </a:ln>
        </p:spPr>
      </p:pic>
      <p:sp>
        <p:nvSpPr>
          <p:cNvPr id="9" name="Dikdörtgen 8"/>
          <p:cNvSpPr/>
          <p:nvPr/>
        </p:nvSpPr>
        <p:spPr>
          <a:xfrm>
            <a:off x="5796136" y="4897759"/>
            <a:ext cx="2912403" cy="1246495"/>
          </a:xfrm>
          <a:prstGeom prst="rect">
            <a:avLst/>
          </a:prstGeom>
        </p:spPr>
        <p:txBody>
          <a:bodyPr wrap="square">
            <a:spAutoFit/>
          </a:bodyPr>
          <a:lstStyle/>
          <a:p>
            <a:r>
              <a:rPr lang="en-GB" sz="1500" dirty="0">
                <a:latin typeface="Calibri" panose="020F0502020204030204" pitchFamily="34" charset="0"/>
                <a:ea typeface="Calibri" panose="020F0502020204030204" pitchFamily="34" charset="0"/>
                <a:cs typeface="Times New Roman" panose="02020603050405020304" pitchFamily="18" charset="0"/>
              </a:rPr>
              <a:t>Figure 4.The magnetic field distributions of the stator and rotor of the model generator for</a:t>
            </a:r>
            <a:r>
              <a:rPr lang="tr-TR" sz="1500" dirty="0">
                <a:latin typeface="Calibri" panose="020F0502020204030204" pitchFamily="34" charset="0"/>
                <a:ea typeface="Calibri" panose="020F0502020204030204" pitchFamily="34" charset="0"/>
                <a:cs typeface="Times New Roman" panose="02020603050405020304" pitchFamily="18" charset="0"/>
              </a:rPr>
              <a:t> </a:t>
            </a:r>
            <a:r>
              <a:rPr lang="tr-TR" sz="15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=60 </a:t>
            </a:r>
            <a:r>
              <a:rPr lang="tr-TR" sz="1500" dirty="0" err="1">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rpm</a:t>
            </a:r>
            <a:r>
              <a:rPr lang="tr-TR" sz="15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a:t>
            </a:r>
            <a:r>
              <a:rPr lang="tr-TR" sz="1500" dirty="0" err="1">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during</a:t>
            </a:r>
            <a:r>
              <a:rPr lang="tr-TR" sz="1500" dirty="0">
                <a:latin typeface="Calibri" panose="020F0502020204030204" pitchFamily="34" charset="0"/>
                <a:ea typeface="Calibri" panose="020F0502020204030204" pitchFamily="34" charset="0"/>
                <a:cs typeface="Times New Roman" panose="02020603050405020304" pitchFamily="18" charset="0"/>
                <a:sym typeface="Symbol" panose="05050102010706020507" pitchFamily="18" charset="2"/>
              </a:rPr>
              <a:t> t=0, 0.125, 0.25</a:t>
            </a:r>
          </a:p>
          <a:p>
            <a:r>
              <a:rPr lang="tr-TR" sz="1500" dirty="0">
                <a:latin typeface="Calibri" panose="020F0502020204030204" pitchFamily="34" charset="0"/>
                <a:cs typeface="Times New Roman" panose="02020603050405020304" pitchFamily="18" charset="0"/>
                <a:sym typeface="Symbol" panose="05050102010706020507" pitchFamily="18" charset="2"/>
              </a:rPr>
              <a:t>0.375, 0.5 s.</a:t>
            </a:r>
            <a:endParaRPr lang="tr-TR" sz="1500" dirty="0"/>
          </a:p>
        </p:txBody>
      </p:sp>
      <p:pic>
        <p:nvPicPr>
          <p:cNvPr id="10" name="Resim 9"/>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65639" y="1124744"/>
            <a:ext cx="4019818" cy="3001984"/>
          </a:xfrm>
          <a:prstGeom prst="rect">
            <a:avLst/>
          </a:prstGeom>
          <a:noFill/>
          <a:ln>
            <a:noFill/>
          </a:ln>
        </p:spPr>
      </p:pic>
    </p:spTree>
    <p:extLst>
      <p:ext uri="{BB962C8B-B14F-4D97-AF65-F5344CB8AC3E}">
        <p14:creationId xmlns:p14="http://schemas.microsoft.com/office/powerpoint/2010/main" val="393798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AC </a:t>
            </a:r>
            <a:r>
              <a:rPr lang="tr-TR" dirty="0" err="1" smtClean="0"/>
              <a:t>Machineries</a:t>
            </a:r>
            <a:endParaRPr lang="tr-TR" dirty="0"/>
          </a:p>
        </p:txBody>
      </p:sp>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372" y="1340768"/>
            <a:ext cx="4392612" cy="4392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9"/>
          <p:cNvSpPr>
            <a:spLocks noChangeArrowheads="1"/>
          </p:cNvSpPr>
          <p:nvPr/>
        </p:nvSpPr>
        <p:spPr bwMode="auto">
          <a:xfrm>
            <a:off x="243585" y="6175421"/>
            <a:ext cx="42195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defPPr>
              <a:defRPr lang="en-US"/>
            </a:defPPr>
            <a:lvl1pPr algn="l" defTabSz="457200" rtl="0" fontAlgn="base">
              <a:spcBef>
                <a:spcPct val="0"/>
              </a:spcBef>
              <a:spcAft>
                <a:spcPct val="0"/>
              </a:spcAft>
              <a:defRPr kern="1200">
                <a:solidFill>
                  <a:schemeClr val="tx1"/>
                </a:solidFill>
                <a:latin typeface="Arial" charset="0"/>
                <a:ea typeface="ＭＳ Ｐゴシック" pitchFamily="-65"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pitchFamily="-65"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pitchFamily="-65"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pitchFamily="-65"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pitchFamily="-65" charset="-128"/>
                <a:cs typeface="+mn-cs"/>
              </a:defRPr>
            </a:lvl5pPr>
            <a:lvl6pPr marL="2286000" algn="l" defTabSz="914400" rtl="0" eaLnBrk="1" latinLnBrk="0" hangingPunct="1">
              <a:defRPr kern="1200">
                <a:solidFill>
                  <a:schemeClr val="tx1"/>
                </a:solidFill>
                <a:latin typeface="Arial" charset="0"/>
                <a:ea typeface="ＭＳ Ｐゴシック" pitchFamily="-65" charset="-128"/>
                <a:cs typeface="+mn-cs"/>
              </a:defRPr>
            </a:lvl6pPr>
            <a:lvl7pPr marL="2743200" algn="l" defTabSz="914400" rtl="0" eaLnBrk="1" latinLnBrk="0" hangingPunct="1">
              <a:defRPr kern="1200">
                <a:solidFill>
                  <a:schemeClr val="tx1"/>
                </a:solidFill>
                <a:latin typeface="Arial" charset="0"/>
                <a:ea typeface="ＭＳ Ｐゴシック" pitchFamily="-65" charset="-128"/>
                <a:cs typeface="+mn-cs"/>
              </a:defRPr>
            </a:lvl7pPr>
            <a:lvl8pPr marL="3200400" algn="l" defTabSz="914400" rtl="0" eaLnBrk="1" latinLnBrk="0" hangingPunct="1">
              <a:defRPr kern="1200">
                <a:solidFill>
                  <a:schemeClr val="tx1"/>
                </a:solidFill>
                <a:latin typeface="Arial" charset="0"/>
                <a:ea typeface="ＭＳ Ｐゴシック" pitchFamily="-65" charset="-128"/>
                <a:cs typeface="+mn-cs"/>
              </a:defRPr>
            </a:lvl8pPr>
            <a:lvl9pPr marL="3657600" algn="l" defTabSz="914400" rtl="0" eaLnBrk="1" latinLnBrk="0" hangingPunct="1">
              <a:defRPr kern="1200">
                <a:solidFill>
                  <a:schemeClr val="tx1"/>
                </a:solidFill>
                <a:latin typeface="Arial" charset="0"/>
                <a:ea typeface="ＭＳ Ｐゴシック" pitchFamily="-65" charset="-128"/>
                <a:cs typeface="+mn-cs"/>
              </a:defRPr>
            </a:lvl9pPr>
          </a:lstStyle>
          <a:p>
            <a:pPr defTabSz="914400">
              <a:spcBef>
                <a:spcPct val="20000"/>
              </a:spcBef>
              <a:buClr>
                <a:srgbClr val="E40033"/>
              </a:buClr>
              <a:buSzPct val="60000"/>
              <a:buFont typeface="Wingdings" pitchFamily="2" charset="2"/>
              <a:buChar char=""/>
            </a:pPr>
            <a:r>
              <a:rPr lang="en-GB" dirty="0"/>
              <a:t>36.5 MW, 120 rpm (U.S. Navy, AMSC)</a:t>
            </a:r>
          </a:p>
        </p:txBody>
      </p:sp>
      <p:sp>
        <p:nvSpPr>
          <p:cNvPr id="7" name="Metin kutusu 6"/>
          <p:cNvSpPr txBox="1"/>
          <p:nvPr/>
        </p:nvSpPr>
        <p:spPr>
          <a:xfrm>
            <a:off x="6516216" y="2370661"/>
            <a:ext cx="1928733" cy="1200329"/>
          </a:xfrm>
          <a:prstGeom prst="rect">
            <a:avLst/>
          </a:prstGeom>
          <a:noFill/>
        </p:spPr>
        <p:txBody>
          <a:bodyPr wrap="none" rtlCol="0">
            <a:spAutoFit/>
          </a:bodyPr>
          <a:lstStyle/>
          <a:p>
            <a:pPr marL="285750" indent="-285750">
              <a:buFont typeface="Wingdings" pitchFamily="2" charset="2"/>
              <a:buChar char="v"/>
            </a:pPr>
            <a:r>
              <a:rPr lang="tr-TR" sz="2400" dirty="0" err="1" smtClean="0">
                <a:solidFill>
                  <a:srgbClr val="FF0000"/>
                </a:solidFill>
              </a:rPr>
              <a:t>Effciency</a:t>
            </a:r>
            <a:endParaRPr lang="tr-TR" sz="2400" dirty="0" smtClean="0">
              <a:solidFill>
                <a:srgbClr val="FF0000"/>
              </a:solidFill>
            </a:endParaRPr>
          </a:p>
          <a:p>
            <a:pPr marL="285750" indent="-285750">
              <a:buFont typeface="Wingdings" pitchFamily="2" charset="2"/>
              <a:buChar char="v"/>
            </a:pPr>
            <a:r>
              <a:rPr lang="tr-TR" sz="2400" dirty="0" err="1" smtClean="0">
                <a:solidFill>
                  <a:srgbClr val="FF0000"/>
                </a:solidFill>
              </a:rPr>
              <a:t>Weight</a:t>
            </a:r>
            <a:endParaRPr lang="tr-TR" sz="2400" dirty="0" smtClean="0">
              <a:solidFill>
                <a:srgbClr val="FF0000"/>
              </a:solidFill>
            </a:endParaRPr>
          </a:p>
          <a:p>
            <a:pPr marL="285750" indent="-285750">
              <a:buFont typeface="Wingdings" pitchFamily="2" charset="2"/>
              <a:buChar char="v"/>
            </a:pPr>
            <a:r>
              <a:rPr lang="tr-TR" sz="2400" dirty="0" err="1" smtClean="0">
                <a:solidFill>
                  <a:srgbClr val="FF0000"/>
                </a:solidFill>
              </a:rPr>
              <a:t>Dimensions</a:t>
            </a:r>
            <a:endParaRPr lang="tr-TR" sz="2400" dirty="0" smtClean="0">
              <a:solidFill>
                <a:srgbClr val="FF0000"/>
              </a:solidFill>
            </a:endParaRPr>
          </a:p>
        </p:txBody>
      </p:sp>
      <p:pic>
        <p:nvPicPr>
          <p:cNvPr id="8" name="Picture 8" descr="ONR_motor-comp_CMYK_300_WE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55779" y="1134225"/>
            <a:ext cx="3814762" cy="46243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49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Modeling</a:t>
            </a:r>
            <a:r>
              <a:rPr lang="tr-TR" dirty="0" smtClean="0"/>
              <a:t> Framework</a:t>
            </a:r>
            <a:endParaRPr lang="tr-TR" dirty="0"/>
          </a:p>
        </p:txBody>
      </p:sp>
      <mc:AlternateContent xmlns:mc="http://schemas.openxmlformats.org/markup-compatibility/2006" xmlns:a14="http://schemas.microsoft.com/office/drawing/2010/main">
        <mc:Choice Requires="a14">
          <p:sp>
            <p:nvSpPr>
              <p:cNvPr id="5" name="Metin kutusu 4"/>
              <p:cNvSpPr txBox="1"/>
              <p:nvPr/>
            </p:nvSpPr>
            <p:spPr>
              <a:xfrm>
                <a:off x="2448621" y="2121602"/>
                <a:ext cx="4680320" cy="1048557"/>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sz="3000" i="1" smtClean="0">
                          <a:latin typeface="Cambria Math"/>
                          <a:ea typeface="Cambria Math"/>
                        </a:rPr>
                        <m:t>𝜎</m:t>
                      </m:r>
                      <m:f>
                        <m:fPr>
                          <m:ctrlPr>
                            <a:rPr lang="tr-TR" sz="3000" i="1" smtClean="0">
                              <a:latin typeface="Cambria Math" panose="02040503050406030204" pitchFamily="18" charset="0"/>
                              <a:ea typeface="Cambria Math"/>
                            </a:rPr>
                          </m:ctrlPr>
                        </m:fPr>
                        <m:num>
                          <m:r>
                            <a:rPr lang="tr-TR" sz="3000" i="1" smtClean="0">
                              <a:latin typeface="Cambria Math"/>
                              <a:ea typeface="Cambria Math"/>
                            </a:rPr>
                            <m:t>𝜕</m:t>
                          </m:r>
                          <m:r>
                            <a:rPr lang="tr-TR" sz="3000" b="1" i="1" smtClean="0">
                              <a:latin typeface="Cambria Math"/>
                              <a:ea typeface="Cambria Math"/>
                            </a:rPr>
                            <m:t>𝑨</m:t>
                          </m:r>
                        </m:num>
                        <m:den>
                          <m:r>
                            <a:rPr lang="tr-TR" sz="3000" i="1" smtClean="0">
                              <a:latin typeface="Cambria Math"/>
                              <a:ea typeface="Cambria Math"/>
                            </a:rPr>
                            <m:t>𝜕</m:t>
                          </m:r>
                          <m:r>
                            <a:rPr lang="tr-TR" sz="3000" b="0" i="1" smtClean="0">
                              <a:latin typeface="Cambria Math"/>
                              <a:ea typeface="Cambria Math"/>
                            </a:rPr>
                            <m:t>𝑡</m:t>
                          </m:r>
                        </m:den>
                      </m:f>
                      <m:r>
                        <a:rPr lang="tr-TR" sz="3000" b="0" i="0" smtClean="0">
                          <a:latin typeface="Cambria Math"/>
                          <a:ea typeface="Cambria Math"/>
                        </a:rPr>
                        <m:t>+</m:t>
                      </m:r>
                      <m:f>
                        <m:fPr>
                          <m:ctrlPr>
                            <a:rPr lang="tr-TR" sz="3000" b="0" i="1" smtClean="0">
                              <a:latin typeface="Cambria Math" panose="02040503050406030204" pitchFamily="18" charset="0"/>
                              <a:ea typeface="Cambria Math"/>
                            </a:rPr>
                          </m:ctrlPr>
                        </m:fPr>
                        <m:num>
                          <m:r>
                            <a:rPr lang="tr-TR" sz="3000" b="0" i="1" smtClean="0">
                              <a:latin typeface="Cambria Math"/>
                              <a:ea typeface="Cambria Math"/>
                            </a:rPr>
                            <m:t>1</m:t>
                          </m:r>
                        </m:num>
                        <m:den>
                          <m:sSub>
                            <m:sSubPr>
                              <m:ctrlPr>
                                <a:rPr lang="tr-TR" sz="3000" b="0" i="1" smtClean="0">
                                  <a:latin typeface="Cambria Math" panose="02040503050406030204" pitchFamily="18" charset="0"/>
                                  <a:ea typeface="Cambria Math"/>
                                </a:rPr>
                              </m:ctrlPr>
                            </m:sSubPr>
                            <m:e>
                              <m:r>
                                <a:rPr lang="tr-TR" sz="3000" b="0" i="1" smtClean="0">
                                  <a:latin typeface="Cambria Math"/>
                                  <a:ea typeface="Cambria Math"/>
                                </a:rPr>
                                <m:t>𝜇</m:t>
                              </m:r>
                            </m:e>
                            <m:sub>
                              <m:r>
                                <a:rPr lang="tr-TR" sz="3000" b="0" i="1" smtClean="0">
                                  <a:latin typeface="Cambria Math"/>
                                  <a:ea typeface="Cambria Math"/>
                                </a:rPr>
                                <m:t>0</m:t>
                              </m:r>
                            </m:sub>
                          </m:sSub>
                          <m:sSub>
                            <m:sSubPr>
                              <m:ctrlPr>
                                <a:rPr lang="tr-TR" sz="3000" b="0" i="1" smtClean="0">
                                  <a:latin typeface="Cambria Math" panose="02040503050406030204" pitchFamily="18" charset="0"/>
                                  <a:ea typeface="Cambria Math"/>
                                </a:rPr>
                              </m:ctrlPr>
                            </m:sSubPr>
                            <m:e>
                              <m:r>
                                <a:rPr lang="tr-TR" sz="3000" b="0" i="1" smtClean="0">
                                  <a:latin typeface="Cambria Math"/>
                                  <a:ea typeface="Cambria Math"/>
                                </a:rPr>
                                <m:t>𝜇</m:t>
                              </m:r>
                            </m:e>
                            <m:sub>
                              <m:r>
                                <a:rPr lang="tr-TR" sz="3000" b="0" i="1" smtClean="0">
                                  <a:latin typeface="Cambria Math"/>
                                  <a:ea typeface="Cambria Math"/>
                                </a:rPr>
                                <m:t>𝑟</m:t>
                              </m:r>
                            </m:sub>
                          </m:sSub>
                        </m:den>
                      </m:f>
                      <m:r>
                        <a:rPr lang="tr-TR" sz="3000" b="0" i="1" smtClean="0">
                          <a:latin typeface="Cambria Math"/>
                          <a:ea typeface="Cambria Math"/>
                        </a:rPr>
                        <m:t>𝛻</m:t>
                      </m:r>
                      <m:r>
                        <a:rPr lang="tr-TR" sz="3000" b="0" i="1" smtClean="0">
                          <a:latin typeface="Cambria Math"/>
                          <a:ea typeface="Cambria Math"/>
                        </a:rPr>
                        <m:t>×</m:t>
                      </m:r>
                      <m:r>
                        <a:rPr lang="tr-TR" sz="3000" b="0" i="1" smtClean="0">
                          <a:latin typeface="Cambria Math"/>
                          <a:ea typeface="Cambria Math"/>
                        </a:rPr>
                        <m:t>𝛻</m:t>
                      </m:r>
                      <m:r>
                        <a:rPr lang="tr-TR" sz="3000" b="0" i="1" smtClean="0">
                          <a:latin typeface="Cambria Math"/>
                          <a:ea typeface="Cambria Math"/>
                        </a:rPr>
                        <m:t>×</m:t>
                      </m:r>
                      <m:r>
                        <a:rPr lang="tr-TR" sz="3000" b="1" i="1" smtClean="0">
                          <a:latin typeface="Cambria Math"/>
                          <a:ea typeface="Cambria Math"/>
                        </a:rPr>
                        <m:t>𝑨</m:t>
                      </m:r>
                      <m:r>
                        <a:rPr lang="tr-TR" sz="3000" b="0" i="1" smtClean="0">
                          <a:latin typeface="Cambria Math"/>
                          <a:ea typeface="Cambria Math"/>
                        </a:rPr>
                        <m:t>=0</m:t>
                      </m:r>
                    </m:oMath>
                  </m:oMathPara>
                </a14:m>
                <a:endParaRPr lang="tr-TR" sz="3000" dirty="0"/>
              </a:p>
            </p:txBody>
          </p:sp>
        </mc:Choice>
        <mc:Fallback xmlns="">
          <p:sp>
            <p:nvSpPr>
              <p:cNvPr id="5" name="Metin kutusu 4"/>
              <p:cNvSpPr txBox="1">
                <a:spLocks noRot="1" noChangeAspect="1" noMove="1" noResize="1" noEditPoints="1" noAdjustHandles="1" noChangeArrowheads="1" noChangeShapeType="1" noTextEdit="1"/>
              </p:cNvSpPr>
              <p:nvPr/>
            </p:nvSpPr>
            <p:spPr>
              <a:xfrm>
                <a:off x="2448621" y="2121602"/>
                <a:ext cx="4680320" cy="1048557"/>
              </a:xfrm>
              <a:prstGeom prst="rect">
                <a:avLst/>
              </a:prstGeom>
              <a:blipFill rotWithShape="1">
                <a:blip r:embed="rId3"/>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6" name="Metin kutusu 5"/>
              <p:cNvSpPr txBox="1"/>
              <p:nvPr/>
            </p:nvSpPr>
            <p:spPr>
              <a:xfrm>
                <a:off x="1965430" y="4725144"/>
                <a:ext cx="5626797" cy="101745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d>
                        <m:dPr>
                          <m:begChr m:val="["/>
                          <m:endChr m:val="]"/>
                          <m:ctrlPr>
                            <a:rPr lang="tr-TR" sz="3000" i="1" smtClean="0">
                              <a:latin typeface="Cambria Math" panose="02040503050406030204" pitchFamily="18" charset="0"/>
                            </a:rPr>
                          </m:ctrlPr>
                        </m:dPr>
                        <m:e>
                          <m:eqArr>
                            <m:eqArrPr>
                              <m:ctrlPr>
                                <a:rPr lang="tr-TR" sz="3000" i="1" smtClean="0">
                                  <a:latin typeface="Cambria Math" panose="02040503050406030204" pitchFamily="18" charset="0"/>
                                </a:rPr>
                              </m:ctrlPr>
                            </m:eqArrPr>
                            <m:e>
                              <m:sSub>
                                <m:sSubPr>
                                  <m:ctrlPr>
                                    <a:rPr lang="tr-TR" sz="3000" i="1" smtClean="0">
                                      <a:latin typeface="Cambria Math" panose="02040503050406030204" pitchFamily="18" charset="0"/>
                                    </a:rPr>
                                  </m:ctrlPr>
                                </m:sSubPr>
                                <m:e>
                                  <m:r>
                                    <a:rPr lang="tr-TR" sz="3000" b="0" i="1" smtClean="0">
                                      <a:latin typeface="Cambria Math"/>
                                    </a:rPr>
                                    <m:t>𝑥</m:t>
                                  </m:r>
                                </m:e>
                                <m:sub>
                                  <m:r>
                                    <a:rPr lang="tr-TR" sz="3000" b="0" i="1" smtClean="0">
                                      <a:latin typeface="Cambria Math"/>
                                    </a:rPr>
                                    <m:t>𝑟</m:t>
                                  </m:r>
                                </m:sub>
                              </m:sSub>
                            </m:e>
                            <m:e>
                              <m:sSub>
                                <m:sSubPr>
                                  <m:ctrlPr>
                                    <a:rPr lang="tr-TR" sz="3000" i="1" smtClean="0">
                                      <a:latin typeface="Cambria Math" panose="02040503050406030204" pitchFamily="18" charset="0"/>
                                    </a:rPr>
                                  </m:ctrlPr>
                                </m:sSubPr>
                                <m:e>
                                  <m:r>
                                    <a:rPr lang="tr-TR" sz="3000" b="0" i="1" smtClean="0">
                                      <a:latin typeface="Cambria Math"/>
                                    </a:rPr>
                                    <m:t>𝑦</m:t>
                                  </m:r>
                                </m:e>
                                <m:sub>
                                  <m:r>
                                    <a:rPr lang="tr-TR" sz="3000" b="0" i="1" smtClean="0">
                                      <a:latin typeface="Cambria Math"/>
                                    </a:rPr>
                                    <m:t>𝑟</m:t>
                                  </m:r>
                                </m:sub>
                              </m:sSub>
                            </m:e>
                          </m:eqArr>
                        </m:e>
                      </m:d>
                      <m:r>
                        <a:rPr lang="tr-TR" sz="3000" b="0" i="1" smtClean="0">
                          <a:latin typeface="Cambria Math"/>
                        </a:rPr>
                        <m:t>=</m:t>
                      </m:r>
                      <m:d>
                        <m:dPr>
                          <m:begChr m:val="["/>
                          <m:endChr m:val="]"/>
                          <m:ctrlPr>
                            <a:rPr lang="tr-TR" sz="3000" b="0" i="1" smtClean="0">
                              <a:latin typeface="Cambria Math" panose="02040503050406030204" pitchFamily="18" charset="0"/>
                            </a:rPr>
                          </m:ctrlPr>
                        </m:dPr>
                        <m:e>
                          <m:eqArr>
                            <m:eqArrPr>
                              <m:ctrlPr>
                                <a:rPr lang="tr-TR" sz="3000" b="0" i="1" smtClean="0">
                                  <a:latin typeface="Cambria Math" panose="02040503050406030204" pitchFamily="18" charset="0"/>
                                </a:rPr>
                              </m:ctrlPr>
                            </m:eqArrPr>
                            <m:e>
                              <m:r>
                                <a:rPr lang="tr-TR" sz="3000" b="0" i="1" smtClean="0">
                                  <a:latin typeface="Cambria Math"/>
                                </a:rPr>
                                <m:t>𝑐𝑜𝑠</m:t>
                              </m:r>
                              <m:d>
                                <m:dPr>
                                  <m:ctrlPr>
                                    <a:rPr lang="tr-TR" sz="3000" b="0" i="1" smtClean="0">
                                      <a:latin typeface="Cambria Math" panose="02040503050406030204" pitchFamily="18" charset="0"/>
                                    </a:rPr>
                                  </m:ctrlPr>
                                </m:dPr>
                                <m:e>
                                  <m:r>
                                    <a:rPr lang="tr-TR" sz="3000" b="0" i="1" smtClean="0">
                                      <a:latin typeface="Cambria Math"/>
                                      <a:ea typeface="Cambria Math"/>
                                    </a:rPr>
                                    <m:t>𝜃</m:t>
                                  </m:r>
                                </m:e>
                              </m:d>
                              <m:r>
                                <a:rPr lang="tr-TR" sz="3000" b="0" i="1" smtClean="0">
                                  <a:latin typeface="Cambria Math"/>
                                  <a:ea typeface="Cambria Math"/>
                                </a:rPr>
                                <m:t>       −</m:t>
                              </m:r>
                              <m:r>
                                <m:rPr>
                                  <m:sty m:val="p"/>
                                </m:rPr>
                                <a:rPr lang="tr-TR" sz="3000" b="0" i="0" smtClean="0">
                                  <a:latin typeface="Cambria Math"/>
                                  <a:ea typeface="Cambria Math"/>
                                </a:rPr>
                                <m:t>sin</m:t>
                              </m:r>
                              <m:r>
                                <a:rPr lang="tr-TR" sz="3000" b="0" i="1" smtClean="0">
                                  <a:latin typeface="Cambria Math"/>
                                  <a:ea typeface="Cambria Math"/>
                                </a:rPr>
                                <m:t>⁡(</m:t>
                              </m:r>
                              <m:r>
                                <a:rPr lang="tr-TR" sz="3000" b="0" i="1" smtClean="0">
                                  <a:latin typeface="Cambria Math"/>
                                  <a:ea typeface="Cambria Math"/>
                                </a:rPr>
                                <m:t>𝜃</m:t>
                              </m:r>
                              <m:r>
                                <a:rPr lang="tr-TR" sz="3000" b="0" i="1" smtClean="0">
                                  <a:latin typeface="Cambria Math"/>
                                  <a:ea typeface="Cambria Math"/>
                                </a:rPr>
                                <m:t>)</m:t>
                              </m:r>
                            </m:e>
                            <m:e>
                              <m:func>
                                <m:funcPr>
                                  <m:ctrlPr>
                                    <a:rPr lang="tr-TR" sz="3000" b="0" i="1" smtClean="0">
                                      <a:latin typeface="Cambria Math" panose="02040503050406030204" pitchFamily="18" charset="0"/>
                                      <a:ea typeface="Cambria Math"/>
                                    </a:rPr>
                                  </m:ctrlPr>
                                </m:funcPr>
                                <m:fName>
                                  <m:r>
                                    <m:rPr>
                                      <m:sty m:val="p"/>
                                    </m:rPr>
                                    <a:rPr lang="tr-TR" sz="3000" b="0" i="0" smtClean="0">
                                      <a:latin typeface="Cambria Math"/>
                                      <a:ea typeface="Cambria Math"/>
                                    </a:rPr>
                                    <m:t>sin</m:t>
                                  </m:r>
                                </m:fName>
                                <m:e>
                                  <m:d>
                                    <m:dPr>
                                      <m:ctrlPr>
                                        <a:rPr lang="tr-TR" sz="3000" b="0" i="1" smtClean="0">
                                          <a:latin typeface="Cambria Math" panose="02040503050406030204" pitchFamily="18" charset="0"/>
                                          <a:ea typeface="Cambria Math"/>
                                        </a:rPr>
                                      </m:ctrlPr>
                                    </m:dPr>
                                    <m:e>
                                      <m:r>
                                        <a:rPr lang="tr-TR" sz="3000" b="0" i="1" smtClean="0">
                                          <a:latin typeface="Cambria Math"/>
                                          <a:ea typeface="Cambria Math"/>
                                        </a:rPr>
                                        <m:t>𝜃</m:t>
                                      </m:r>
                                    </m:e>
                                  </m:d>
                                </m:e>
                              </m:func>
                              <m:r>
                                <a:rPr lang="tr-TR" sz="3000" b="0" i="1" smtClean="0">
                                  <a:latin typeface="Cambria Math"/>
                                  <a:ea typeface="Cambria Math"/>
                                </a:rPr>
                                <m:t>           </m:t>
                              </m:r>
                              <m:r>
                                <m:rPr>
                                  <m:sty m:val="p"/>
                                </m:rPr>
                                <a:rPr lang="tr-TR" sz="3000" b="0" i="0" smtClean="0">
                                  <a:latin typeface="Cambria Math"/>
                                  <a:ea typeface="Cambria Math"/>
                                </a:rPr>
                                <m:t>cos</m:t>
                              </m:r>
                              <m:r>
                                <a:rPr lang="tr-TR" sz="3000" b="0" i="1" smtClean="0">
                                  <a:latin typeface="Cambria Math"/>
                                  <a:ea typeface="Cambria Math"/>
                                </a:rPr>
                                <m:t>⁡(</m:t>
                              </m:r>
                              <m:r>
                                <a:rPr lang="tr-TR" sz="3000" b="0" i="1" smtClean="0">
                                  <a:latin typeface="Cambria Math"/>
                                  <a:ea typeface="Cambria Math"/>
                                </a:rPr>
                                <m:t>𝜃</m:t>
                              </m:r>
                              <m:r>
                                <a:rPr lang="tr-TR" sz="3000" b="0" i="1" smtClean="0">
                                  <a:latin typeface="Cambria Math"/>
                                  <a:ea typeface="Cambria Math"/>
                                </a:rPr>
                                <m:t>)</m:t>
                              </m:r>
                            </m:e>
                          </m:eqArr>
                        </m:e>
                      </m:d>
                      <m:d>
                        <m:dPr>
                          <m:begChr m:val="["/>
                          <m:endChr m:val="]"/>
                          <m:ctrlPr>
                            <a:rPr lang="tr-TR" sz="3000" b="0" i="1" smtClean="0">
                              <a:latin typeface="Cambria Math" panose="02040503050406030204" pitchFamily="18" charset="0"/>
                            </a:rPr>
                          </m:ctrlPr>
                        </m:dPr>
                        <m:e>
                          <m:eqArr>
                            <m:eqArrPr>
                              <m:ctrlPr>
                                <a:rPr lang="tr-TR" sz="3000" b="0" i="1" smtClean="0">
                                  <a:latin typeface="Cambria Math" panose="02040503050406030204" pitchFamily="18" charset="0"/>
                                </a:rPr>
                              </m:ctrlPr>
                            </m:eqArrPr>
                            <m:e>
                              <m:sSub>
                                <m:sSubPr>
                                  <m:ctrlPr>
                                    <a:rPr lang="tr-TR" sz="3000" b="0" i="1" smtClean="0">
                                      <a:latin typeface="Cambria Math" panose="02040503050406030204" pitchFamily="18" charset="0"/>
                                    </a:rPr>
                                  </m:ctrlPr>
                                </m:sSubPr>
                                <m:e>
                                  <m:r>
                                    <a:rPr lang="tr-TR" sz="3000" b="0" i="1" smtClean="0">
                                      <a:latin typeface="Cambria Math"/>
                                    </a:rPr>
                                    <m:t>𝑥</m:t>
                                  </m:r>
                                </m:e>
                                <m:sub>
                                  <m:r>
                                    <a:rPr lang="tr-TR" sz="3000" b="0" i="1" smtClean="0">
                                      <a:latin typeface="Cambria Math"/>
                                    </a:rPr>
                                    <m:t>𝑠</m:t>
                                  </m:r>
                                </m:sub>
                              </m:sSub>
                            </m:e>
                            <m:e>
                              <m:sSub>
                                <m:sSubPr>
                                  <m:ctrlPr>
                                    <a:rPr lang="tr-TR" sz="3000" b="0" i="1" smtClean="0">
                                      <a:latin typeface="Cambria Math" panose="02040503050406030204" pitchFamily="18" charset="0"/>
                                    </a:rPr>
                                  </m:ctrlPr>
                                </m:sSubPr>
                                <m:e>
                                  <m:r>
                                    <a:rPr lang="tr-TR" sz="3000" b="0" i="1" smtClean="0">
                                      <a:latin typeface="Cambria Math"/>
                                    </a:rPr>
                                    <m:t>𝑦</m:t>
                                  </m:r>
                                </m:e>
                                <m:sub>
                                  <m:r>
                                    <a:rPr lang="tr-TR" sz="3000" b="0" i="1" smtClean="0">
                                      <a:latin typeface="Cambria Math"/>
                                    </a:rPr>
                                    <m:t>𝑠</m:t>
                                  </m:r>
                                </m:sub>
                              </m:sSub>
                            </m:e>
                          </m:eqArr>
                        </m:e>
                      </m:d>
                    </m:oMath>
                  </m:oMathPara>
                </a14:m>
                <a:endParaRPr lang="tr-TR" sz="3000" dirty="0"/>
              </a:p>
            </p:txBody>
          </p:sp>
        </mc:Choice>
        <mc:Fallback xmlns="">
          <p:sp>
            <p:nvSpPr>
              <p:cNvPr id="6" name="Metin kutusu 5"/>
              <p:cNvSpPr txBox="1">
                <a:spLocks noRot="1" noChangeAspect="1" noMove="1" noResize="1" noEditPoints="1" noAdjustHandles="1" noChangeArrowheads="1" noChangeShapeType="1" noTextEdit="1"/>
              </p:cNvSpPr>
              <p:nvPr/>
            </p:nvSpPr>
            <p:spPr>
              <a:xfrm>
                <a:off x="1965430" y="4725144"/>
                <a:ext cx="5626797" cy="1017458"/>
              </a:xfrm>
              <a:prstGeom prst="rect">
                <a:avLst/>
              </a:prstGeom>
              <a:blipFill rotWithShape="1">
                <a:blip r:embed="rId4"/>
                <a:stretch>
                  <a:fillRect/>
                </a:stretch>
              </a:blipFill>
            </p:spPr>
            <p:txBody>
              <a:bodyPr/>
              <a:lstStyle/>
              <a:p>
                <a:r>
                  <a:rPr lang="tr-TR">
                    <a:noFill/>
                  </a:rPr>
                  <a:t> </a:t>
                </a:r>
              </a:p>
            </p:txBody>
          </p:sp>
        </mc:Fallback>
      </mc:AlternateContent>
      <p:sp>
        <p:nvSpPr>
          <p:cNvPr id="7" name="Metin kutusu 6"/>
          <p:cNvSpPr txBox="1"/>
          <p:nvPr/>
        </p:nvSpPr>
        <p:spPr>
          <a:xfrm>
            <a:off x="2881546" y="4052637"/>
            <a:ext cx="3294107" cy="369332"/>
          </a:xfrm>
          <a:prstGeom prst="rect">
            <a:avLst/>
          </a:prstGeom>
          <a:noFill/>
        </p:spPr>
        <p:txBody>
          <a:bodyPr wrap="none" rtlCol="0">
            <a:spAutoFit/>
          </a:bodyPr>
          <a:lstStyle/>
          <a:p>
            <a:r>
              <a:rPr lang="tr-TR" dirty="0" err="1" smtClean="0"/>
              <a:t>For</a:t>
            </a:r>
            <a:r>
              <a:rPr lang="tr-TR" dirty="0" smtClean="0"/>
              <a:t> </a:t>
            </a:r>
            <a:r>
              <a:rPr lang="tr-TR" dirty="0" err="1" smtClean="0"/>
              <a:t>the</a:t>
            </a:r>
            <a:r>
              <a:rPr lang="tr-TR" dirty="0" smtClean="0"/>
              <a:t> </a:t>
            </a:r>
            <a:r>
              <a:rPr lang="tr-TR" dirty="0" err="1" smtClean="0"/>
              <a:t>rotation</a:t>
            </a:r>
            <a:r>
              <a:rPr lang="tr-TR" dirty="0" smtClean="0"/>
              <a:t>, </a:t>
            </a:r>
            <a:r>
              <a:rPr lang="tr-TR" dirty="0" err="1" smtClean="0"/>
              <a:t>Deformed</a:t>
            </a:r>
            <a:r>
              <a:rPr lang="tr-TR" dirty="0" smtClean="0"/>
              <a:t> Mesh</a:t>
            </a:r>
            <a:endParaRPr lang="tr-TR" dirty="0"/>
          </a:p>
        </p:txBody>
      </p:sp>
      <p:sp>
        <p:nvSpPr>
          <p:cNvPr id="8" name="Metin kutusu 7"/>
          <p:cNvSpPr txBox="1"/>
          <p:nvPr/>
        </p:nvSpPr>
        <p:spPr>
          <a:xfrm>
            <a:off x="3368763" y="1768294"/>
            <a:ext cx="1819216" cy="369332"/>
          </a:xfrm>
          <a:prstGeom prst="rect">
            <a:avLst/>
          </a:prstGeom>
          <a:noFill/>
        </p:spPr>
        <p:txBody>
          <a:bodyPr wrap="none" rtlCol="0">
            <a:spAutoFit/>
          </a:bodyPr>
          <a:lstStyle/>
          <a:p>
            <a:r>
              <a:rPr lang="tr-TR" dirty="0" err="1" smtClean="0"/>
              <a:t>Ampére</a:t>
            </a:r>
            <a:r>
              <a:rPr lang="tr-TR" dirty="0" smtClean="0"/>
              <a:t> </a:t>
            </a:r>
            <a:r>
              <a:rPr lang="tr-TR" dirty="0" err="1" smtClean="0"/>
              <a:t>Equation</a:t>
            </a:r>
            <a:endParaRPr lang="tr-TR" dirty="0"/>
          </a:p>
        </p:txBody>
      </p:sp>
      <p:sp>
        <p:nvSpPr>
          <p:cNvPr id="9" name="Metin kutusu 8"/>
          <p:cNvSpPr txBox="1"/>
          <p:nvPr/>
        </p:nvSpPr>
        <p:spPr>
          <a:xfrm>
            <a:off x="4278371" y="3366400"/>
            <a:ext cx="500458" cy="630942"/>
          </a:xfrm>
          <a:prstGeom prst="rect">
            <a:avLst/>
          </a:prstGeom>
          <a:noFill/>
        </p:spPr>
        <p:txBody>
          <a:bodyPr wrap="none" rtlCol="0">
            <a:spAutoFit/>
          </a:bodyPr>
          <a:lstStyle/>
          <a:p>
            <a:r>
              <a:rPr lang="tr-TR" sz="3500" b="1" dirty="0" smtClean="0"/>
              <a:t>&amp;</a:t>
            </a:r>
            <a:endParaRPr lang="tr-TR" sz="3500" b="1" dirty="0"/>
          </a:p>
        </p:txBody>
      </p:sp>
    </p:spTree>
    <p:extLst>
      <p:ext uri="{BB962C8B-B14F-4D97-AF65-F5344CB8AC3E}">
        <p14:creationId xmlns:p14="http://schemas.microsoft.com/office/powerpoint/2010/main" val="12379135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Modeling</a:t>
            </a:r>
            <a:r>
              <a:rPr lang="tr-TR" dirty="0" smtClean="0"/>
              <a:t> Framework</a:t>
            </a:r>
            <a:endParaRPr lang="tr-TR" dirty="0"/>
          </a:p>
        </p:txBody>
      </p:sp>
      <mc:AlternateContent xmlns:mc="http://schemas.openxmlformats.org/markup-compatibility/2006" xmlns:a14="http://schemas.microsoft.com/office/drawing/2010/main">
        <mc:Choice Requires="a14">
          <p:sp>
            <p:nvSpPr>
              <p:cNvPr id="4" name="Metin kutusu 3"/>
              <p:cNvSpPr txBox="1"/>
              <p:nvPr/>
            </p:nvSpPr>
            <p:spPr>
              <a:xfrm>
                <a:off x="899592" y="3030100"/>
                <a:ext cx="2917145" cy="112966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sz="3000" i="1" smtClean="0">
                          <a:latin typeface="Cambria Math"/>
                        </a:rPr>
                        <m:t>𝐽</m:t>
                      </m:r>
                      <m:r>
                        <a:rPr lang="tr-TR" sz="3000" b="0" i="1" smtClean="0">
                          <a:latin typeface="Cambria Math"/>
                        </a:rPr>
                        <m:t>=</m:t>
                      </m:r>
                      <m:sSub>
                        <m:sSubPr>
                          <m:ctrlPr>
                            <a:rPr lang="tr-TR" sz="3000" b="0" i="1" smtClean="0">
                              <a:latin typeface="Cambria Math" panose="02040503050406030204" pitchFamily="18" charset="0"/>
                            </a:rPr>
                          </m:ctrlPr>
                        </m:sSubPr>
                        <m:e>
                          <m:r>
                            <a:rPr lang="tr-TR" sz="3000" b="0" i="1" smtClean="0">
                              <a:latin typeface="Cambria Math"/>
                            </a:rPr>
                            <m:t>𝐽</m:t>
                          </m:r>
                        </m:e>
                        <m:sub>
                          <m:r>
                            <a:rPr lang="tr-TR" sz="3000" b="0" i="1" smtClean="0">
                              <a:latin typeface="Cambria Math"/>
                            </a:rPr>
                            <m:t>𝑐</m:t>
                          </m:r>
                        </m:sub>
                      </m:sSub>
                      <m:r>
                        <a:rPr lang="tr-TR" sz="3000" b="0" i="1" smtClean="0">
                          <a:latin typeface="Cambria Math"/>
                        </a:rPr>
                        <m:t>𝑡𝑎𝑛h</m:t>
                      </m:r>
                      <m:d>
                        <m:dPr>
                          <m:ctrlPr>
                            <a:rPr lang="tr-TR" sz="3000" b="0" i="1" smtClean="0">
                              <a:latin typeface="Cambria Math" panose="02040503050406030204" pitchFamily="18" charset="0"/>
                            </a:rPr>
                          </m:ctrlPr>
                        </m:dPr>
                        <m:e>
                          <m:f>
                            <m:fPr>
                              <m:ctrlPr>
                                <a:rPr lang="tr-TR" sz="3000" b="0" i="1" smtClean="0">
                                  <a:latin typeface="Cambria Math" panose="02040503050406030204" pitchFamily="18" charset="0"/>
                                </a:rPr>
                              </m:ctrlPr>
                            </m:fPr>
                            <m:num>
                              <m:r>
                                <a:rPr lang="tr-TR" sz="3000" b="0" i="1" smtClean="0">
                                  <a:latin typeface="Cambria Math"/>
                                </a:rPr>
                                <m:t>𝐸</m:t>
                              </m:r>
                            </m:num>
                            <m:den>
                              <m:sSub>
                                <m:sSubPr>
                                  <m:ctrlPr>
                                    <a:rPr lang="tr-TR" sz="3000" b="0" i="1" smtClean="0">
                                      <a:latin typeface="Cambria Math" panose="02040503050406030204" pitchFamily="18" charset="0"/>
                                    </a:rPr>
                                  </m:ctrlPr>
                                </m:sSubPr>
                                <m:e>
                                  <m:r>
                                    <a:rPr lang="tr-TR" sz="3000" b="0" i="1" smtClean="0">
                                      <a:latin typeface="Cambria Math"/>
                                    </a:rPr>
                                    <m:t>𝐸</m:t>
                                  </m:r>
                                </m:e>
                                <m:sub>
                                  <m:r>
                                    <a:rPr lang="tr-TR" sz="3000" b="0" i="1" smtClean="0">
                                      <a:latin typeface="Cambria Math"/>
                                    </a:rPr>
                                    <m:t>𝑐</m:t>
                                  </m:r>
                                </m:sub>
                              </m:sSub>
                            </m:den>
                          </m:f>
                        </m:e>
                      </m:d>
                    </m:oMath>
                  </m:oMathPara>
                </a14:m>
                <a:endParaRPr lang="tr-TR" sz="3000" dirty="0"/>
              </a:p>
            </p:txBody>
          </p:sp>
        </mc:Choice>
        <mc:Fallback xmlns="">
          <p:sp>
            <p:nvSpPr>
              <p:cNvPr id="4" name="Metin kutusu 3"/>
              <p:cNvSpPr txBox="1">
                <a:spLocks noRot="1" noChangeAspect="1" noMove="1" noResize="1" noEditPoints="1" noAdjustHandles="1" noChangeArrowheads="1" noChangeShapeType="1" noTextEdit="1"/>
              </p:cNvSpPr>
              <p:nvPr/>
            </p:nvSpPr>
            <p:spPr>
              <a:xfrm>
                <a:off x="899592" y="3030100"/>
                <a:ext cx="2917145" cy="1129668"/>
              </a:xfrm>
              <a:prstGeom prst="rect">
                <a:avLst/>
              </a:prstGeom>
              <a:blipFill rotWithShape="1">
                <a:blip r:embed="rId3"/>
                <a:stretch>
                  <a:fillRect/>
                </a:stretch>
              </a:blipFill>
            </p:spPr>
            <p:txBody>
              <a:bodyPr/>
              <a:lstStyle/>
              <a:p>
                <a:r>
                  <a:rPr lang="tr-TR">
                    <a:noFill/>
                  </a:rPr>
                  <a:t> </a:t>
                </a:r>
              </a:p>
            </p:txBody>
          </p:sp>
        </mc:Fallback>
      </mc:AlternateContent>
      <mc:AlternateContent xmlns:mc="http://schemas.openxmlformats.org/markup-compatibility/2006">
        <mc:Choice xmlns:a14="http://schemas.microsoft.com/office/drawing/2010/main" Requires="a14">
          <p:sp>
            <p:nvSpPr>
              <p:cNvPr id="5" name="Metin kutusu 4"/>
              <p:cNvSpPr txBox="1"/>
              <p:nvPr/>
            </p:nvSpPr>
            <p:spPr>
              <a:xfrm>
                <a:off x="1756118" y="5713068"/>
                <a:ext cx="1842748" cy="970202"/>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sz="3000" b="1" i="1" smtClean="0">
                          <a:latin typeface="Cambria Math"/>
                        </a:rPr>
                        <m:t>𝑬</m:t>
                      </m:r>
                      <m:r>
                        <a:rPr lang="tr-TR" sz="3000" b="0" i="1" smtClean="0">
                          <a:latin typeface="Cambria Math"/>
                        </a:rPr>
                        <m:t>=−</m:t>
                      </m:r>
                      <m:f>
                        <m:fPr>
                          <m:ctrlPr>
                            <a:rPr lang="tr-TR" sz="3000" b="0" i="1" smtClean="0">
                              <a:latin typeface="Cambria Math" panose="02040503050406030204" pitchFamily="18" charset="0"/>
                            </a:rPr>
                          </m:ctrlPr>
                        </m:fPr>
                        <m:num>
                          <m:r>
                            <a:rPr lang="tr-TR" sz="3000" b="0" i="1" smtClean="0">
                              <a:latin typeface="Cambria Math"/>
                              <a:ea typeface="Cambria Math"/>
                            </a:rPr>
                            <m:t>𝜕</m:t>
                          </m:r>
                          <m:r>
                            <a:rPr lang="tr-TR" sz="3000" b="1" i="1" smtClean="0">
                              <a:latin typeface="Cambria Math"/>
                              <a:ea typeface="Cambria Math"/>
                            </a:rPr>
                            <m:t>𝑨</m:t>
                          </m:r>
                        </m:num>
                        <m:den>
                          <m:r>
                            <a:rPr lang="tr-TR" sz="3000" b="0" i="1" smtClean="0">
                              <a:latin typeface="Cambria Math"/>
                              <a:ea typeface="Cambria Math"/>
                            </a:rPr>
                            <m:t>𝜕</m:t>
                          </m:r>
                          <m:r>
                            <a:rPr lang="tr-TR" sz="3000" b="0" i="1" smtClean="0">
                              <a:latin typeface="Cambria Math"/>
                              <a:ea typeface="Cambria Math"/>
                            </a:rPr>
                            <m:t>𝑡</m:t>
                          </m:r>
                        </m:den>
                      </m:f>
                    </m:oMath>
                  </m:oMathPara>
                </a14:m>
                <a:endParaRPr lang="tr-TR" sz="3000" dirty="0"/>
              </a:p>
            </p:txBody>
          </p:sp>
        </mc:Choice>
        <mc:Fallback>
          <p:sp>
            <p:nvSpPr>
              <p:cNvPr id="5" name="Metin kutusu 4"/>
              <p:cNvSpPr txBox="1">
                <a:spLocks noRot="1" noChangeAspect="1" noMove="1" noResize="1" noEditPoints="1" noAdjustHandles="1" noChangeArrowheads="1" noChangeShapeType="1" noTextEdit="1"/>
              </p:cNvSpPr>
              <p:nvPr/>
            </p:nvSpPr>
            <p:spPr>
              <a:xfrm>
                <a:off x="1756118" y="5713068"/>
                <a:ext cx="1842748" cy="970202"/>
              </a:xfrm>
              <a:prstGeom prst="rect">
                <a:avLst/>
              </a:prstGeom>
              <a:blipFill rotWithShape="0">
                <a:blip r:embed="rId4"/>
                <a:stretch>
                  <a:fillRect/>
                </a:stretch>
              </a:blipFill>
            </p:spPr>
            <p:txBody>
              <a:bodyPr/>
              <a:lstStyle/>
              <a:p>
                <a:r>
                  <a:rPr lang="tr-TR">
                    <a:noFill/>
                  </a:rPr>
                  <a:t> </a:t>
                </a:r>
              </a:p>
            </p:txBody>
          </p:sp>
        </mc:Fallback>
      </mc:AlternateContent>
      <p:sp>
        <p:nvSpPr>
          <p:cNvPr id="6" name="Metin kutusu 5"/>
          <p:cNvSpPr txBox="1"/>
          <p:nvPr/>
        </p:nvSpPr>
        <p:spPr>
          <a:xfrm>
            <a:off x="4202347" y="5206385"/>
            <a:ext cx="739305" cy="461665"/>
          </a:xfrm>
          <a:prstGeom prst="rect">
            <a:avLst/>
          </a:prstGeom>
          <a:noFill/>
        </p:spPr>
        <p:txBody>
          <a:bodyPr wrap="none" rtlCol="0">
            <a:spAutoFit/>
          </a:bodyPr>
          <a:lstStyle/>
          <a:p>
            <a:r>
              <a:rPr lang="tr-TR" sz="2400" dirty="0" err="1" smtClean="0"/>
              <a:t>with</a:t>
            </a:r>
            <a:endParaRPr lang="tr-TR" sz="2400" dirty="0"/>
          </a:p>
        </p:txBody>
      </p:sp>
      <mc:AlternateContent xmlns:mc="http://schemas.openxmlformats.org/markup-compatibility/2006" xmlns:a14="http://schemas.microsoft.com/office/drawing/2010/main">
        <mc:Choice Requires="a14">
          <p:sp>
            <p:nvSpPr>
              <p:cNvPr id="7" name="Metin kutusu 6"/>
              <p:cNvSpPr txBox="1"/>
              <p:nvPr/>
            </p:nvSpPr>
            <p:spPr>
              <a:xfrm>
                <a:off x="6010370" y="6006097"/>
                <a:ext cx="1664558" cy="57868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sz="3000" b="1" i="1" smtClean="0">
                          <a:latin typeface="Cambria Math"/>
                        </a:rPr>
                        <m:t>𝑨</m:t>
                      </m:r>
                      <m:r>
                        <a:rPr lang="tr-TR" sz="3000" b="0" i="1" smtClean="0">
                          <a:latin typeface="Cambria Math"/>
                        </a:rPr>
                        <m:t>=</m:t>
                      </m:r>
                      <m:sSub>
                        <m:sSubPr>
                          <m:ctrlPr>
                            <a:rPr lang="tr-TR" sz="3000" b="0" i="1" smtClean="0">
                              <a:latin typeface="Cambria Math" panose="02040503050406030204" pitchFamily="18" charset="0"/>
                            </a:rPr>
                          </m:ctrlPr>
                        </m:sSubPr>
                        <m:e>
                          <m:r>
                            <a:rPr lang="tr-TR" sz="3000" b="0" i="1" smtClean="0">
                              <a:latin typeface="Cambria Math"/>
                            </a:rPr>
                            <m:t>𝐴</m:t>
                          </m:r>
                        </m:e>
                        <m:sub>
                          <m:r>
                            <a:rPr lang="tr-TR" sz="3000" b="0" i="1" smtClean="0">
                              <a:latin typeface="Cambria Math"/>
                            </a:rPr>
                            <m:t>𝑧</m:t>
                          </m:r>
                        </m:sub>
                      </m:sSub>
                      <m:acc>
                        <m:accPr>
                          <m:chr m:val="̂"/>
                          <m:ctrlPr>
                            <a:rPr lang="tr-TR" sz="3000" b="0" i="1" smtClean="0">
                              <a:latin typeface="Cambria Math" panose="02040503050406030204" pitchFamily="18" charset="0"/>
                            </a:rPr>
                          </m:ctrlPr>
                        </m:accPr>
                        <m:e>
                          <m:r>
                            <a:rPr lang="tr-TR" sz="3000" b="0" i="1" smtClean="0">
                              <a:latin typeface="Cambria Math"/>
                            </a:rPr>
                            <m:t>𝑘</m:t>
                          </m:r>
                        </m:e>
                      </m:acc>
                    </m:oMath>
                  </m:oMathPara>
                </a14:m>
                <a:endParaRPr lang="tr-TR" sz="3000" dirty="0"/>
              </a:p>
            </p:txBody>
          </p:sp>
        </mc:Choice>
        <mc:Fallback xmlns="">
          <p:sp>
            <p:nvSpPr>
              <p:cNvPr id="7" name="Metin kutusu 6"/>
              <p:cNvSpPr txBox="1">
                <a:spLocks noRot="1" noChangeAspect="1" noMove="1" noResize="1" noEditPoints="1" noAdjustHandles="1" noChangeArrowheads="1" noChangeShapeType="1" noTextEdit="1"/>
              </p:cNvSpPr>
              <p:nvPr/>
            </p:nvSpPr>
            <p:spPr>
              <a:xfrm>
                <a:off x="6010370" y="6006097"/>
                <a:ext cx="1664558" cy="578685"/>
              </a:xfrm>
              <a:prstGeom prst="rect">
                <a:avLst/>
              </a:prstGeom>
              <a:blipFill rotWithShape="1">
                <a:blip r:embed="rId5"/>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8" name="Metin kutusu 7"/>
              <p:cNvSpPr txBox="1"/>
              <p:nvPr/>
            </p:nvSpPr>
            <p:spPr>
              <a:xfrm>
                <a:off x="5855370" y="2062369"/>
                <a:ext cx="2413033" cy="118327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sz="3000" b="0" i="1" smtClean="0">
                          <a:latin typeface="Cambria Math"/>
                        </a:rPr>
                        <m:t>𝐸</m:t>
                      </m:r>
                      <m:r>
                        <a:rPr lang="tr-TR" sz="3000" b="0" i="1" smtClean="0">
                          <a:latin typeface="Cambria Math"/>
                        </a:rPr>
                        <m:t>=</m:t>
                      </m:r>
                      <m:sSub>
                        <m:sSubPr>
                          <m:ctrlPr>
                            <a:rPr lang="tr-TR" sz="3000" b="0" i="1" smtClean="0">
                              <a:latin typeface="Cambria Math" panose="02040503050406030204" pitchFamily="18" charset="0"/>
                            </a:rPr>
                          </m:ctrlPr>
                        </m:sSubPr>
                        <m:e>
                          <m:r>
                            <a:rPr lang="tr-TR" sz="3000" b="0" i="1" smtClean="0">
                              <a:latin typeface="Cambria Math"/>
                            </a:rPr>
                            <m:t>𝐸</m:t>
                          </m:r>
                        </m:e>
                        <m:sub>
                          <m:r>
                            <a:rPr lang="tr-TR" sz="3000" b="0" i="1" smtClean="0">
                              <a:latin typeface="Cambria Math"/>
                            </a:rPr>
                            <m:t>𝑐</m:t>
                          </m:r>
                        </m:sub>
                      </m:sSub>
                      <m:sSup>
                        <m:sSupPr>
                          <m:ctrlPr>
                            <a:rPr lang="tr-TR" sz="3000" b="0" i="1" smtClean="0">
                              <a:latin typeface="Cambria Math" panose="02040503050406030204" pitchFamily="18" charset="0"/>
                            </a:rPr>
                          </m:ctrlPr>
                        </m:sSupPr>
                        <m:e>
                          <m:d>
                            <m:dPr>
                              <m:ctrlPr>
                                <a:rPr lang="tr-TR" sz="3000" b="0" i="1" smtClean="0">
                                  <a:latin typeface="Cambria Math" panose="02040503050406030204" pitchFamily="18" charset="0"/>
                                </a:rPr>
                              </m:ctrlPr>
                            </m:dPr>
                            <m:e>
                              <m:f>
                                <m:fPr>
                                  <m:ctrlPr>
                                    <a:rPr lang="tr-TR" sz="3000" b="0" i="1" smtClean="0">
                                      <a:latin typeface="Cambria Math" panose="02040503050406030204" pitchFamily="18" charset="0"/>
                                    </a:rPr>
                                  </m:ctrlPr>
                                </m:fPr>
                                <m:num>
                                  <m:r>
                                    <a:rPr lang="tr-TR" sz="3000" b="0" i="1" smtClean="0">
                                      <a:latin typeface="Cambria Math"/>
                                    </a:rPr>
                                    <m:t>𝐽</m:t>
                                  </m:r>
                                </m:num>
                                <m:den>
                                  <m:sSub>
                                    <m:sSubPr>
                                      <m:ctrlPr>
                                        <a:rPr lang="tr-TR" sz="3000" b="0" i="1" smtClean="0">
                                          <a:latin typeface="Cambria Math" panose="02040503050406030204" pitchFamily="18" charset="0"/>
                                        </a:rPr>
                                      </m:ctrlPr>
                                    </m:sSubPr>
                                    <m:e>
                                      <m:r>
                                        <a:rPr lang="tr-TR" sz="3000" b="0" i="1" smtClean="0">
                                          <a:latin typeface="Cambria Math"/>
                                        </a:rPr>
                                        <m:t>𝐽</m:t>
                                      </m:r>
                                    </m:e>
                                    <m:sub>
                                      <m:r>
                                        <a:rPr lang="tr-TR" sz="3000" b="0" i="1" smtClean="0">
                                          <a:latin typeface="Cambria Math"/>
                                        </a:rPr>
                                        <m:t>𝑐</m:t>
                                      </m:r>
                                    </m:sub>
                                  </m:sSub>
                                </m:den>
                              </m:f>
                            </m:e>
                          </m:d>
                        </m:e>
                        <m:sup>
                          <m:r>
                            <a:rPr lang="tr-TR" sz="3000" b="0" i="1" smtClean="0">
                              <a:latin typeface="Cambria Math"/>
                            </a:rPr>
                            <m:t>𝑛</m:t>
                          </m:r>
                        </m:sup>
                      </m:sSup>
                    </m:oMath>
                  </m:oMathPara>
                </a14:m>
                <a:endParaRPr lang="tr-TR" sz="3000" dirty="0"/>
              </a:p>
            </p:txBody>
          </p:sp>
        </mc:Choice>
        <mc:Fallback xmlns="">
          <p:sp>
            <p:nvSpPr>
              <p:cNvPr id="8" name="Metin kutusu 7"/>
              <p:cNvSpPr txBox="1">
                <a:spLocks noRot="1" noChangeAspect="1" noMove="1" noResize="1" noEditPoints="1" noAdjustHandles="1" noChangeArrowheads="1" noChangeShapeType="1" noTextEdit="1"/>
              </p:cNvSpPr>
              <p:nvPr/>
            </p:nvSpPr>
            <p:spPr>
              <a:xfrm>
                <a:off x="5855370" y="2062369"/>
                <a:ext cx="2413033" cy="1183273"/>
              </a:xfrm>
              <a:prstGeom prst="rect">
                <a:avLst/>
              </a:prstGeom>
              <a:blipFill rotWithShape="1">
                <a:blip r:embed="rId6"/>
                <a:stretch>
                  <a:fillRect/>
                </a:stretch>
              </a:blipFill>
            </p:spPr>
            <p:txBody>
              <a:bodyPr/>
              <a:lstStyle/>
              <a:p>
                <a:r>
                  <a:rPr lang="tr-TR">
                    <a:noFill/>
                  </a:rPr>
                  <a:t> </a:t>
                </a:r>
              </a:p>
            </p:txBody>
          </p:sp>
        </mc:Fallback>
      </mc:AlternateContent>
      <mc:AlternateContent xmlns:mc="http://schemas.openxmlformats.org/markup-compatibility/2006" xmlns:a14="http://schemas.microsoft.com/office/drawing/2010/main">
        <mc:Choice Requires="a14">
          <p:sp>
            <p:nvSpPr>
              <p:cNvPr id="9" name="Metin kutusu 8"/>
              <p:cNvSpPr txBox="1"/>
              <p:nvPr/>
            </p:nvSpPr>
            <p:spPr>
              <a:xfrm>
                <a:off x="5292460" y="3468773"/>
                <a:ext cx="3538854" cy="1384418"/>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tr-TR" sz="3000" i="1" smtClean="0">
                          <a:latin typeface="Cambria Math"/>
                          <a:ea typeface="Cambria Math"/>
                        </a:rPr>
                        <m:t>𝜎</m:t>
                      </m:r>
                      <m:r>
                        <a:rPr lang="tr-TR" sz="3000" b="0" i="1" smtClean="0">
                          <a:latin typeface="Cambria Math"/>
                          <a:ea typeface="Cambria Math"/>
                        </a:rPr>
                        <m:t>=</m:t>
                      </m:r>
                      <m:f>
                        <m:fPr>
                          <m:ctrlPr>
                            <a:rPr lang="tr-TR" sz="3000" b="0" i="1" smtClean="0">
                              <a:latin typeface="Cambria Math" panose="02040503050406030204" pitchFamily="18" charset="0"/>
                              <a:ea typeface="Cambria Math"/>
                            </a:rPr>
                          </m:ctrlPr>
                        </m:fPr>
                        <m:num>
                          <m:sSub>
                            <m:sSubPr>
                              <m:ctrlPr>
                                <a:rPr lang="tr-TR" sz="3000" b="0" i="1" smtClean="0">
                                  <a:latin typeface="Cambria Math" panose="02040503050406030204" pitchFamily="18" charset="0"/>
                                  <a:ea typeface="Cambria Math"/>
                                </a:rPr>
                              </m:ctrlPr>
                            </m:sSubPr>
                            <m:e>
                              <m:r>
                                <a:rPr lang="tr-TR" sz="3000" b="0" i="1" smtClean="0">
                                  <a:latin typeface="Cambria Math"/>
                                  <a:ea typeface="Cambria Math"/>
                                </a:rPr>
                                <m:t>𝐽</m:t>
                              </m:r>
                            </m:e>
                            <m:sub>
                              <m:r>
                                <a:rPr lang="tr-TR" sz="3000" b="0" i="1" smtClean="0">
                                  <a:latin typeface="Cambria Math"/>
                                  <a:ea typeface="Cambria Math"/>
                                </a:rPr>
                                <m:t>𝑐</m:t>
                              </m:r>
                            </m:sub>
                          </m:sSub>
                        </m:num>
                        <m:den>
                          <m:sSub>
                            <m:sSubPr>
                              <m:ctrlPr>
                                <a:rPr lang="tr-TR" sz="3000" b="0" i="1" smtClean="0">
                                  <a:latin typeface="Cambria Math" panose="02040503050406030204" pitchFamily="18" charset="0"/>
                                  <a:ea typeface="Cambria Math"/>
                                </a:rPr>
                              </m:ctrlPr>
                            </m:sSubPr>
                            <m:e>
                              <m:r>
                                <a:rPr lang="tr-TR" sz="3000" b="0" i="1" smtClean="0">
                                  <a:latin typeface="Cambria Math"/>
                                  <a:ea typeface="Cambria Math"/>
                                </a:rPr>
                                <m:t>𝐸</m:t>
                              </m:r>
                            </m:e>
                            <m:sub>
                              <m:r>
                                <a:rPr lang="tr-TR" sz="3000" b="0" i="1" smtClean="0">
                                  <a:latin typeface="Cambria Math"/>
                                  <a:ea typeface="Cambria Math"/>
                                </a:rPr>
                                <m:t>𝑐</m:t>
                              </m:r>
                            </m:sub>
                          </m:sSub>
                        </m:den>
                      </m:f>
                      <m:sSup>
                        <m:sSupPr>
                          <m:ctrlPr>
                            <a:rPr lang="tr-TR" sz="3000" b="0" i="1" smtClean="0">
                              <a:latin typeface="Cambria Math" panose="02040503050406030204" pitchFamily="18" charset="0"/>
                              <a:ea typeface="Cambria Math"/>
                            </a:rPr>
                          </m:ctrlPr>
                        </m:sSupPr>
                        <m:e>
                          <m:d>
                            <m:dPr>
                              <m:ctrlPr>
                                <a:rPr lang="tr-TR" sz="3000" b="0" i="1" smtClean="0">
                                  <a:latin typeface="Cambria Math" panose="02040503050406030204" pitchFamily="18" charset="0"/>
                                  <a:ea typeface="Cambria Math"/>
                                </a:rPr>
                              </m:ctrlPr>
                            </m:dPr>
                            <m:e>
                              <m:f>
                                <m:fPr>
                                  <m:ctrlPr>
                                    <a:rPr lang="tr-TR" sz="3000" b="0" i="1" smtClean="0">
                                      <a:latin typeface="Cambria Math" panose="02040503050406030204" pitchFamily="18" charset="0"/>
                                      <a:ea typeface="Cambria Math"/>
                                    </a:rPr>
                                  </m:ctrlPr>
                                </m:fPr>
                                <m:num>
                                  <m:r>
                                    <a:rPr lang="tr-TR" sz="3000" b="0" i="1" smtClean="0">
                                      <a:latin typeface="Cambria Math"/>
                                      <a:ea typeface="Cambria Math"/>
                                    </a:rPr>
                                    <m:t>𝐸</m:t>
                                  </m:r>
                                </m:num>
                                <m:den>
                                  <m:sSub>
                                    <m:sSubPr>
                                      <m:ctrlPr>
                                        <a:rPr lang="tr-TR" sz="3000" b="0" i="1" smtClean="0">
                                          <a:latin typeface="Cambria Math" panose="02040503050406030204" pitchFamily="18" charset="0"/>
                                          <a:ea typeface="Cambria Math"/>
                                        </a:rPr>
                                      </m:ctrlPr>
                                    </m:sSubPr>
                                    <m:e>
                                      <m:r>
                                        <a:rPr lang="tr-TR" sz="3000" b="0" i="1" smtClean="0">
                                          <a:latin typeface="Cambria Math"/>
                                          <a:ea typeface="Cambria Math"/>
                                        </a:rPr>
                                        <m:t>𝐸</m:t>
                                      </m:r>
                                    </m:e>
                                    <m:sub>
                                      <m:r>
                                        <a:rPr lang="tr-TR" sz="3000" b="0" i="1" smtClean="0">
                                          <a:latin typeface="Cambria Math"/>
                                          <a:ea typeface="Cambria Math"/>
                                        </a:rPr>
                                        <m:t>𝑐</m:t>
                                      </m:r>
                                    </m:sub>
                                  </m:sSub>
                                </m:den>
                              </m:f>
                              <m:r>
                                <a:rPr lang="tr-TR" sz="3000" b="0" i="1" smtClean="0">
                                  <a:latin typeface="Cambria Math"/>
                                  <a:ea typeface="Cambria Math"/>
                                </a:rPr>
                                <m:t>+∆</m:t>
                              </m:r>
                            </m:e>
                          </m:d>
                        </m:e>
                        <m:sup>
                          <m:f>
                            <m:fPr>
                              <m:ctrlPr>
                                <a:rPr lang="tr-TR" sz="3000" b="0" i="1" smtClean="0">
                                  <a:latin typeface="Cambria Math" panose="02040503050406030204" pitchFamily="18" charset="0"/>
                                  <a:ea typeface="Cambria Math"/>
                                </a:rPr>
                              </m:ctrlPr>
                            </m:fPr>
                            <m:num>
                              <m:r>
                                <a:rPr lang="tr-TR" sz="3000" b="0" i="1" smtClean="0">
                                  <a:latin typeface="Cambria Math"/>
                                  <a:ea typeface="Cambria Math"/>
                                </a:rPr>
                                <m:t>1</m:t>
                              </m:r>
                            </m:num>
                            <m:den>
                              <m:r>
                                <a:rPr lang="tr-TR" sz="3000" b="0" i="1" smtClean="0">
                                  <a:latin typeface="Cambria Math"/>
                                  <a:ea typeface="Cambria Math"/>
                                </a:rPr>
                                <m:t>𝑛</m:t>
                              </m:r>
                            </m:den>
                          </m:f>
                          <m:r>
                            <a:rPr lang="tr-TR" sz="3000" b="0" i="1" smtClean="0">
                              <a:latin typeface="Cambria Math"/>
                              <a:ea typeface="Cambria Math"/>
                            </a:rPr>
                            <m:t>−1</m:t>
                          </m:r>
                        </m:sup>
                      </m:sSup>
                    </m:oMath>
                  </m:oMathPara>
                </a14:m>
                <a:endParaRPr lang="tr-TR" sz="3000" dirty="0"/>
              </a:p>
            </p:txBody>
          </p:sp>
        </mc:Choice>
        <mc:Fallback xmlns="">
          <p:sp>
            <p:nvSpPr>
              <p:cNvPr id="9" name="Metin kutusu 8"/>
              <p:cNvSpPr txBox="1">
                <a:spLocks noRot="1" noChangeAspect="1" noMove="1" noResize="1" noEditPoints="1" noAdjustHandles="1" noChangeArrowheads="1" noChangeShapeType="1" noTextEdit="1"/>
              </p:cNvSpPr>
              <p:nvPr/>
            </p:nvSpPr>
            <p:spPr>
              <a:xfrm>
                <a:off x="5292460" y="3468773"/>
                <a:ext cx="3538854" cy="1384418"/>
              </a:xfrm>
              <a:prstGeom prst="rect">
                <a:avLst/>
              </a:prstGeom>
              <a:blipFill rotWithShape="1">
                <a:blip r:embed="rId7"/>
                <a:stretch>
                  <a:fillRect/>
                </a:stretch>
              </a:blipFill>
            </p:spPr>
            <p:txBody>
              <a:bodyPr/>
              <a:lstStyle/>
              <a:p>
                <a:r>
                  <a:rPr lang="tr-TR">
                    <a:noFill/>
                  </a:rPr>
                  <a:t> </a:t>
                </a:r>
              </a:p>
            </p:txBody>
          </p:sp>
        </mc:Fallback>
      </mc:AlternateContent>
      <p:cxnSp>
        <p:nvCxnSpPr>
          <p:cNvPr id="11" name="Düz Bağlayıcı 10"/>
          <p:cNvCxnSpPr/>
          <p:nvPr/>
        </p:nvCxnSpPr>
        <p:spPr>
          <a:xfrm>
            <a:off x="4572000" y="1900432"/>
            <a:ext cx="0" cy="3112744"/>
          </a:xfrm>
          <a:prstGeom prst="line">
            <a:avLst/>
          </a:prstGeom>
          <a:ln w="127000"/>
        </p:spPr>
        <p:style>
          <a:lnRef idx="2">
            <a:schemeClr val="accent3"/>
          </a:lnRef>
          <a:fillRef idx="0">
            <a:schemeClr val="accent3"/>
          </a:fillRef>
          <a:effectRef idx="1">
            <a:schemeClr val="accent3"/>
          </a:effectRef>
          <a:fontRef idx="minor">
            <a:schemeClr val="tx1"/>
          </a:fontRef>
        </p:style>
      </p:cxnSp>
      <p:cxnSp>
        <p:nvCxnSpPr>
          <p:cNvPr id="13" name="Düz Bağlayıcı 12"/>
          <p:cNvCxnSpPr/>
          <p:nvPr/>
        </p:nvCxnSpPr>
        <p:spPr>
          <a:xfrm>
            <a:off x="0" y="5013176"/>
            <a:ext cx="9144000" cy="0"/>
          </a:xfrm>
          <a:prstGeom prst="line">
            <a:avLst/>
          </a:prstGeom>
          <a:ln w="127000"/>
        </p:spPr>
        <p:style>
          <a:lnRef idx="3">
            <a:schemeClr val="accent3"/>
          </a:lnRef>
          <a:fillRef idx="0">
            <a:schemeClr val="accent3"/>
          </a:fillRef>
          <a:effectRef idx="2">
            <a:schemeClr val="accent3"/>
          </a:effectRef>
          <a:fontRef idx="minor">
            <a:schemeClr val="tx1"/>
          </a:fontRef>
        </p:style>
      </p:cxnSp>
      <p:cxnSp>
        <p:nvCxnSpPr>
          <p:cNvPr id="14" name="Düz Bağlayıcı 13"/>
          <p:cNvCxnSpPr/>
          <p:nvPr/>
        </p:nvCxnSpPr>
        <p:spPr>
          <a:xfrm>
            <a:off x="-21026" y="1844824"/>
            <a:ext cx="9144000" cy="0"/>
          </a:xfrm>
          <a:prstGeom prst="line">
            <a:avLst/>
          </a:prstGeom>
          <a:ln w="127000"/>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3689681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Resim 19"/>
          <p:cNvPicPr/>
          <p:nvPr/>
        </p:nvPicPr>
        <p:blipFill>
          <a:blip r:embed="rId3">
            <a:extLst>
              <a:ext uri="{28A0092B-C50C-407E-A947-70E740481C1C}">
                <a14:useLocalDpi xmlns:a14="http://schemas.microsoft.com/office/drawing/2010/main" val="0"/>
              </a:ext>
            </a:extLst>
          </a:blip>
          <a:srcRect/>
          <a:stretch>
            <a:fillRect/>
          </a:stretch>
        </p:blipFill>
        <p:spPr bwMode="auto">
          <a:xfrm>
            <a:off x="0" y="1484784"/>
            <a:ext cx="3779912" cy="3450384"/>
          </a:xfrm>
          <a:prstGeom prst="rect">
            <a:avLst/>
          </a:prstGeom>
          <a:noFill/>
          <a:ln>
            <a:noFill/>
          </a:ln>
        </p:spPr>
      </p:pic>
      <p:sp>
        <p:nvSpPr>
          <p:cNvPr id="21" name="Dikdörtgen 20"/>
          <p:cNvSpPr/>
          <p:nvPr/>
        </p:nvSpPr>
        <p:spPr>
          <a:xfrm>
            <a:off x="0" y="4941416"/>
            <a:ext cx="3995936" cy="750975"/>
          </a:xfrm>
          <a:prstGeom prst="rect">
            <a:avLst/>
          </a:prstGeom>
        </p:spPr>
        <p:txBody>
          <a:bodyPr wrap="square">
            <a:spAutoFit/>
          </a:bodyPr>
          <a:lstStyle/>
          <a:p>
            <a:pPr>
              <a:lnSpc>
                <a:spcPct val="107000"/>
              </a:lnSpc>
              <a:spcAft>
                <a:spcPts val="1131"/>
              </a:spcAft>
            </a:pPr>
            <a:r>
              <a:rPr lang="en-GB" sz="1000" b="1" dirty="0">
                <a:latin typeface="Times New Roman" panose="02020603050405020304" pitchFamily="18" charset="0"/>
                <a:ea typeface="Calibri" panose="020F0502020204030204" pitchFamily="34" charset="0"/>
                <a:cs typeface="Times New Roman" panose="02020603050405020304" pitchFamily="18" charset="0"/>
              </a:rPr>
              <a:t>Figure 1.</a:t>
            </a:r>
            <a:r>
              <a:rPr lang="en-GB" sz="1000" dirty="0">
                <a:latin typeface="Times New Roman" panose="02020603050405020304" pitchFamily="18" charset="0"/>
                <a:ea typeface="Calibri" panose="020F0502020204030204" pitchFamily="34" charset="0"/>
                <a:cs typeface="Times New Roman" panose="02020603050405020304" pitchFamily="18" charset="0"/>
              </a:rPr>
              <a:t> </a:t>
            </a:r>
            <a:r>
              <a:rPr lang="en-GB" sz="1000" b="1" dirty="0">
                <a:latin typeface="Times New Roman" panose="02020603050405020304" pitchFamily="18" charset="0"/>
                <a:ea typeface="Calibri" panose="020F0502020204030204" pitchFamily="34" charset="0"/>
                <a:cs typeface="Times New Roman" panose="02020603050405020304" pitchFamily="18" charset="0"/>
              </a:rPr>
              <a:t>Model generator used in calculations</a:t>
            </a:r>
            <a:r>
              <a:rPr lang="en-GB" sz="1000" dirty="0">
                <a:latin typeface="Times New Roman" panose="02020603050405020304" pitchFamily="18" charset="0"/>
                <a:ea typeface="Calibri" panose="020F0502020204030204" pitchFamily="34" charset="0"/>
                <a:cs typeface="Times New Roman" panose="02020603050405020304" pitchFamily="18" charset="0"/>
              </a:rPr>
              <a:t>. The rotor of the generator was designed from permanent magnets, and the magnets were placed in a radial direction to produce an inward and outward magnetic field.</a:t>
            </a:r>
            <a:endParaRPr lang="tr-TR" sz="10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3" name="Tablo 22"/>
          <p:cNvGraphicFramePr>
            <a:graphicFrameLocks noGrp="1"/>
          </p:cNvGraphicFramePr>
          <p:nvPr>
            <p:extLst>
              <p:ext uri="{D42A27DB-BD31-4B8C-83A1-F6EECF244321}">
                <p14:modId xmlns:p14="http://schemas.microsoft.com/office/powerpoint/2010/main" val="2597546518"/>
              </p:ext>
            </p:extLst>
          </p:nvPr>
        </p:nvGraphicFramePr>
        <p:xfrm>
          <a:off x="5220072" y="1628800"/>
          <a:ext cx="3528391" cy="3634348"/>
        </p:xfrm>
        <a:graphic>
          <a:graphicData uri="http://schemas.openxmlformats.org/drawingml/2006/table">
            <a:tbl>
              <a:tblPr bandRow="1">
                <a:tableStyleId>{5C22544A-7EE6-4342-B048-85BDC9FD1C3A}</a:tableStyleId>
              </a:tblPr>
              <a:tblGrid>
                <a:gridCol w="865543"/>
                <a:gridCol w="2063590"/>
                <a:gridCol w="599258"/>
              </a:tblGrid>
              <a:tr h="147752">
                <a:tc>
                  <a:txBody>
                    <a:bodyPr/>
                    <a:lstStyle/>
                    <a:p>
                      <a:pPr algn="just">
                        <a:lnSpc>
                          <a:spcPct val="107000"/>
                        </a:lnSpc>
                        <a:spcAft>
                          <a:spcPts val="0"/>
                        </a:spcAft>
                      </a:pPr>
                      <a:r>
                        <a:rPr lang="en-US" sz="1000" dirty="0">
                          <a:effectLst/>
                        </a:rPr>
                        <a:t>Parameter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Definition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Value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147752">
                <a:tc>
                  <a:txBody>
                    <a:bodyPr/>
                    <a:lstStyle/>
                    <a:p>
                      <a:pPr algn="just">
                        <a:lnSpc>
                          <a:spcPct val="107000"/>
                        </a:lnSpc>
                        <a:spcAft>
                          <a:spcPts val="0"/>
                        </a:spcAft>
                      </a:pPr>
                      <a:r>
                        <a:rPr lang="en-US" sz="1000">
                          <a:effectLst/>
                        </a:rPr>
                        <a:t>R</a:t>
                      </a:r>
                      <a:r>
                        <a:rPr lang="en-US" sz="1000" baseline="-25000">
                          <a:effectLst/>
                        </a:rPr>
                        <a:t>so </a:t>
                      </a:r>
                      <a:r>
                        <a:rPr lang="en-US" sz="1000">
                          <a:effectLst/>
                        </a:rPr>
                        <a:t>(mm)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a:effectLst/>
                        </a:rPr>
                        <a:t>Outer Radius of Stator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320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147752">
                <a:tc>
                  <a:txBody>
                    <a:bodyPr/>
                    <a:lstStyle/>
                    <a:p>
                      <a:pPr algn="just">
                        <a:lnSpc>
                          <a:spcPct val="107000"/>
                        </a:lnSpc>
                        <a:spcAft>
                          <a:spcPts val="0"/>
                        </a:spcAft>
                      </a:pPr>
                      <a:r>
                        <a:rPr lang="en-US" sz="1000">
                          <a:effectLst/>
                        </a:rPr>
                        <a:t>R</a:t>
                      </a:r>
                      <a:r>
                        <a:rPr lang="en-US" sz="1000" baseline="-25000">
                          <a:effectLst/>
                        </a:rPr>
                        <a:t>si </a:t>
                      </a:r>
                      <a:r>
                        <a:rPr lang="en-US" sz="1000">
                          <a:effectLst/>
                        </a:rPr>
                        <a:t>(mm)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Inner Radius of Stator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188</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147752">
                <a:tc>
                  <a:txBody>
                    <a:bodyPr/>
                    <a:lstStyle/>
                    <a:p>
                      <a:pPr algn="just">
                        <a:lnSpc>
                          <a:spcPct val="107000"/>
                        </a:lnSpc>
                        <a:spcAft>
                          <a:spcPts val="0"/>
                        </a:spcAft>
                      </a:pPr>
                      <a:r>
                        <a:rPr lang="en-US" sz="1000">
                          <a:effectLst/>
                        </a:rPr>
                        <a:t>R</a:t>
                      </a:r>
                      <a:r>
                        <a:rPr lang="en-US" sz="1000" baseline="-25000">
                          <a:effectLst/>
                        </a:rPr>
                        <a:t>ro </a:t>
                      </a:r>
                      <a:r>
                        <a:rPr lang="en-US" sz="1000">
                          <a:effectLst/>
                        </a:rPr>
                        <a:t>(mm)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a:effectLst/>
                        </a:rPr>
                        <a:t>Outer Radius of Rotor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172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147752">
                <a:tc>
                  <a:txBody>
                    <a:bodyPr/>
                    <a:lstStyle/>
                    <a:p>
                      <a:pPr algn="just">
                        <a:lnSpc>
                          <a:spcPct val="107000"/>
                        </a:lnSpc>
                        <a:spcAft>
                          <a:spcPts val="0"/>
                        </a:spcAft>
                      </a:pPr>
                      <a:r>
                        <a:rPr lang="en-US" sz="1000">
                          <a:effectLst/>
                        </a:rPr>
                        <a:t>R</a:t>
                      </a:r>
                      <a:r>
                        <a:rPr lang="en-US" sz="1000" baseline="-25000">
                          <a:effectLst/>
                        </a:rPr>
                        <a:t>ri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dirty="0">
                          <a:effectLst/>
                        </a:rPr>
                        <a:t>Inner Radius of Rotor</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147752">
                <a:tc>
                  <a:txBody>
                    <a:bodyPr/>
                    <a:lstStyle/>
                    <a:p>
                      <a:pPr algn="just">
                        <a:lnSpc>
                          <a:spcPct val="107000"/>
                        </a:lnSpc>
                        <a:spcAft>
                          <a:spcPts val="0"/>
                        </a:spcAft>
                      </a:pPr>
                      <a:r>
                        <a:rPr lang="en-US" sz="1000">
                          <a:effectLst/>
                        </a:rPr>
                        <a:t>D</a:t>
                      </a:r>
                      <a:r>
                        <a:rPr lang="en-US" sz="1000" baseline="-25000">
                          <a:effectLst/>
                        </a:rPr>
                        <a:t>ag </a:t>
                      </a:r>
                      <a:r>
                        <a:rPr lang="en-US" sz="1000">
                          <a:effectLst/>
                        </a:rPr>
                        <a:t>(mm)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Air Void  </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16</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147752">
                <a:tc>
                  <a:txBody>
                    <a:bodyPr/>
                    <a:lstStyle/>
                    <a:p>
                      <a:pPr algn="just">
                        <a:lnSpc>
                          <a:spcPct val="107000"/>
                        </a:lnSpc>
                        <a:spcAft>
                          <a:spcPts val="0"/>
                        </a:spcAft>
                      </a:pPr>
                      <a:r>
                        <a:rPr lang="en-US" sz="1000">
                          <a:effectLst/>
                        </a:rPr>
                        <a:t>L (mm)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a:effectLst/>
                        </a:rPr>
                        <a:t>Length of Generator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600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247709">
                <a:tc>
                  <a:txBody>
                    <a:bodyPr/>
                    <a:lstStyle/>
                    <a:p>
                      <a:pPr algn="just">
                        <a:lnSpc>
                          <a:spcPct val="107000"/>
                        </a:lnSpc>
                        <a:spcAft>
                          <a:spcPts val="0"/>
                        </a:spcAft>
                      </a:pPr>
                      <a:r>
                        <a:rPr lang="en-US" sz="1000">
                          <a:effectLst/>
                        </a:rPr>
                        <a:t>p</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a:effectLst/>
                        </a:rPr>
                        <a:t>The Number of Poles of the Generator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247709">
                <a:tc>
                  <a:txBody>
                    <a:bodyPr/>
                    <a:lstStyle/>
                    <a:p>
                      <a:pPr algn="just">
                        <a:lnSpc>
                          <a:spcPct val="107000"/>
                        </a:lnSpc>
                        <a:spcAft>
                          <a:spcPts val="0"/>
                        </a:spcAft>
                      </a:pPr>
                      <a:r>
                        <a:rPr lang="en-US" sz="1000">
                          <a:effectLst/>
                        </a:rPr>
                        <a:t>s</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a:effectLst/>
                        </a:rPr>
                        <a:t>The Number of Slots of the Generator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247709">
                <a:tc>
                  <a:txBody>
                    <a:bodyPr/>
                    <a:lstStyle/>
                    <a:p>
                      <a:pPr algn="just">
                        <a:lnSpc>
                          <a:spcPct val="107000"/>
                        </a:lnSpc>
                        <a:spcAft>
                          <a:spcPts val="0"/>
                        </a:spcAft>
                      </a:pPr>
                      <a:r>
                        <a:rPr lang="en-US" sz="1000">
                          <a:effectLst/>
                        </a:rPr>
                        <a:t>B</a:t>
                      </a:r>
                      <a:r>
                        <a:rPr lang="en-US" sz="1000" baseline="-25000">
                          <a:effectLst/>
                        </a:rPr>
                        <a:t>r </a:t>
                      </a:r>
                      <a:r>
                        <a:rPr lang="en-US" sz="1000">
                          <a:effectLst/>
                        </a:rPr>
                        <a:t>(T)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a:effectLst/>
                        </a:rPr>
                        <a:t>The Magnetic Field of Permanent Magnet</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295504">
                <a:tc>
                  <a:txBody>
                    <a:bodyPr/>
                    <a:lstStyle/>
                    <a:p>
                      <a:pPr algn="just">
                        <a:lnSpc>
                          <a:spcPct val="107000"/>
                        </a:lnSpc>
                        <a:spcAft>
                          <a:spcPts val="0"/>
                        </a:spcAft>
                      </a:pPr>
                      <a:r>
                        <a:rPr lang="en-US" sz="1000">
                          <a:effectLst/>
                          <a:sym typeface="Symbol" panose="05050102010706020507" pitchFamily="18" charset="2"/>
                        </a:rPr>
                        <a:t></a:t>
                      </a:r>
                      <a:r>
                        <a:rPr lang="en-US" sz="1000">
                          <a:effectLst/>
                        </a:rPr>
                        <a:t> (rpm)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a:effectLst/>
                        </a:rPr>
                        <a:t>The Angular Velocity of Generator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10,30…180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247709">
                <a:tc>
                  <a:txBody>
                    <a:bodyPr/>
                    <a:lstStyle/>
                    <a:p>
                      <a:pPr algn="just">
                        <a:lnSpc>
                          <a:spcPct val="107000"/>
                        </a:lnSpc>
                        <a:spcAft>
                          <a:spcPts val="0"/>
                        </a:spcAft>
                      </a:pPr>
                      <a:r>
                        <a:rPr lang="en-US" sz="1000">
                          <a:effectLst/>
                        </a:rPr>
                        <a:t>I</a:t>
                      </a:r>
                      <a:r>
                        <a:rPr lang="en-US" sz="1000" baseline="-25000">
                          <a:effectLst/>
                        </a:rPr>
                        <a:t>c </a:t>
                      </a:r>
                      <a:r>
                        <a:rPr lang="en-US" sz="1000">
                          <a:effectLst/>
                        </a:rPr>
                        <a:t>(A)</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a:effectLst/>
                        </a:rPr>
                        <a:t>The Critical Current density of the Strip</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300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147752">
                <a:tc>
                  <a:txBody>
                    <a:bodyPr/>
                    <a:lstStyle/>
                    <a:p>
                      <a:pPr algn="just">
                        <a:lnSpc>
                          <a:spcPct val="107000"/>
                        </a:lnSpc>
                        <a:spcAft>
                          <a:spcPts val="0"/>
                        </a:spcAft>
                      </a:pPr>
                      <a:r>
                        <a:rPr lang="en-US" sz="1000">
                          <a:effectLst/>
                        </a:rPr>
                        <a:t>w</a:t>
                      </a:r>
                      <a:r>
                        <a:rPr lang="en-US" sz="1000" baseline="-25000">
                          <a:effectLst/>
                        </a:rPr>
                        <a:t>sc </a:t>
                      </a:r>
                      <a:r>
                        <a:rPr lang="en-US" sz="1000">
                          <a:effectLst/>
                        </a:rPr>
                        <a:t>(mm)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a:effectLst/>
                        </a:rPr>
                        <a:t>The Width of the Strip</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12</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162676">
                <a:tc>
                  <a:txBody>
                    <a:bodyPr/>
                    <a:lstStyle/>
                    <a:p>
                      <a:pPr algn="just">
                        <a:lnSpc>
                          <a:spcPct val="107000"/>
                        </a:lnSpc>
                        <a:spcAft>
                          <a:spcPts val="0"/>
                        </a:spcAft>
                      </a:pPr>
                      <a:r>
                        <a:rPr lang="en-US" sz="1000">
                          <a:effectLst/>
                        </a:rPr>
                        <a:t>h</a:t>
                      </a:r>
                      <a:r>
                        <a:rPr lang="en-US" sz="1000" baseline="-25000">
                          <a:effectLst/>
                        </a:rPr>
                        <a:t>sc </a:t>
                      </a:r>
                      <a:r>
                        <a:rPr lang="en-US" sz="1000">
                          <a:effectLst/>
                        </a:rPr>
                        <a:t>(m)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a:effectLst/>
                        </a:rPr>
                        <a:t>The Thickness of the Strip</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100</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147752">
                <a:tc>
                  <a:txBody>
                    <a:bodyPr/>
                    <a:lstStyle/>
                    <a:p>
                      <a:pPr algn="just">
                        <a:lnSpc>
                          <a:spcPct val="107000"/>
                        </a:lnSpc>
                        <a:spcAft>
                          <a:spcPts val="0"/>
                        </a:spcAft>
                      </a:pPr>
                      <a:r>
                        <a:rPr lang="en-US" sz="1000">
                          <a:effectLst/>
                        </a:rPr>
                        <a:t>E</a:t>
                      </a:r>
                      <a:r>
                        <a:rPr lang="en-US" sz="1000" baseline="-25000">
                          <a:effectLst/>
                        </a:rPr>
                        <a:t>c </a:t>
                      </a:r>
                      <a:r>
                        <a:rPr lang="en-US" sz="1000">
                          <a:effectLst/>
                        </a:rPr>
                        <a:t>(V/m)</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a:effectLst/>
                        </a:rPr>
                        <a:t>Critical Electric Field</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1x10</a:t>
                      </a:r>
                      <a:r>
                        <a:rPr lang="en-US" sz="1000" baseline="30000">
                          <a:effectLst/>
                        </a:rPr>
                        <a:t>-4</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147752">
                <a:tc>
                  <a:txBody>
                    <a:bodyPr/>
                    <a:lstStyle/>
                    <a:p>
                      <a:pPr algn="just">
                        <a:lnSpc>
                          <a:spcPct val="107000"/>
                        </a:lnSpc>
                        <a:spcAft>
                          <a:spcPts val="0"/>
                        </a:spcAft>
                      </a:pPr>
                      <a:r>
                        <a:rPr lang="en-US" sz="1000">
                          <a:effectLst/>
                        </a:rPr>
                        <a:t>n</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GB" sz="1000">
                          <a:effectLst/>
                        </a:rPr>
                        <a:t>Exponent parameter</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a:effectLst/>
                        </a:rPr>
                        <a:t>25</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r h="247709">
                <a:tc>
                  <a:txBody>
                    <a:bodyPr/>
                    <a:lstStyle/>
                    <a:p>
                      <a:pPr algn="just">
                        <a:lnSpc>
                          <a:spcPct val="107000"/>
                        </a:lnSpc>
                        <a:spcAft>
                          <a:spcPts val="0"/>
                        </a:spcAft>
                      </a:pPr>
                      <a:r>
                        <a:rPr lang="en-US" sz="1000">
                          <a:effectLst/>
                        </a:rPr>
                        <a:t>N</a:t>
                      </a:r>
                      <a:r>
                        <a:rPr lang="en-US" sz="1000" baseline="-25000">
                          <a:effectLst/>
                        </a:rPr>
                        <a:t>s</a:t>
                      </a:r>
                      <a:endParaRPr lang="tr-TR" sz="100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dirty="0">
                          <a:effectLst/>
                        </a:rPr>
                        <a:t>The Number of the winding of stator coils</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c>
                  <a:txBody>
                    <a:bodyPr/>
                    <a:lstStyle/>
                    <a:p>
                      <a:pPr algn="just">
                        <a:lnSpc>
                          <a:spcPct val="107000"/>
                        </a:lnSpc>
                        <a:spcAft>
                          <a:spcPts val="0"/>
                        </a:spcAft>
                      </a:pPr>
                      <a:r>
                        <a:rPr lang="en-US" sz="1000" dirty="0">
                          <a:effectLst/>
                        </a:rPr>
                        <a:t>100</a:t>
                      </a:r>
                      <a:endParaRPr lang="tr-T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96959" marR="96959" marT="0" marB="0" anchor="ctr"/>
                </a:tc>
              </a:tr>
            </a:tbl>
          </a:graphicData>
        </a:graphic>
      </p:graphicFrame>
      <p:sp>
        <p:nvSpPr>
          <p:cNvPr id="25" name="Dikdörtgen 24"/>
          <p:cNvSpPr/>
          <p:nvPr/>
        </p:nvSpPr>
        <p:spPr>
          <a:xfrm>
            <a:off x="5253788" y="1235100"/>
            <a:ext cx="7780423" cy="249684"/>
          </a:xfrm>
          <a:prstGeom prst="rect">
            <a:avLst/>
          </a:prstGeom>
        </p:spPr>
        <p:txBody>
          <a:bodyPr wrap="square">
            <a:spAutoFit/>
          </a:bodyPr>
          <a:lstStyle/>
          <a:p>
            <a:pPr>
              <a:lnSpc>
                <a:spcPct val="107000"/>
              </a:lnSpc>
              <a:spcAft>
                <a:spcPts val="1131"/>
              </a:spcAft>
            </a:pPr>
            <a:r>
              <a:rPr lang="en-GB" sz="1000" b="1" dirty="0">
                <a:latin typeface="Calibri" panose="020F0502020204030204" pitchFamily="34" charset="0"/>
                <a:ea typeface="Calibri" panose="020F0502020204030204" pitchFamily="34" charset="0"/>
                <a:cs typeface="Times New Roman" panose="02020603050405020304" pitchFamily="18" charset="0"/>
              </a:rPr>
              <a:t>Table 1.</a:t>
            </a:r>
            <a:r>
              <a:rPr lang="en-GB" sz="1000" dirty="0">
                <a:latin typeface="Calibri" panose="020F0502020204030204" pitchFamily="34" charset="0"/>
                <a:ea typeface="Calibri" panose="020F0502020204030204" pitchFamily="34" charset="0"/>
                <a:cs typeface="Times New Roman" panose="02020603050405020304" pitchFamily="18" charset="0"/>
              </a:rPr>
              <a:t> Parameters used for the model generator</a:t>
            </a:r>
            <a:endParaRPr lang="tr-TR"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 name="Metin kutusu 1"/>
          <p:cNvSpPr txBox="1"/>
          <p:nvPr/>
        </p:nvSpPr>
        <p:spPr>
          <a:xfrm>
            <a:off x="2771800" y="548680"/>
            <a:ext cx="1831142" cy="369332"/>
          </a:xfrm>
          <a:prstGeom prst="rect">
            <a:avLst/>
          </a:prstGeom>
          <a:noFill/>
        </p:spPr>
        <p:txBody>
          <a:bodyPr wrap="none" rtlCol="0">
            <a:spAutoFit/>
          </a:bodyPr>
          <a:lstStyle/>
          <a:p>
            <a:r>
              <a:rPr lang="tr-TR" b="1" dirty="0" smtClean="0"/>
              <a:t>Model </a:t>
            </a:r>
            <a:r>
              <a:rPr lang="tr-TR" b="1" dirty="0" err="1" smtClean="0"/>
              <a:t>Generator</a:t>
            </a:r>
            <a:endParaRPr lang="tr-TR" b="1" dirty="0"/>
          </a:p>
        </p:txBody>
      </p:sp>
    </p:spTree>
    <p:extLst>
      <p:ext uri="{BB962C8B-B14F-4D97-AF65-F5344CB8AC3E}">
        <p14:creationId xmlns:p14="http://schemas.microsoft.com/office/powerpoint/2010/main" val="2387404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err="1" smtClean="0"/>
              <a:t>Modeling</a:t>
            </a:r>
            <a:r>
              <a:rPr lang="tr-TR" dirty="0" smtClean="0"/>
              <a:t> Framework</a:t>
            </a:r>
            <a:endParaRPr lang="tr-TR" dirty="0"/>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068" y="1456927"/>
            <a:ext cx="6925628" cy="523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Yukarı Ok 3"/>
          <p:cNvSpPr/>
          <p:nvPr/>
        </p:nvSpPr>
        <p:spPr>
          <a:xfrm rot="480000">
            <a:off x="1384964" y="4021088"/>
            <a:ext cx="223200" cy="4356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7" name="Yukarı Ok 6"/>
          <p:cNvSpPr/>
          <p:nvPr/>
        </p:nvSpPr>
        <p:spPr>
          <a:xfrm rot="1680000">
            <a:off x="4242020" y="4734578"/>
            <a:ext cx="222463" cy="43564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5" name="Aşağı Ok 4"/>
          <p:cNvSpPr/>
          <p:nvPr/>
        </p:nvSpPr>
        <p:spPr>
          <a:xfrm rot="1020000">
            <a:off x="2872294" y="4240231"/>
            <a:ext cx="223200" cy="4356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9" name="Serbest Form 8"/>
          <p:cNvSpPr/>
          <p:nvPr/>
        </p:nvSpPr>
        <p:spPr>
          <a:xfrm>
            <a:off x="5344485" y="2931505"/>
            <a:ext cx="1632277" cy="1876978"/>
          </a:xfrm>
          <a:custGeom>
            <a:avLst/>
            <a:gdLst>
              <a:gd name="connsiteX0" fmla="*/ 0 w 1939158"/>
              <a:gd name="connsiteY0" fmla="*/ 1876978 h 1876978"/>
              <a:gd name="connsiteX1" fmla="*/ 1119351 w 1939158"/>
              <a:gd name="connsiteY1" fmla="*/ 1419778 h 1876978"/>
              <a:gd name="connsiteX2" fmla="*/ 1245476 w 1939158"/>
              <a:gd name="connsiteY2" fmla="*/ 127005 h 1876978"/>
              <a:gd name="connsiteX3" fmla="*/ 1939158 w 1939158"/>
              <a:gd name="connsiteY3" fmla="*/ 48178 h 1876978"/>
              <a:gd name="connsiteX4" fmla="*/ 1939158 w 1939158"/>
              <a:gd name="connsiteY4" fmla="*/ 48178 h 18769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9158" h="1876978">
                <a:moveTo>
                  <a:pt x="0" y="1876978"/>
                </a:moveTo>
                <a:cubicBezTo>
                  <a:pt x="455886" y="1794209"/>
                  <a:pt x="911772" y="1711440"/>
                  <a:pt x="1119351" y="1419778"/>
                </a:cubicBezTo>
                <a:cubicBezTo>
                  <a:pt x="1326930" y="1128116"/>
                  <a:pt x="1108842" y="355605"/>
                  <a:pt x="1245476" y="127005"/>
                </a:cubicBezTo>
                <a:cubicBezTo>
                  <a:pt x="1382110" y="-101595"/>
                  <a:pt x="1939158" y="48178"/>
                  <a:pt x="1939158" y="48178"/>
                </a:cubicBezTo>
                <a:lnTo>
                  <a:pt x="1939158" y="48178"/>
                </a:lnTo>
              </a:path>
            </a:pathLst>
          </a:cu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1" name="Serbest Form 10"/>
          <p:cNvSpPr/>
          <p:nvPr/>
        </p:nvSpPr>
        <p:spPr>
          <a:xfrm>
            <a:off x="756745" y="3378414"/>
            <a:ext cx="6211614" cy="3040107"/>
          </a:xfrm>
          <a:custGeom>
            <a:avLst/>
            <a:gdLst>
              <a:gd name="connsiteX0" fmla="*/ 0 w 6211614"/>
              <a:gd name="connsiteY0" fmla="*/ 2785903 h 3040107"/>
              <a:gd name="connsiteX1" fmla="*/ 1450427 w 6211614"/>
              <a:gd name="connsiteY1" fmla="*/ 2864731 h 3040107"/>
              <a:gd name="connsiteX2" fmla="*/ 4635062 w 6211614"/>
              <a:gd name="connsiteY2" fmla="*/ 2848965 h 3040107"/>
              <a:gd name="connsiteX3" fmla="*/ 5454869 w 6211614"/>
              <a:gd name="connsiteY3" fmla="*/ 373779 h 3040107"/>
              <a:gd name="connsiteX4" fmla="*/ 6211614 w 6211614"/>
              <a:gd name="connsiteY4" fmla="*/ 11172 h 30401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11614" h="3040107">
                <a:moveTo>
                  <a:pt x="0" y="2785903"/>
                </a:moveTo>
                <a:cubicBezTo>
                  <a:pt x="338958" y="2820062"/>
                  <a:pt x="1450427" y="2864731"/>
                  <a:pt x="1450427" y="2864731"/>
                </a:cubicBezTo>
                <a:cubicBezTo>
                  <a:pt x="2222937" y="2875241"/>
                  <a:pt x="3967655" y="3264124"/>
                  <a:pt x="4635062" y="2848965"/>
                </a:cubicBezTo>
                <a:cubicBezTo>
                  <a:pt x="5302469" y="2433806"/>
                  <a:pt x="5192110" y="846744"/>
                  <a:pt x="5454869" y="373779"/>
                </a:cubicBezTo>
                <a:cubicBezTo>
                  <a:pt x="5717628" y="-99186"/>
                  <a:pt x="6211614" y="11172"/>
                  <a:pt x="6211614" y="11172"/>
                </a:cubicBezTo>
              </a:path>
            </a:pathLst>
          </a:cu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tr-TR"/>
          </a:p>
        </p:txBody>
      </p:sp>
      <p:sp>
        <p:nvSpPr>
          <p:cNvPr id="12" name="Metin kutusu 11"/>
          <p:cNvSpPr txBox="1"/>
          <p:nvPr/>
        </p:nvSpPr>
        <p:spPr>
          <a:xfrm>
            <a:off x="7135535" y="2780928"/>
            <a:ext cx="1444113" cy="923330"/>
          </a:xfrm>
          <a:prstGeom prst="rect">
            <a:avLst/>
          </a:prstGeom>
          <a:noFill/>
          <a:ln w="22225">
            <a:solidFill>
              <a:schemeClr val="tx1"/>
            </a:solidFill>
          </a:ln>
        </p:spPr>
        <p:txBody>
          <a:bodyPr wrap="none" rtlCol="0">
            <a:spAutoFit/>
          </a:bodyPr>
          <a:lstStyle/>
          <a:p>
            <a:r>
              <a:rPr lang="tr-TR" dirty="0" err="1" smtClean="0"/>
              <a:t>Antiperiocity</a:t>
            </a:r>
            <a:r>
              <a:rPr lang="tr-TR" dirty="0" smtClean="0"/>
              <a:t> </a:t>
            </a:r>
          </a:p>
          <a:p>
            <a:r>
              <a:rPr lang="tr-TR" dirty="0" smtClean="0"/>
              <a:t>A</a:t>
            </a:r>
            <a:r>
              <a:rPr lang="tr-TR" baseline="-25000" dirty="0" smtClean="0"/>
              <a:t>s</a:t>
            </a:r>
            <a:r>
              <a:rPr lang="tr-TR" dirty="0" smtClean="0"/>
              <a:t>=-A</a:t>
            </a:r>
            <a:r>
              <a:rPr lang="tr-TR" baseline="-25000" dirty="0" smtClean="0"/>
              <a:t>d </a:t>
            </a:r>
          </a:p>
          <a:p>
            <a:r>
              <a:rPr lang="tr-TR" dirty="0" err="1" smtClean="0"/>
              <a:t>V</a:t>
            </a:r>
            <a:r>
              <a:rPr lang="tr-TR" baseline="-25000" dirty="0" err="1" smtClean="0"/>
              <a:t>m,s</a:t>
            </a:r>
            <a:r>
              <a:rPr lang="tr-TR" dirty="0" smtClean="0"/>
              <a:t>=-</a:t>
            </a:r>
            <a:r>
              <a:rPr lang="tr-TR" dirty="0" err="1" smtClean="0"/>
              <a:t>V</a:t>
            </a:r>
            <a:r>
              <a:rPr lang="tr-TR" baseline="-25000" dirty="0" err="1" smtClean="0"/>
              <a:t>m,d</a:t>
            </a:r>
            <a:endParaRPr lang="tr-TR" baseline="-25000" dirty="0" smtClean="0"/>
          </a:p>
        </p:txBody>
      </p:sp>
      <p:sp>
        <p:nvSpPr>
          <p:cNvPr id="16" name="Serbest Form 15"/>
          <p:cNvSpPr/>
          <p:nvPr/>
        </p:nvSpPr>
        <p:spPr>
          <a:xfrm>
            <a:off x="2387643" y="1923393"/>
            <a:ext cx="4549185" cy="1939159"/>
          </a:xfrm>
          <a:custGeom>
            <a:avLst/>
            <a:gdLst>
              <a:gd name="connsiteX0" fmla="*/ 355557 w 4549185"/>
              <a:gd name="connsiteY0" fmla="*/ 1939159 h 1939159"/>
              <a:gd name="connsiteX1" fmla="*/ 418619 w 4549185"/>
              <a:gd name="connsiteY1" fmla="*/ 646386 h 1939159"/>
              <a:gd name="connsiteX2" fmla="*/ 4549185 w 4549185"/>
              <a:gd name="connsiteY2" fmla="*/ 0 h 1939159"/>
            </a:gdLst>
            <a:ahLst/>
            <a:cxnLst>
              <a:cxn ang="0">
                <a:pos x="connsiteX0" y="connsiteY0"/>
              </a:cxn>
              <a:cxn ang="0">
                <a:pos x="connsiteX1" y="connsiteY1"/>
              </a:cxn>
              <a:cxn ang="0">
                <a:pos x="connsiteX2" y="connsiteY2"/>
              </a:cxn>
            </a:cxnLst>
            <a:rect l="l" t="t" r="r" b="b"/>
            <a:pathLst>
              <a:path w="4549185" h="1939159">
                <a:moveTo>
                  <a:pt x="355557" y="1939159"/>
                </a:moveTo>
                <a:cubicBezTo>
                  <a:pt x="37619" y="1454369"/>
                  <a:pt x="-280319" y="969579"/>
                  <a:pt x="418619" y="646386"/>
                </a:cubicBezTo>
                <a:cubicBezTo>
                  <a:pt x="1117557" y="323193"/>
                  <a:pt x="4549185" y="0"/>
                  <a:pt x="4549185" y="0"/>
                </a:cubicBezTo>
              </a:path>
            </a:pathLst>
          </a:custGeom>
          <a:ln>
            <a:tailEnd type="triangle"/>
          </a:ln>
        </p:spPr>
        <p:style>
          <a:lnRef idx="3">
            <a:schemeClr val="accent3"/>
          </a:lnRef>
          <a:fillRef idx="0">
            <a:schemeClr val="accent3"/>
          </a:fillRef>
          <a:effectRef idx="2">
            <a:schemeClr val="accent3"/>
          </a:effectRef>
          <a:fontRef idx="minor">
            <a:schemeClr val="tx1"/>
          </a:fontRef>
        </p:style>
        <p:txBody>
          <a:bodyPr rtlCol="0" anchor="ctr"/>
          <a:lstStyle/>
          <a:p>
            <a:pPr algn="ctr"/>
            <a:endParaRPr lang="tr-TR"/>
          </a:p>
        </p:txBody>
      </p:sp>
      <p:pic>
        <p:nvPicPr>
          <p:cNvPr id="2052"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85432" y="4789452"/>
            <a:ext cx="2639682" cy="199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Metin kutusu 18"/>
          <p:cNvSpPr txBox="1"/>
          <p:nvPr/>
        </p:nvSpPr>
        <p:spPr>
          <a:xfrm>
            <a:off x="6976762" y="1628800"/>
            <a:ext cx="1785745" cy="646331"/>
          </a:xfrm>
          <a:prstGeom prst="rect">
            <a:avLst/>
          </a:prstGeom>
          <a:noFill/>
          <a:ln w="22225">
            <a:solidFill>
              <a:schemeClr val="tx1"/>
            </a:solidFill>
          </a:ln>
        </p:spPr>
        <p:txBody>
          <a:bodyPr wrap="none" rtlCol="0">
            <a:spAutoFit/>
          </a:bodyPr>
          <a:lstStyle/>
          <a:p>
            <a:r>
              <a:rPr lang="tr-TR" dirty="0" err="1" smtClean="0"/>
              <a:t>Sector</a:t>
            </a:r>
            <a:r>
              <a:rPr lang="tr-TR" dirty="0" smtClean="0"/>
              <a:t> </a:t>
            </a:r>
            <a:r>
              <a:rPr lang="tr-TR" dirty="0" err="1" smtClean="0"/>
              <a:t>Symmetry</a:t>
            </a:r>
            <a:endParaRPr lang="tr-TR" dirty="0" smtClean="0"/>
          </a:p>
          <a:p>
            <a:r>
              <a:rPr lang="tr-TR" b="1" dirty="0" err="1" smtClean="0"/>
              <a:t>n</a:t>
            </a:r>
            <a:r>
              <a:rPr lang="tr-TR" dirty="0" err="1" smtClean="0"/>
              <a:t>.</a:t>
            </a:r>
            <a:r>
              <a:rPr lang="tr-TR" b="1" dirty="0" err="1" smtClean="0"/>
              <a:t>B</a:t>
            </a:r>
            <a:r>
              <a:rPr lang="tr-TR" dirty="0" smtClean="0"/>
              <a:t>=0</a:t>
            </a:r>
            <a:endParaRPr lang="tr-TR" baseline="-25000" dirty="0" smtClean="0"/>
          </a:p>
        </p:txBody>
      </p:sp>
      <p:cxnSp>
        <p:nvCxnSpPr>
          <p:cNvPr id="18" name="Düz Ok Bağlayıcısı 17"/>
          <p:cNvCxnSpPr/>
          <p:nvPr/>
        </p:nvCxnSpPr>
        <p:spPr>
          <a:xfrm>
            <a:off x="5344485" y="3378414"/>
            <a:ext cx="1140947" cy="1430069"/>
          </a:xfrm>
          <a:prstGeom prst="straightConnector1">
            <a:avLst/>
          </a:prstGeom>
          <a:ln w="15875">
            <a:tailEnd type="arrow"/>
          </a:ln>
        </p:spPr>
        <p:style>
          <a:lnRef idx="1">
            <a:schemeClr val="accent1"/>
          </a:lnRef>
          <a:fillRef idx="0">
            <a:schemeClr val="accent1"/>
          </a:fillRef>
          <a:effectRef idx="0">
            <a:schemeClr val="accent1"/>
          </a:effectRef>
          <a:fontRef idx="minor">
            <a:schemeClr val="tx1"/>
          </a:fontRef>
        </p:style>
      </p:cxnSp>
      <p:cxnSp>
        <p:nvCxnSpPr>
          <p:cNvPr id="21" name="Düz Ok Bağlayıcısı 20"/>
          <p:cNvCxnSpPr/>
          <p:nvPr/>
        </p:nvCxnSpPr>
        <p:spPr>
          <a:xfrm>
            <a:off x="4152777" y="6021288"/>
            <a:ext cx="2332655"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374350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440" y="4368063"/>
            <a:ext cx="4332043" cy="18722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79512" y="3640665"/>
            <a:ext cx="4560851" cy="355984"/>
          </a:xfrm>
          <a:prstGeom prst="rect">
            <a:avLst/>
          </a:prstGeom>
          <a:noFill/>
        </p:spPr>
        <p:txBody>
          <a:bodyPr wrap="square" rtlCol="0">
            <a:spAutoFit/>
          </a:bodyPr>
          <a:lstStyle/>
          <a:p>
            <a:r>
              <a:rPr lang="tr-TR" dirty="0" err="1" smtClean="0"/>
              <a:t>We</a:t>
            </a:r>
            <a:r>
              <a:rPr lang="tr-TR" dirty="0" smtClean="0"/>
              <a:t> </a:t>
            </a:r>
            <a:r>
              <a:rPr lang="tr-TR" dirty="0" err="1" smtClean="0"/>
              <a:t>increase</a:t>
            </a:r>
            <a:r>
              <a:rPr lang="tr-TR" dirty="0" smtClean="0"/>
              <a:t> </a:t>
            </a:r>
            <a:r>
              <a:rPr lang="tr-TR" dirty="0" err="1" smtClean="0"/>
              <a:t>the</a:t>
            </a:r>
            <a:r>
              <a:rPr lang="tr-TR" dirty="0" smtClean="0"/>
              <a:t> </a:t>
            </a:r>
            <a:r>
              <a:rPr lang="tr-TR" dirty="0" err="1" smtClean="0"/>
              <a:t>computational</a:t>
            </a:r>
            <a:r>
              <a:rPr lang="tr-TR" dirty="0" smtClean="0"/>
              <a:t> </a:t>
            </a:r>
            <a:r>
              <a:rPr lang="tr-TR" dirty="0" err="1" smtClean="0"/>
              <a:t>speed</a:t>
            </a:r>
            <a:r>
              <a:rPr lang="tr-TR" dirty="0" smtClean="0"/>
              <a:t>, </a:t>
            </a:r>
            <a:r>
              <a:rPr lang="tr-TR" dirty="0" err="1" smtClean="0"/>
              <a:t>we</a:t>
            </a:r>
            <a:r>
              <a:rPr lang="tr-TR" dirty="0" smtClean="0"/>
              <a:t> </a:t>
            </a:r>
            <a:r>
              <a:rPr lang="tr-TR" dirty="0" err="1" smtClean="0"/>
              <a:t>adopted</a:t>
            </a:r>
            <a:r>
              <a:rPr lang="tr-TR" dirty="0" smtClean="0"/>
              <a:t> </a:t>
            </a:r>
            <a:r>
              <a:rPr lang="tr-TR" dirty="0" err="1" smtClean="0"/>
              <a:t>the</a:t>
            </a:r>
            <a:r>
              <a:rPr lang="tr-TR" dirty="0" smtClean="0"/>
              <a:t>  </a:t>
            </a:r>
            <a:r>
              <a:rPr lang="tr-TR" dirty="0" err="1" smtClean="0"/>
              <a:t>Homogenization</a:t>
            </a:r>
            <a:r>
              <a:rPr lang="tr-TR" dirty="0" smtClean="0"/>
              <a:t> </a:t>
            </a:r>
            <a:r>
              <a:rPr lang="tr-TR" dirty="0" err="1" smtClean="0"/>
              <a:t>approximation</a:t>
            </a:r>
            <a:r>
              <a:rPr lang="tr-TR" dirty="0" smtClean="0"/>
              <a:t> </a:t>
            </a:r>
            <a:r>
              <a:rPr lang="tr-TR" dirty="0" err="1" smtClean="0"/>
              <a:t>for</a:t>
            </a:r>
            <a:r>
              <a:rPr lang="tr-TR" dirty="0" smtClean="0"/>
              <a:t> </a:t>
            </a:r>
            <a:r>
              <a:rPr lang="tr-TR" dirty="0" err="1" smtClean="0"/>
              <a:t>the</a:t>
            </a:r>
            <a:r>
              <a:rPr lang="tr-TR" dirty="0" smtClean="0"/>
              <a:t> </a:t>
            </a:r>
            <a:r>
              <a:rPr lang="tr-TR" dirty="0" err="1" smtClean="0"/>
              <a:t>stack</a:t>
            </a:r>
            <a:r>
              <a:rPr lang="tr-TR" dirty="0" smtClean="0"/>
              <a:t> of </a:t>
            </a:r>
            <a:r>
              <a:rPr lang="tr-TR" dirty="0" err="1" smtClean="0"/>
              <a:t>tapes</a:t>
            </a:r>
            <a:r>
              <a:rPr lang="tr-TR" dirty="0" smtClean="0"/>
              <a:t>.</a:t>
            </a:r>
            <a:endParaRPr lang="tr-TR" dirty="0"/>
          </a:p>
        </p:txBody>
      </p:sp>
      <p:sp>
        <p:nvSpPr>
          <p:cNvPr id="5" name="Metin kutusu 4"/>
          <p:cNvSpPr txBox="1"/>
          <p:nvPr/>
        </p:nvSpPr>
        <p:spPr>
          <a:xfrm>
            <a:off x="179512" y="6309320"/>
            <a:ext cx="5145126" cy="369332"/>
          </a:xfrm>
          <a:prstGeom prst="rect">
            <a:avLst/>
          </a:prstGeom>
          <a:noFill/>
        </p:spPr>
        <p:txBody>
          <a:bodyPr wrap="none" rtlCol="0">
            <a:spAutoFit/>
          </a:bodyPr>
          <a:lstStyle/>
          <a:p>
            <a:r>
              <a:rPr lang="tr-TR" dirty="0" err="1" smtClean="0"/>
              <a:t>Zarmeno</a:t>
            </a:r>
            <a:r>
              <a:rPr lang="tr-TR" dirty="0" smtClean="0"/>
              <a:t> </a:t>
            </a:r>
            <a:r>
              <a:rPr lang="tr-TR" i="1" dirty="0" smtClean="0"/>
              <a:t>et al. JAP, </a:t>
            </a:r>
            <a:r>
              <a:rPr lang="tr-TR" dirty="0"/>
              <a:t>J. </a:t>
            </a:r>
            <a:r>
              <a:rPr lang="tr-TR" dirty="0" err="1"/>
              <a:t>Appl</a:t>
            </a:r>
            <a:r>
              <a:rPr lang="tr-TR" dirty="0"/>
              <a:t>. </a:t>
            </a:r>
            <a:r>
              <a:rPr lang="tr-TR" dirty="0" err="1"/>
              <a:t>Phys</a:t>
            </a:r>
            <a:r>
              <a:rPr lang="tr-TR" dirty="0"/>
              <a:t>. 114, 173901 (2013) </a:t>
            </a:r>
          </a:p>
        </p:txBody>
      </p:sp>
      <p:pic>
        <p:nvPicPr>
          <p:cNvPr id="8" name="Resim 7"/>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40363" y="2171025"/>
            <a:ext cx="4346514" cy="3672408"/>
          </a:xfrm>
          <a:prstGeom prst="rect">
            <a:avLst/>
          </a:prstGeom>
          <a:solidFill>
            <a:schemeClr val="accent3">
              <a:lumMod val="20000"/>
              <a:lumOff val="80000"/>
            </a:schemeClr>
          </a:solidFill>
          <a:ln>
            <a:noFill/>
          </a:ln>
        </p:spPr>
      </p:pic>
      <p:pic>
        <p:nvPicPr>
          <p:cNvPr id="1028" name="Picture 4" descr="İlgili resi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11641" y="1848789"/>
            <a:ext cx="1346889" cy="175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52654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RESULTS</a:t>
            </a:r>
            <a:endParaRPr lang="tr-TR" dirty="0"/>
          </a:p>
        </p:txBody>
      </p:sp>
      <p:pic>
        <p:nvPicPr>
          <p:cNvPr id="6" name="Resim 5"/>
          <p:cNvPicPr/>
          <p:nvPr/>
        </p:nvPicPr>
        <p:blipFill>
          <a:blip r:embed="rId3">
            <a:extLst>
              <a:ext uri="{28A0092B-C50C-407E-A947-70E740481C1C}">
                <a14:useLocalDpi xmlns:a14="http://schemas.microsoft.com/office/drawing/2010/main" val="0"/>
              </a:ext>
            </a:extLst>
          </a:blip>
          <a:srcRect/>
          <a:stretch>
            <a:fillRect/>
          </a:stretch>
        </p:blipFill>
        <p:spPr bwMode="auto">
          <a:xfrm>
            <a:off x="473048" y="2127731"/>
            <a:ext cx="3538736" cy="3168352"/>
          </a:xfrm>
          <a:prstGeom prst="rect">
            <a:avLst/>
          </a:prstGeom>
          <a:noFill/>
          <a:ln>
            <a:noFill/>
          </a:ln>
        </p:spPr>
      </p:pic>
      <p:sp>
        <p:nvSpPr>
          <p:cNvPr id="7" name="Dikdörtgen 6"/>
          <p:cNvSpPr/>
          <p:nvPr/>
        </p:nvSpPr>
        <p:spPr>
          <a:xfrm>
            <a:off x="611360" y="5589240"/>
            <a:ext cx="3262111" cy="586314"/>
          </a:xfrm>
          <a:prstGeom prst="rect">
            <a:avLst/>
          </a:prstGeom>
        </p:spPr>
        <p:txBody>
          <a:bodyPr wrap="square">
            <a:spAutoFit/>
          </a:bodyPr>
          <a:lstStyle/>
          <a:p>
            <a:pPr>
              <a:lnSpc>
                <a:spcPct val="107000"/>
              </a:lnSpc>
              <a:spcAft>
                <a:spcPts val="1131"/>
              </a:spcAft>
            </a:pPr>
            <a:r>
              <a:rPr lang="en-GB" sz="1000" dirty="0">
                <a:latin typeface="Calibri" panose="020F0502020204030204" pitchFamily="34" charset="0"/>
                <a:ea typeface="Calibri" panose="020F0502020204030204" pitchFamily="34" charset="0"/>
                <a:cs typeface="Times New Roman" panose="02020603050405020304" pitchFamily="18" charset="0"/>
              </a:rPr>
              <a:t>Figure </a:t>
            </a:r>
            <a:r>
              <a:rPr lang="tr-TR" sz="1000" dirty="0">
                <a:latin typeface="Calibri" panose="020F0502020204030204" pitchFamily="34" charset="0"/>
                <a:ea typeface="Calibri" panose="020F0502020204030204" pitchFamily="34" charset="0"/>
                <a:cs typeface="Times New Roman" panose="02020603050405020304" pitchFamily="18" charset="0"/>
              </a:rPr>
              <a:t>2</a:t>
            </a:r>
            <a:r>
              <a:rPr lang="en-GB" sz="1000" dirty="0">
                <a:latin typeface="Calibri" panose="020F0502020204030204" pitchFamily="34" charset="0"/>
                <a:ea typeface="Calibri" panose="020F0502020204030204" pitchFamily="34" charset="0"/>
                <a:cs typeface="Times New Roman" panose="02020603050405020304" pitchFamily="18" charset="0"/>
              </a:rPr>
              <a:t>. The Variation of AA losses that were calculated by the three developed methods as a function of generator rotational speed.</a:t>
            </a:r>
            <a:endParaRPr lang="tr-TR" sz="1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Dikdörtgen 7"/>
          <p:cNvSpPr/>
          <p:nvPr/>
        </p:nvSpPr>
        <p:spPr>
          <a:xfrm rot="10800000" flipV="1">
            <a:off x="4139952" y="2403426"/>
            <a:ext cx="4728994" cy="2809231"/>
          </a:xfrm>
          <a:prstGeom prst="rect">
            <a:avLst/>
          </a:prstGeom>
        </p:spPr>
        <p:txBody>
          <a:bodyPr wrap="square">
            <a:spAutoFit/>
          </a:bodyPr>
          <a:lstStyle/>
          <a:p>
            <a:pPr algn="just">
              <a:lnSpc>
                <a:spcPct val="107000"/>
              </a:lnSpc>
              <a:spcAft>
                <a:spcPts val="1131"/>
              </a:spcAft>
            </a:pPr>
            <a:r>
              <a:rPr lang="en-GB" sz="1500" dirty="0">
                <a:latin typeface="Calibri" panose="020F0502020204030204" pitchFamily="34" charset="0"/>
                <a:ea typeface="Calibri" panose="020F0502020204030204" pitchFamily="34" charset="0"/>
                <a:cs typeface="Times New Roman" panose="02020603050405020304" pitchFamily="18" charset="0"/>
              </a:rPr>
              <a:t> In Figure </a:t>
            </a:r>
            <a:r>
              <a:rPr lang="tr-TR" sz="1500" dirty="0">
                <a:latin typeface="Calibri" panose="020F0502020204030204" pitchFamily="34" charset="0"/>
                <a:ea typeface="Calibri" panose="020F0502020204030204" pitchFamily="34" charset="0"/>
                <a:cs typeface="Times New Roman" panose="02020603050405020304" pitchFamily="18" charset="0"/>
              </a:rPr>
              <a:t>2</a:t>
            </a:r>
            <a:r>
              <a:rPr lang="en-GB" sz="1500" dirty="0">
                <a:latin typeface="Calibri" panose="020F0502020204030204" pitchFamily="34" charset="0"/>
                <a:ea typeface="Calibri" panose="020F0502020204030204" pitchFamily="34" charset="0"/>
                <a:cs typeface="Times New Roman" panose="02020603050405020304" pitchFamily="18" charset="0"/>
              </a:rPr>
              <a:t>, AA losses that were calculated using all three methods for different generator velocity were shown. As it can be seen in the figure, AA losses decreased almost linearly as the angular velocity increased. The reason for this can be easily understood by looking at Figure 4 because the penetration depth of the induced current decreases as the rotational speed increases. Therefore, the losses decrease proportionally. These values ​​indicate instantaneous losses. For actual loss values, these values should be multiplied by the frequency corresponding to the speed.</a:t>
            </a:r>
            <a:endParaRPr lang="tr-TR" sz="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502446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560" y="620688"/>
            <a:ext cx="8172400" cy="5342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Metin kutusu 3"/>
          <p:cNvSpPr txBox="1"/>
          <p:nvPr/>
        </p:nvSpPr>
        <p:spPr>
          <a:xfrm>
            <a:off x="1907704" y="6453336"/>
            <a:ext cx="4643066" cy="369332"/>
          </a:xfrm>
          <a:prstGeom prst="rect">
            <a:avLst/>
          </a:prstGeom>
          <a:noFill/>
        </p:spPr>
        <p:txBody>
          <a:bodyPr wrap="none" rtlCol="0">
            <a:spAutoFit/>
          </a:bodyPr>
          <a:lstStyle/>
          <a:p>
            <a:r>
              <a:rPr lang="tr-TR" dirty="0" err="1" smtClean="0"/>
              <a:t>Fig</a:t>
            </a:r>
            <a:r>
              <a:rPr lang="tr-TR" dirty="0" smtClean="0"/>
              <a:t>. </a:t>
            </a:r>
            <a:r>
              <a:rPr lang="tr-TR" dirty="0" err="1" smtClean="0"/>
              <a:t>The</a:t>
            </a:r>
            <a:r>
              <a:rPr lang="tr-TR" dirty="0" smtClean="0"/>
              <a:t> </a:t>
            </a:r>
            <a:r>
              <a:rPr lang="tr-TR" dirty="0" err="1" smtClean="0"/>
              <a:t>induced</a:t>
            </a:r>
            <a:r>
              <a:rPr lang="tr-TR" dirty="0" smtClean="0"/>
              <a:t> </a:t>
            </a:r>
            <a:r>
              <a:rPr lang="tr-TR" dirty="0" err="1" smtClean="0"/>
              <a:t>current</a:t>
            </a:r>
            <a:r>
              <a:rPr lang="tr-TR" dirty="0" smtClean="0"/>
              <a:t> </a:t>
            </a:r>
            <a:r>
              <a:rPr lang="tr-TR" dirty="0" err="1" smtClean="0"/>
              <a:t>various</a:t>
            </a:r>
            <a:r>
              <a:rPr lang="tr-TR" dirty="0" smtClean="0"/>
              <a:t> </a:t>
            </a:r>
            <a:r>
              <a:rPr lang="tr-TR" dirty="0" err="1" smtClean="0"/>
              <a:t>armature</a:t>
            </a:r>
            <a:r>
              <a:rPr lang="tr-TR" dirty="0" smtClean="0"/>
              <a:t> </a:t>
            </a:r>
            <a:r>
              <a:rPr lang="tr-TR" dirty="0" err="1" smtClean="0"/>
              <a:t>coils</a:t>
            </a:r>
            <a:r>
              <a:rPr lang="tr-TR" dirty="0" smtClean="0"/>
              <a:t>.</a:t>
            </a:r>
            <a:endParaRPr lang="tr-TR" dirty="0"/>
          </a:p>
        </p:txBody>
      </p:sp>
    </p:spTree>
    <p:extLst>
      <p:ext uri="{BB962C8B-B14F-4D97-AF65-F5344CB8AC3E}">
        <p14:creationId xmlns:p14="http://schemas.microsoft.com/office/powerpoint/2010/main" val="40473185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633</TotalTime>
  <Words>1317</Words>
  <Application>Microsoft Office PowerPoint</Application>
  <PresentationFormat>Ekran Gösterisi (4:3)</PresentationFormat>
  <Paragraphs>110</Paragraphs>
  <Slides>11</Slides>
  <Notes>9</Notes>
  <HiddenSlides>0</HiddenSlides>
  <MMClips>0</MMClips>
  <ScaleCrop>false</ScaleCrop>
  <HeadingPairs>
    <vt:vector size="6" baseType="variant">
      <vt:variant>
        <vt:lpstr>Kullanılan Yazı Tipleri</vt:lpstr>
      </vt:variant>
      <vt:variant>
        <vt:i4>7</vt:i4>
      </vt:variant>
      <vt:variant>
        <vt:lpstr>Tema</vt:lpstr>
      </vt:variant>
      <vt:variant>
        <vt:i4>1</vt:i4>
      </vt:variant>
      <vt:variant>
        <vt:lpstr>Slayt Başlıkları</vt:lpstr>
      </vt:variant>
      <vt:variant>
        <vt:i4>11</vt:i4>
      </vt:variant>
    </vt:vector>
  </HeadingPairs>
  <TitlesOfParts>
    <vt:vector size="19" baseType="lpstr">
      <vt:lpstr>ＭＳ Ｐゴシック</vt:lpstr>
      <vt:lpstr>Arial</vt:lpstr>
      <vt:lpstr>Calibri</vt:lpstr>
      <vt:lpstr>Cambria Math</vt:lpstr>
      <vt:lpstr>Symbol</vt:lpstr>
      <vt:lpstr>Times New Roman</vt:lpstr>
      <vt:lpstr>Wingdings</vt:lpstr>
      <vt:lpstr>Ofis Teması</vt:lpstr>
      <vt:lpstr>AC Loss Calculation of Synchronous Generators Made of HTS Superconducting Armature Windings and Permanent Magnet Rotor</vt:lpstr>
      <vt:lpstr>AC Machineries</vt:lpstr>
      <vt:lpstr>Modeling Framework</vt:lpstr>
      <vt:lpstr>Modeling Framework</vt:lpstr>
      <vt:lpstr>PowerPoint Sunusu</vt:lpstr>
      <vt:lpstr>Modeling Framework</vt:lpstr>
      <vt:lpstr>PowerPoint Sunusu</vt:lpstr>
      <vt:lpstr>RESULTS</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Modeling of Superconducting Generator</dc:title>
  <dc:creator>win7</dc:creator>
  <cp:lastModifiedBy>User</cp:lastModifiedBy>
  <cp:revision>180</cp:revision>
  <dcterms:created xsi:type="dcterms:W3CDTF">2017-10-01T10:05:34Z</dcterms:created>
  <dcterms:modified xsi:type="dcterms:W3CDTF">2021-06-18T11:50:19Z</dcterms:modified>
</cp:coreProperties>
</file>