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7"/>
  </p:notesMasterIdLst>
  <p:handoutMasterIdLst>
    <p:handoutMasterId r:id="rId28"/>
  </p:handoutMasterIdLst>
  <p:sldIdLst>
    <p:sldId id="330" r:id="rId2"/>
    <p:sldId id="339" r:id="rId3"/>
    <p:sldId id="537" r:id="rId4"/>
    <p:sldId id="436" r:id="rId5"/>
    <p:sldId id="517" r:id="rId6"/>
    <p:sldId id="608" r:id="rId7"/>
    <p:sldId id="610" r:id="rId8"/>
    <p:sldId id="612" r:id="rId9"/>
    <p:sldId id="617" r:id="rId10"/>
    <p:sldId id="611" r:id="rId11"/>
    <p:sldId id="621" r:id="rId12"/>
    <p:sldId id="623" r:id="rId13"/>
    <p:sldId id="624" r:id="rId14"/>
    <p:sldId id="626" r:id="rId15"/>
    <p:sldId id="627" r:id="rId16"/>
    <p:sldId id="629" r:id="rId17"/>
    <p:sldId id="630" r:id="rId18"/>
    <p:sldId id="613" r:id="rId19"/>
    <p:sldId id="631" r:id="rId20"/>
    <p:sldId id="635" r:id="rId21"/>
    <p:sldId id="636" r:id="rId22"/>
    <p:sldId id="615" r:id="rId23"/>
    <p:sldId id="637" r:id="rId24"/>
    <p:sldId id="638" r:id="rId25"/>
    <p:sldId id="639" r:id="rId26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197418"/>
    <a:srgbClr val="EF5B00"/>
    <a:srgbClr val="003B6E"/>
    <a:srgbClr val="FFFFFF"/>
    <a:srgbClr val="808080"/>
    <a:srgbClr val="000000"/>
    <a:srgbClr val="FDCA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6405" autoAdjust="0"/>
  </p:normalViewPr>
  <p:slideViewPr>
    <p:cSldViewPr snapToGrid="0">
      <p:cViewPr>
        <p:scale>
          <a:sx n="125" d="100"/>
          <a:sy n="125" d="100"/>
        </p:scale>
        <p:origin x="-283" y="-139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napToGrid="0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35589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35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9B2FE738-146D-49F4-AF37-EE8327504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15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4915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  <p:sldLayoutId id="2147483991" r:id="rId10"/>
    <p:sldLayoutId id="2147483993" r:id="rId11"/>
  </p:sldLayoutIdLst>
  <p:transition spd="med"/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hyperlink" Target="https://www.researchgate.net/profile/Kai-Zhang-3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hyperlink" Target="http://www.htsmodelling.com/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tsmodelling.com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kai.zhang@psi.ch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51520" y="2931790"/>
            <a:ext cx="8689329" cy="504056"/>
          </a:xfrm>
        </p:spPr>
        <p:txBody>
          <a:bodyPr/>
          <a:lstStyle/>
          <a:p>
            <a:pPr algn="ctr"/>
            <a:r>
              <a:rPr lang="en-US" sz="2400" dirty="0"/>
              <a:t>Fast </a:t>
            </a:r>
            <a:r>
              <a:rPr lang="en-US" sz="2400" dirty="0" smtClean="0"/>
              <a:t>and </a:t>
            </a:r>
            <a:r>
              <a:rPr lang="en-US" sz="2400" dirty="0"/>
              <a:t>efficient HTS </a:t>
            </a:r>
            <a:r>
              <a:rPr lang="en-US" sz="2400" dirty="0" err="1"/>
              <a:t>modelling</a:t>
            </a:r>
            <a:r>
              <a:rPr lang="en-US" sz="2400" dirty="0"/>
              <a:t> using ANSYS </a:t>
            </a:r>
            <a:r>
              <a:rPr lang="en-US" sz="2400" b="1" i="1" dirty="0"/>
              <a:t>A</a:t>
            </a:r>
            <a:r>
              <a:rPr lang="en-US" sz="2400" i="1" dirty="0"/>
              <a:t>-V</a:t>
            </a:r>
            <a:r>
              <a:rPr lang="en-US" sz="2400" dirty="0"/>
              <a:t> formulation</a:t>
            </a:r>
            <a:endParaRPr lang="en-GB" sz="2400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>
          <a:xfrm>
            <a:off x="323528" y="3594504"/>
            <a:ext cx="7955637" cy="273390"/>
          </a:xfrm>
        </p:spPr>
        <p:txBody>
          <a:bodyPr/>
          <a:lstStyle/>
          <a:p>
            <a:r>
              <a:rPr lang="en-GB" altLang="zh-CN" dirty="0"/>
              <a:t>Kai </a:t>
            </a:r>
            <a:r>
              <a:rPr lang="en-GB" altLang="zh-CN" dirty="0" smtClean="0"/>
              <a:t>Zhang </a:t>
            </a:r>
            <a:r>
              <a:rPr lang="en-GB" noProof="0" dirty="0" smtClean="0"/>
              <a:t>::  Insertion Device Group  </a:t>
            </a:r>
            <a:r>
              <a:rPr lang="en-GB" noProof="0" dirty="0"/>
              <a:t>::  Paul </a:t>
            </a:r>
            <a:r>
              <a:rPr lang="en-GB" noProof="0" dirty="0" err="1"/>
              <a:t>Scherrer</a:t>
            </a:r>
            <a:r>
              <a:rPr lang="en-GB" noProof="0" dirty="0"/>
              <a:t> Institute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968826-3A77-2A43-B5C8-7A5C779C4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5220"/>
            <a:ext cx="1080120" cy="1080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9D6FBE-B245-1E42-BFF0-AD1F2814E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1" y="1204631"/>
            <a:ext cx="936104" cy="45414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E0884931-D928-994C-9D35-5BF79D351908}"/>
              </a:ext>
            </a:extLst>
          </p:cNvPr>
          <p:cNvSpPr/>
          <p:nvPr/>
        </p:nvSpPr>
        <p:spPr bwMode="auto">
          <a:xfrm>
            <a:off x="467544" y="1851670"/>
            <a:ext cx="1052794" cy="317475"/>
          </a:xfrm>
          <a:prstGeom prst="roundRect">
            <a:avLst>
              <a:gd name="adj" fmla="val 49069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SLS 2.0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" y="4443959"/>
            <a:ext cx="1760468" cy="6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占位符 13"/>
          <p:cNvSpPr>
            <a:spLocks noGrp="1"/>
          </p:cNvSpPr>
          <p:nvPr>
            <p:ph type="body" sz="quarter" idx="11"/>
          </p:nvPr>
        </p:nvSpPr>
        <p:spPr>
          <a:xfrm>
            <a:off x="1979712" y="4515966"/>
            <a:ext cx="6623323" cy="293383"/>
          </a:xfrm>
        </p:spPr>
        <p:txBody>
          <a:bodyPr/>
          <a:lstStyle/>
          <a:p>
            <a:r>
              <a:rPr lang="en-US" altLang="zh-CN" sz="1400" b="0" dirty="0"/>
              <a:t>7</a:t>
            </a:r>
            <a:r>
              <a:rPr lang="en-US" altLang="zh-CN" sz="1400" b="0" baseline="30000" dirty="0"/>
              <a:t>th</a:t>
            </a:r>
            <a:r>
              <a:rPr lang="en-US" altLang="zh-CN" sz="1400" b="0" dirty="0"/>
              <a:t> International Workshop on Numerical </a:t>
            </a:r>
            <a:r>
              <a:rPr lang="en-US" altLang="zh-CN" sz="1400" b="0" dirty="0" err="1"/>
              <a:t>Modelling</a:t>
            </a:r>
            <a:r>
              <a:rPr lang="en-US" altLang="zh-CN" sz="1400" b="0" dirty="0"/>
              <a:t> of High Temperature Superconductors </a:t>
            </a:r>
          </a:p>
          <a:p>
            <a:r>
              <a:rPr lang="en-US" altLang="zh-CN" sz="1400" b="0" dirty="0"/>
              <a:t>23.06.2021, Virtual (Nancy, France)</a:t>
            </a:r>
          </a:p>
          <a:p>
            <a:endParaRPr lang="zh-CN" altLang="en-US" sz="1400" b="0" dirty="0"/>
          </a:p>
        </p:txBody>
      </p:sp>
      <p:sp>
        <p:nvSpPr>
          <p:cNvPr id="15" name="文本占位符 13"/>
          <p:cNvSpPr txBox="1">
            <a:spLocks/>
          </p:cNvSpPr>
          <p:nvPr/>
        </p:nvSpPr>
        <p:spPr>
          <a:xfrm>
            <a:off x="323528" y="3867894"/>
            <a:ext cx="8712968" cy="5067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500" b="1" kern="1200" spc="0" baseline="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1pPr>
            <a:lvl2pPr marL="17779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5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defRPr sz="1500" b="1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539723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defRPr sz="1500" b="1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717514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defRPr sz="1500" b="1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1400" b="0" dirty="0" smtClean="0"/>
              <a:t>Acknowledgement: Mark Ainslie (Cambridge), Lucas Brouwer (LBNL), Ryota Kinjo (RIKEN Spring-8), </a:t>
            </a:r>
            <a:r>
              <a:rPr lang="en-US" altLang="zh-CN" sz="1400" b="0" dirty="0"/>
              <a:t>Marco </a:t>
            </a:r>
            <a:r>
              <a:rPr lang="en-US" altLang="zh-CN" sz="1400" b="0" dirty="0" smtClean="0"/>
              <a:t>Calvi, </a:t>
            </a:r>
            <a:r>
              <a:rPr lang="en-US" altLang="zh-CN" sz="1400" b="0" dirty="0"/>
              <a:t>Thomas </a:t>
            </a:r>
            <a:r>
              <a:rPr lang="en-US" altLang="zh-CN" sz="1400" b="0" dirty="0" smtClean="0"/>
              <a:t>Schmidt and Sebastian Hellmann (PSI)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 advTm="137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37616" y="848136"/>
                <a:ext cx="7906512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ea"/>
                  <a:buAutoNum type="circleNumDbPlain"/>
                </a:pP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Initial resistivity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 of all HTS elements  is set to a low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value;</a:t>
                </a:r>
                <a:endParaRPr lang="en-US" altLang="zh-CN" dirty="0">
                  <a:solidFill>
                    <a:srgbClr val="000000"/>
                  </a:solidFill>
                  <a:latin typeface="Calibri"/>
                </a:endParaRPr>
              </a:p>
              <a:p>
                <a:pPr marL="342900" lvl="1" indent="-342900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ea"/>
                  <a:buAutoNum type="circleNumDbPlain"/>
                </a:pP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T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he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whole magnetization process is divided into </a:t>
                </a:r>
                <a:r>
                  <a:rPr lang="en-US" altLang="zh-CN" i="1" dirty="0">
                    <a:solidFill>
                      <a:srgbClr val="000000"/>
                    </a:solidFill>
                    <a:latin typeface="Calibri"/>
                  </a:rPr>
                  <a:t>N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steps;</a:t>
                </a:r>
              </a:p>
              <a:p>
                <a:pPr marL="0" lvl="1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</a:pP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           For simulating the 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Calibri"/>
                  </a:rPr>
                  <a:t>flux creep model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, resistivity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of each HTS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element is updated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after every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iteration</a:t>
                </a:r>
              </a:p>
              <a:p>
                <a:pPr marL="0" lvl="1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</a:pPr>
                <a:endParaRPr lang="en-US" altLang="zh-CN" dirty="0">
                  <a:solidFill>
                    <a:srgbClr val="000000"/>
                  </a:solidFill>
                  <a:latin typeface="Calibri"/>
                </a:endParaRPr>
              </a:p>
              <a:p>
                <a:pPr marL="0" lvl="1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</a:pPr>
                <a:endParaRPr lang="en-US" altLang="zh-CN" dirty="0" smtClean="0">
                  <a:solidFill>
                    <a:srgbClr val="000000"/>
                  </a:solidFill>
                  <a:latin typeface="Calibri"/>
                </a:endParaRPr>
              </a:p>
              <a:p>
                <a:pPr marL="0" lvl="1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</a:pPr>
                <a:endParaRPr lang="en-US" altLang="zh-CN" dirty="0">
                  <a:solidFill>
                    <a:srgbClr val="000000"/>
                  </a:solidFill>
                  <a:latin typeface="Calibri"/>
                </a:endParaRPr>
              </a:p>
              <a:p>
                <a:pPr marL="0" lvl="1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</a:pP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           For simulating 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Calibri"/>
                  </a:rPr>
                  <a:t>critical state model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, each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penetrated HTS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element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is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forced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with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the latest </a:t>
                </a:r>
                <a:r>
                  <a:rPr lang="en-US" altLang="zh-CN" i="1" dirty="0" smtClean="0">
                    <a:solidFill>
                      <a:srgbClr val="000000"/>
                    </a:solidFill>
                    <a:latin typeface="Calibri"/>
                  </a:rPr>
                  <a:t>J</a:t>
                </a:r>
                <a:r>
                  <a:rPr lang="en-US" altLang="zh-CN" i="1" baseline="-25000" dirty="0" smtClean="0">
                    <a:solidFill>
                      <a:srgbClr val="000000"/>
                    </a:solidFill>
                    <a:latin typeface="Calibri"/>
                  </a:rPr>
                  <a:t>c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 after 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Calibri"/>
                  </a:rPr>
                  <a:t>every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/>
                  </a:rPr>
                  <a:t>iteration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16" y="848136"/>
                <a:ext cx="7906512" cy="3416320"/>
              </a:xfrm>
              <a:prstGeom prst="rect">
                <a:avLst/>
              </a:prstGeom>
              <a:blipFill rotWithShape="1">
                <a:blip r:embed="rId3"/>
                <a:stretch>
                  <a:fillRect l="-386" b="-1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B: </a:t>
            </a:r>
            <a:r>
              <a:rPr lang="en-US" altLang="zh-CN" dirty="0" smtClean="0"/>
              <a:t>Direct </a:t>
            </a:r>
            <a:r>
              <a:rPr lang="en-US" altLang="zh-CN" dirty="0"/>
              <a:t>iteration </a:t>
            </a:r>
            <a:r>
              <a:rPr lang="en-US" altLang="zh-CN" dirty="0" smtClean="0"/>
              <a:t>method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59" y="2406969"/>
            <a:ext cx="3385189" cy="58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19234" y="3002417"/>
            <a:ext cx="3144990" cy="2833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400" dirty="0">
                <a:solidFill>
                  <a:srgbClr val="FF0000"/>
                </a:solidFill>
                <a:latin typeface="Calibri"/>
              </a:rPr>
              <a:t>reservation </a:t>
            </a:r>
            <a:r>
              <a:rPr lang="en-US" altLang="zh-CN" sz="1400" dirty="0" smtClean="0">
                <a:solidFill>
                  <a:srgbClr val="FF0000"/>
                </a:solidFill>
                <a:latin typeface="Calibri"/>
              </a:rPr>
              <a:t>coefficient, usually quite large</a:t>
            </a:r>
            <a:endParaRPr lang="zh-CN" altLang="en-US" sz="1400" dirty="0" err="1" smtClean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5" name="直接箭头连接符 14"/>
          <p:cNvCxnSpPr/>
          <p:nvPr/>
        </p:nvCxnSpPr>
        <p:spPr bwMode="auto">
          <a:xfrm>
            <a:off x="3011970" y="2799702"/>
            <a:ext cx="231102" cy="1751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97386641"/>
      </p:ext>
    </p:extLst>
  </p:cSld>
  <p:clrMapOvr>
    <a:masterClrMapping/>
  </p:clrMapOvr>
  <p:transition spd="med" advTm="58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B: </a:t>
            </a:r>
            <a:r>
              <a:rPr lang="en-US" altLang="zh-CN" dirty="0"/>
              <a:t>Direct iteration </a:t>
            </a:r>
            <a:r>
              <a:rPr lang="en-US" altLang="zh-CN" dirty="0" smtClean="0"/>
              <a:t>method (</a:t>
            </a:r>
            <a:r>
              <a:rPr lang="en-US" altLang="zh-CN" b="1" i="1" dirty="0" smtClean="0"/>
              <a:t>E-J</a:t>
            </a:r>
            <a:r>
              <a:rPr lang="en-US" altLang="zh-CN" dirty="0" smtClean="0"/>
              <a:t> power law, 2D)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/>
          </a:p>
        </p:txBody>
      </p:sp>
      <p:sp>
        <p:nvSpPr>
          <p:cNvPr id="2" name="矩形 1"/>
          <p:cNvSpPr/>
          <p:nvPr/>
        </p:nvSpPr>
        <p:spPr>
          <a:xfrm>
            <a:off x="3575714" y="3595244"/>
            <a:ext cx="53908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smtClean="0">
                <a:latin typeface="+mn-lt"/>
              </a:rPr>
              <a:t>J</a:t>
            </a:r>
            <a:r>
              <a:rPr lang="en-US" altLang="zh-CN" sz="1400" baseline="-25000" dirty="0" smtClean="0">
                <a:latin typeface="+mn-lt"/>
              </a:rPr>
              <a:t>Z</a:t>
            </a:r>
            <a:r>
              <a:rPr lang="en-US" altLang="zh-CN" sz="1400" dirty="0" smtClean="0">
                <a:latin typeface="+mn-lt"/>
              </a:rPr>
              <a:t> </a:t>
            </a:r>
            <a:r>
              <a:rPr lang="en-US" altLang="zh-CN" sz="1400" dirty="0">
                <a:latin typeface="+mn-lt"/>
              </a:rPr>
              <a:t>in the </a:t>
            </a:r>
            <a:r>
              <a:rPr lang="en-US" altLang="zh-CN" sz="1400" dirty="0" smtClean="0">
                <a:latin typeface="+mn-lt"/>
              </a:rPr>
              <a:t>magnetized bulk </a:t>
            </a:r>
            <a:r>
              <a:rPr lang="en-US" altLang="zh-CN" sz="1400" dirty="0">
                <a:latin typeface="+mn-lt"/>
              </a:rPr>
              <a:t>HTS </a:t>
            </a:r>
            <a:r>
              <a:rPr lang="en-US" altLang="zh-CN" sz="1400" dirty="0" smtClean="0">
                <a:latin typeface="+mn-lt"/>
              </a:rPr>
              <a:t>(</a:t>
            </a:r>
            <a:r>
              <a:rPr lang="en-US" altLang="zh-CN" sz="1400" i="1" dirty="0" smtClean="0">
                <a:latin typeface="+mn-lt"/>
              </a:rPr>
              <a:t>n</a:t>
            </a:r>
            <a:r>
              <a:rPr lang="en-US" altLang="zh-CN" sz="1400" dirty="0" smtClean="0">
                <a:latin typeface="+mn-lt"/>
              </a:rPr>
              <a:t> </a:t>
            </a:r>
            <a:r>
              <a:rPr lang="en-US" altLang="zh-CN" sz="1400" dirty="0">
                <a:latin typeface="+mn-lt"/>
              </a:rPr>
              <a:t>= 20) at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(a) </a:t>
            </a:r>
            <a:r>
              <a:rPr lang="en-US" altLang="zh-CN" sz="1400" i="1" dirty="0">
                <a:latin typeface="+mn-lt"/>
              </a:rPr>
              <a:t>t </a:t>
            </a:r>
            <a:r>
              <a:rPr lang="en-US" altLang="zh-CN" sz="1400" dirty="0">
                <a:latin typeface="+mn-lt"/>
              </a:rPr>
              <a:t>= 500 s,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(b) </a:t>
            </a:r>
            <a:r>
              <a:rPr lang="en-US" altLang="zh-CN" sz="1400" i="1" dirty="0">
                <a:latin typeface="+mn-lt"/>
              </a:rPr>
              <a:t>t </a:t>
            </a:r>
            <a:r>
              <a:rPr lang="en-US" altLang="zh-CN" sz="1400" dirty="0">
                <a:latin typeface="+mn-lt"/>
              </a:rPr>
              <a:t>= 1000 s and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 (c) </a:t>
            </a:r>
            <a:r>
              <a:rPr lang="en-US" altLang="zh-CN" sz="1400" i="1" dirty="0">
                <a:latin typeface="+mn-lt"/>
              </a:rPr>
              <a:t>t </a:t>
            </a:r>
            <a:r>
              <a:rPr lang="en-US" altLang="zh-CN" sz="1400" dirty="0">
                <a:latin typeface="+mn-lt"/>
              </a:rPr>
              <a:t>= 1500 s from </a:t>
            </a:r>
            <a:r>
              <a:rPr lang="en-US" altLang="zh-CN" sz="1400" dirty="0" smtClean="0">
                <a:latin typeface="+mn-lt"/>
              </a:rPr>
              <a:t>using ANSYS </a:t>
            </a:r>
            <a:r>
              <a:rPr lang="en-US" altLang="zh-CN" sz="1400" b="1" i="1" dirty="0" smtClean="0">
                <a:latin typeface="+mn-lt"/>
              </a:rPr>
              <a:t>A</a:t>
            </a:r>
            <a:r>
              <a:rPr lang="en-US" altLang="zh-CN" sz="1400" i="1" dirty="0" smtClean="0">
                <a:latin typeface="+mn-lt"/>
              </a:rPr>
              <a:t>-V</a:t>
            </a:r>
            <a:r>
              <a:rPr lang="en-US" altLang="zh-CN" sz="1400" dirty="0" smtClean="0">
                <a:latin typeface="+mn-lt"/>
              </a:rPr>
              <a:t> formulation;</a:t>
            </a:r>
          </a:p>
          <a:p>
            <a:r>
              <a:rPr lang="en-US" altLang="zh-CN" sz="1400" i="1" dirty="0" smtClean="0">
                <a:latin typeface="+mn-lt"/>
              </a:rPr>
              <a:t>J</a:t>
            </a:r>
            <a:r>
              <a:rPr lang="en-US" altLang="zh-CN" sz="1400" baseline="-25000" dirty="0" smtClean="0">
                <a:latin typeface="+mn-lt"/>
              </a:rPr>
              <a:t>Z</a:t>
            </a:r>
            <a:r>
              <a:rPr lang="en-US" altLang="zh-CN" sz="1400" i="1" baseline="-25000" dirty="0" smtClean="0">
                <a:latin typeface="+mn-lt"/>
              </a:rPr>
              <a:t> </a:t>
            </a:r>
            <a:r>
              <a:rPr lang="en-US" altLang="zh-CN" sz="1400" i="1" baseline="-25000" dirty="0" smtClean="0"/>
              <a:t> </a:t>
            </a:r>
            <a:r>
              <a:rPr lang="en-US" altLang="zh-CN" sz="1400" dirty="0" smtClean="0">
                <a:latin typeface="+mn-lt"/>
              </a:rPr>
              <a:t>in </a:t>
            </a:r>
            <a:r>
              <a:rPr lang="en-US" altLang="zh-CN" sz="1400" dirty="0">
                <a:latin typeface="+mn-lt"/>
              </a:rPr>
              <a:t>the magnetized  </a:t>
            </a:r>
            <a:r>
              <a:rPr lang="en-US" altLang="zh-CN" sz="1400" dirty="0" smtClean="0">
                <a:latin typeface="+mn-lt"/>
              </a:rPr>
              <a:t>bulk </a:t>
            </a:r>
            <a:r>
              <a:rPr lang="en-US" altLang="zh-CN" sz="1400" dirty="0">
                <a:latin typeface="+mn-lt"/>
              </a:rPr>
              <a:t>HTS at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(d) </a:t>
            </a:r>
            <a:r>
              <a:rPr lang="en-US" altLang="zh-CN" sz="1400" i="1" dirty="0">
                <a:latin typeface="+mn-lt"/>
              </a:rPr>
              <a:t>t </a:t>
            </a:r>
            <a:r>
              <a:rPr lang="en-US" altLang="zh-CN" sz="1400" dirty="0">
                <a:latin typeface="+mn-lt"/>
              </a:rPr>
              <a:t>= 500 s,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(e) </a:t>
            </a:r>
            <a:r>
              <a:rPr lang="en-US" altLang="zh-CN" sz="1400" i="1" dirty="0">
                <a:latin typeface="+mn-lt"/>
              </a:rPr>
              <a:t>t </a:t>
            </a:r>
            <a:r>
              <a:rPr lang="en-US" altLang="zh-CN" sz="1400" dirty="0">
                <a:latin typeface="+mn-lt"/>
              </a:rPr>
              <a:t>= 1000 s and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(f) </a:t>
            </a:r>
            <a:r>
              <a:rPr lang="en-US" altLang="zh-CN" sz="1400" i="1" dirty="0">
                <a:latin typeface="+mn-lt"/>
              </a:rPr>
              <a:t>t </a:t>
            </a:r>
            <a:r>
              <a:rPr lang="en-US" altLang="zh-CN" sz="1400" dirty="0">
                <a:latin typeface="+mn-lt"/>
              </a:rPr>
              <a:t>= 1500 s from </a:t>
            </a:r>
            <a:r>
              <a:rPr lang="en-US" altLang="zh-CN" sz="1400" dirty="0" smtClean="0">
                <a:latin typeface="+mn-lt"/>
              </a:rPr>
              <a:t>using </a:t>
            </a:r>
            <a:r>
              <a:rPr lang="en-US" altLang="zh-CN" sz="1400" dirty="0">
                <a:latin typeface="+mn-lt"/>
              </a:rPr>
              <a:t>COMSOL </a:t>
            </a:r>
            <a:r>
              <a:rPr lang="en-US" altLang="zh-CN" sz="1400" b="1" i="1" dirty="0">
                <a:latin typeface="+mn-lt"/>
              </a:rPr>
              <a:t>H</a:t>
            </a:r>
            <a:r>
              <a:rPr lang="en-US" altLang="zh-CN" sz="1400" dirty="0">
                <a:latin typeface="+mn-lt"/>
              </a:rPr>
              <a:t>-formulation.</a:t>
            </a:r>
            <a:endParaRPr lang="zh-CN" altLang="zh-CN" sz="1400" dirty="0">
              <a:latin typeface="+mn-lt"/>
            </a:endParaRPr>
          </a:p>
        </p:txBody>
      </p:sp>
      <p:pic>
        <p:nvPicPr>
          <p:cNvPr id="14" name="Picture 4" descr="F:\12-SUST转投文章IEEE-HTS magnetization\SUST投稿\励磁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5" y="900745"/>
            <a:ext cx="3200405" cy="271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39392" y="3664884"/>
            <a:ext cx="2703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+mn-lt"/>
              </a:rPr>
              <a:t>Applied magnetic field versus time</a:t>
            </a:r>
            <a:endParaRPr lang="zh-CN" altLang="en-US" sz="1400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0098" y="4165803"/>
            <a:ext cx="32031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 smtClean="0"/>
              <a:t>Zhang K et al 2021 </a:t>
            </a:r>
            <a:r>
              <a:rPr lang="en-US" altLang="zh-CN" sz="800" dirty="0"/>
              <a:t>IEEE Trans. Appl.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31 6800206</a:t>
            </a:r>
            <a:endParaRPr lang="en-US" altLang="zh-CN" sz="800" dirty="0" smtClean="0"/>
          </a:p>
        </p:txBody>
      </p:sp>
      <p:sp>
        <p:nvSpPr>
          <p:cNvPr id="6" name="矩形 5"/>
          <p:cNvSpPr/>
          <p:nvPr/>
        </p:nvSpPr>
        <p:spPr>
          <a:xfrm>
            <a:off x="129653" y="4469827"/>
            <a:ext cx="3384646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latin typeface="+mn-lt"/>
              </a:rPr>
              <a:t>Related APDL codes are shared in</a:t>
            </a:r>
          </a:p>
          <a:p>
            <a:r>
              <a:rPr lang="en-US" altLang="zh-CN" sz="1100" b="1" u="sng" dirty="0" smtClean="0">
                <a:latin typeface="+mn-lt"/>
                <a:hlinkClick r:id="rId4"/>
              </a:rPr>
              <a:t>https</a:t>
            </a:r>
            <a:r>
              <a:rPr lang="en-US" altLang="zh-CN" sz="1100" b="1" u="sng" dirty="0">
                <a:latin typeface="+mn-lt"/>
                <a:hlinkClick r:id="rId4"/>
              </a:rPr>
              <a:t>://</a:t>
            </a:r>
            <a:r>
              <a:rPr lang="en-US" altLang="zh-CN" sz="1100" b="1" u="sng" dirty="0" smtClean="0">
                <a:latin typeface="+mn-lt"/>
                <a:hlinkClick r:id="rId4"/>
              </a:rPr>
              <a:t>www.researchgate.net/profile/Kai-Zhang-32</a:t>
            </a:r>
            <a:endParaRPr lang="zh-CN" altLang="en-US" sz="1100" b="1" u="sng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68" y="1006413"/>
            <a:ext cx="5128260" cy="245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951595"/>
      </p:ext>
    </p:extLst>
  </p:cSld>
  <p:clrMapOvr>
    <a:masterClrMapping/>
  </p:clrMapOvr>
  <p:transition spd="med" advTm="36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B: </a:t>
            </a:r>
            <a:r>
              <a:rPr lang="en-US" altLang="zh-CN" dirty="0"/>
              <a:t>Direct iteration </a:t>
            </a:r>
            <a:r>
              <a:rPr lang="en-US" altLang="zh-CN" dirty="0" smtClean="0"/>
              <a:t>method (</a:t>
            </a:r>
            <a:r>
              <a:rPr lang="en-US" altLang="zh-CN" b="1" i="1" dirty="0" smtClean="0"/>
              <a:t>E-J</a:t>
            </a:r>
            <a:r>
              <a:rPr lang="en-US" altLang="zh-CN" dirty="0" smtClean="0"/>
              <a:t> power law, 3D)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05" y="1165814"/>
            <a:ext cx="223157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79" y="1180104"/>
            <a:ext cx="222705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95" y="1170575"/>
            <a:ext cx="223945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168302" y="873922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Calibri"/>
              </a:rPr>
              <a:t>A/m</a:t>
            </a:r>
            <a:r>
              <a:rPr lang="en-US" altLang="zh-CN" baseline="30000" dirty="0" smtClean="0">
                <a:solidFill>
                  <a:srgbClr val="000000"/>
                </a:solidFill>
                <a:latin typeface="Calibri"/>
              </a:rPr>
              <a:t>2</a:t>
            </a:r>
            <a:endParaRPr lang="zh-CN" altLang="en-US" baseline="30000" dirty="0"/>
          </a:p>
        </p:txBody>
      </p:sp>
      <p:sp>
        <p:nvSpPr>
          <p:cNvPr id="12" name="矩形 11"/>
          <p:cNvSpPr/>
          <p:nvPr/>
        </p:nvSpPr>
        <p:spPr>
          <a:xfrm>
            <a:off x="4927423" y="889845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Calibri"/>
              </a:rPr>
              <a:t>A/m</a:t>
            </a:r>
            <a:r>
              <a:rPr lang="en-US" altLang="zh-CN" baseline="30000" dirty="0" smtClean="0">
                <a:solidFill>
                  <a:srgbClr val="000000"/>
                </a:solidFill>
                <a:latin typeface="Calibri"/>
              </a:rPr>
              <a:t>2</a:t>
            </a:r>
            <a:endParaRPr lang="zh-CN" altLang="en-US" baseline="30000" dirty="0"/>
          </a:p>
        </p:txBody>
      </p:sp>
      <p:sp>
        <p:nvSpPr>
          <p:cNvPr id="15" name="矩形 14"/>
          <p:cNvSpPr/>
          <p:nvPr/>
        </p:nvSpPr>
        <p:spPr>
          <a:xfrm>
            <a:off x="7718393" y="889844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Calibri"/>
              </a:rPr>
              <a:t>A/m</a:t>
            </a:r>
            <a:r>
              <a:rPr lang="en-US" altLang="zh-CN" baseline="30000" dirty="0" smtClean="0">
                <a:solidFill>
                  <a:srgbClr val="000000"/>
                </a:solidFill>
                <a:latin typeface="Calibri"/>
              </a:rPr>
              <a:t>2</a:t>
            </a:r>
            <a:endParaRPr lang="zh-CN" altLang="en-US" baseline="30000" dirty="0"/>
          </a:p>
        </p:txBody>
      </p:sp>
      <p:sp>
        <p:nvSpPr>
          <p:cNvPr id="16" name="矩形 15"/>
          <p:cNvSpPr/>
          <p:nvPr/>
        </p:nvSpPr>
        <p:spPr>
          <a:xfrm>
            <a:off x="1870332" y="2527578"/>
            <a:ext cx="33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 dirty="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altLang="zh-CN" sz="1800" baseline="-25000" dirty="0" smtClean="0">
                <a:solidFill>
                  <a:srgbClr val="000000"/>
                </a:solidFill>
                <a:latin typeface="Calibri"/>
              </a:rPr>
              <a:t>X</a:t>
            </a:r>
            <a:endParaRPr lang="zh-CN" altLang="en-US" sz="1800" baseline="-25000" dirty="0"/>
          </a:p>
        </p:txBody>
      </p:sp>
      <p:sp>
        <p:nvSpPr>
          <p:cNvPr id="17" name="矩形 16"/>
          <p:cNvSpPr/>
          <p:nvPr/>
        </p:nvSpPr>
        <p:spPr>
          <a:xfrm>
            <a:off x="4670398" y="2488910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 dirty="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altLang="zh-CN" sz="1800" baseline="-25000" dirty="0" smtClean="0">
                <a:solidFill>
                  <a:srgbClr val="000000"/>
                </a:solidFill>
                <a:latin typeface="Calibri"/>
              </a:rPr>
              <a:t>Y</a:t>
            </a:r>
            <a:endParaRPr lang="zh-CN" altLang="en-US" sz="1800" baseline="-25000" dirty="0"/>
          </a:p>
        </p:txBody>
      </p:sp>
      <p:sp>
        <p:nvSpPr>
          <p:cNvPr id="18" name="矩形 17"/>
          <p:cNvSpPr/>
          <p:nvPr/>
        </p:nvSpPr>
        <p:spPr>
          <a:xfrm>
            <a:off x="7443168" y="2518480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 dirty="0" err="1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altLang="zh-CN" sz="1800" baseline="-25000" dirty="0" err="1" smtClean="0">
                <a:solidFill>
                  <a:srgbClr val="000000"/>
                </a:solidFill>
                <a:latin typeface="Calibri"/>
              </a:rPr>
              <a:t>Sum</a:t>
            </a:r>
            <a:endParaRPr lang="zh-CN" altLang="en-US" sz="1800" baseline="-25000" dirty="0"/>
          </a:p>
        </p:txBody>
      </p:sp>
      <p:sp>
        <p:nvSpPr>
          <p:cNvPr id="20" name="矩形 19"/>
          <p:cNvSpPr/>
          <p:nvPr/>
        </p:nvSpPr>
        <p:spPr>
          <a:xfrm>
            <a:off x="723330" y="3083452"/>
            <a:ext cx="805218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400" dirty="0">
                <a:solidFill>
                  <a:srgbClr val="000000"/>
                </a:solidFill>
                <a:latin typeface="Calibri"/>
              </a:rPr>
              <a:t>Trapped current in a ¼ half-moon shaped bulk superconductor model after FC 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magnetization from 8T to zero (</a:t>
            </a:r>
            <a:r>
              <a:rPr lang="en-US" altLang="zh-CN" sz="1400" i="1" dirty="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altLang="zh-CN" sz="1400" i="1" baseline="-25000" dirty="0" smtClean="0">
                <a:solidFill>
                  <a:srgbClr val="000000"/>
                </a:solidFill>
                <a:latin typeface="Calibri"/>
              </a:rPr>
              <a:t>e 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= 1e10 A/m</a:t>
            </a:r>
            <a:r>
              <a:rPr lang="en-US" altLang="zh-CN" sz="1400" baseline="30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n-US" altLang="zh-CN" sz="1400" i="1" dirty="0" smtClean="0">
                <a:solidFill>
                  <a:srgbClr val="000000"/>
                </a:solidFill>
                <a:latin typeface="Calibri"/>
              </a:rPr>
              <a:t>n 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= 20)</a:t>
            </a:r>
            <a:endParaRPr lang="en-US" altLang="zh-CN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6504" y="3979656"/>
            <a:ext cx="824324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b="1" dirty="0" smtClean="0">
                <a:solidFill>
                  <a:srgbClr val="000000"/>
                </a:solidFill>
                <a:latin typeface="Calibri"/>
              </a:rPr>
              <a:t>Problems</a:t>
            </a:r>
            <a:r>
              <a:rPr lang="en-US" altLang="zh-CN" dirty="0" smtClean="0">
                <a:solidFill>
                  <a:srgbClr val="000000"/>
                </a:solidFill>
                <a:latin typeface="Calibri"/>
              </a:rPr>
              <a:t>: a number of iteration steps (usually &gt;200) are essential to obtain smooth </a:t>
            </a:r>
            <a:r>
              <a:rPr lang="en-US" altLang="zh-CN" b="1" i="1" dirty="0" smtClean="0">
                <a:solidFill>
                  <a:srgbClr val="000000"/>
                </a:solidFill>
                <a:latin typeface="Calibri"/>
              </a:rPr>
              <a:t>E-J</a:t>
            </a:r>
            <a:r>
              <a:rPr lang="en-US" altLang="zh-CN" dirty="0" smtClean="0">
                <a:solidFill>
                  <a:srgbClr val="000000"/>
                </a:solidFill>
                <a:latin typeface="Calibri"/>
              </a:rPr>
              <a:t> power law based simulation results, this might result in a large amount of computation time for complex 3D FEA model.</a:t>
            </a:r>
            <a:endParaRPr lang="en-US" altLang="zh-CN" dirty="0">
              <a:solidFill>
                <a:srgbClr val="00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921370"/>
      </p:ext>
    </p:extLst>
  </p:cSld>
  <p:clrMapOvr>
    <a:masterClrMapping/>
  </p:clrMapOvr>
  <p:transition spd="med" advTm="4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04059" y="216000"/>
            <a:ext cx="7109461" cy="381375"/>
          </a:xfrm>
        </p:spPr>
        <p:txBody>
          <a:bodyPr/>
          <a:lstStyle/>
          <a:p>
            <a:r>
              <a:rPr lang="en-US" altLang="zh-CN" b="1" dirty="0"/>
              <a:t>B: </a:t>
            </a:r>
            <a:r>
              <a:rPr lang="en-US" altLang="zh-CN" dirty="0"/>
              <a:t>Direct iteration </a:t>
            </a:r>
            <a:r>
              <a:rPr lang="en-US" altLang="zh-CN" dirty="0" smtClean="0"/>
              <a:t>method (critical state model, 2D)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6723" y="1354110"/>
            <a:ext cx="4181581" cy="2260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0096" y="3672255"/>
            <a:ext cx="393738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1200" dirty="0" smtClean="0">
                <a:solidFill>
                  <a:srgbClr val="548DD4"/>
                </a:solidFill>
                <a:latin typeface="+mn-lt"/>
                <a:ea typeface="宋体"/>
              </a:rPr>
              <a:t>(a</a:t>
            </a:r>
            <a:r>
              <a:rPr lang="en-US" altLang="zh-CN" sz="1200" dirty="0">
                <a:solidFill>
                  <a:srgbClr val="548DD4"/>
                </a:solidFill>
                <a:latin typeface="+mn-lt"/>
                <a:ea typeface="宋体"/>
              </a:rPr>
              <a:t>)</a:t>
            </a:r>
            <a:r>
              <a:rPr lang="en-US" altLang="zh-CN" sz="1200" dirty="0">
                <a:latin typeface="+mn-lt"/>
                <a:ea typeface="宋体"/>
              </a:rPr>
              <a:t> FC magnetization of the </a:t>
            </a:r>
            <a:r>
              <a:rPr lang="en-US" altLang="zh-CN" sz="1200" dirty="0" err="1">
                <a:latin typeface="+mn-lt"/>
                <a:ea typeface="宋体"/>
              </a:rPr>
              <a:t>ReBCO</a:t>
            </a:r>
            <a:r>
              <a:rPr lang="en-US" altLang="zh-CN" sz="1200" dirty="0">
                <a:latin typeface="+mn-lt"/>
                <a:ea typeface="宋体"/>
              </a:rPr>
              <a:t> tape stack; </a:t>
            </a:r>
            <a:r>
              <a:rPr lang="en-US" altLang="zh-CN" sz="1200" dirty="0">
                <a:solidFill>
                  <a:srgbClr val="548DD4"/>
                </a:solidFill>
                <a:latin typeface="+mn-lt"/>
                <a:ea typeface="宋体"/>
              </a:rPr>
              <a:t>(b)</a:t>
            </a:r>
            <a:r>
              <a:rPr lang="en-US" altLang="zh-CN" sz="1200" dirty="0">
                <a:latin typeface="+mn-lt"/>
                <a:ea typeface="宋体"/>
              </a:rPr>
              <a:t> 2D axis-symmetric half FEA </a:t>
            </a:r>
            <a:r>
              <a:rPr lang="en-US" altLang="zh-CN" sz="1200" dirty="0" smtClean="0">
                <a:latin typeface="+mn-lt"/>
                <a:ea typeface="宋体"/>
              </a:rPr>
              <a:t>model.</a:t>
            </a:r>
            <a:endParaRPr lang="zh-CN" altLang="zh-CN" dirty="0">
              <a:effectLst/>
              <a:latin typeface="+mn-lt"/>
              <a:ea typeface="宋体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36996" y="3625303"/>
            <a:ext cx="345743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1200" dirty="0" smtClean="0">
                <a:solidFill>
                  <a:srgbClr val="0070C0"/>
                </a:solidFill>
                <a:latin typeface="+mn-lt"/>
                <a:ea typeface="宋体"/>
              </a:rPr>
              <a:t>(</a:t>
            </a:r>
            <a:r>
              <a:rPr lang="en-US" altLang="zh-CN" sz="1200" dirty="0">
                <a:solidFill>
                  <a:srgbClr val="0070C0"/>
                </a:solidFill>
                <a:latin typeface="+mn-lt"/>
                <a:ea typeface="宋体"/>
              </a:rPr>
              <a:t>a) </a:t>
            </a:r>
            <a:r>
              <a:rPr lang="en-US" altLang="zh-CN" sz="1200" dirty="0" smtClean="0">
                <a:latin typeface="+mn-lt"/>
                <a:ea typeface="宋体"/>
              </a:rPr>
              <a:t>Trapped </a:t>
            </a:r>
            <a:r>
              <a:rPr lang="en-US" altLang="zh-CN" sz="1200" i="1" dirty="0" smtClean="0">
                <a:latin typeface="+mn-lt"/>
                <a:ea typeface="宋体"/>
              </a:rPr>
              <a:t>B</a:t>
            </a:r>
            <a:r>
              <a:rPr lang="en-US" altLang="zh-CN" sz="1200" i="1" baseline="-25000" dirty="0" smtClean="0">
                <a:latin typeface="+mn-lt"/>
                <a:ea typeface="宋体"/>
              </a:rPr>
              <a:t>s</a:t>
            </a:r>
            <a:r>
              <a:rPr lang="en-US" altLang="zh-CN" sz="1200" dirty="0" smtClean="0">
                <a:latin typeface="+mn-lt"/>
                <a:ea typeface="宋体"/>
              </a:rPr>
              <a:t>, </a:t>
            </a:r>
            <a:r>
              <a:rPr lang="en-US" altLang="zh-CN" sz="1200" dirty="0">
                <a:solidFill>
                  <a:srgbClr val="0070C0"/>
                </a:solidFill>
                <a:latin typeface="+mn-lt"/>
                <a:ea typeface="宋体"/>
              </a:rPr>
              <a:t>(b) </a:t>
            </a:r>
            <a:r>
              <a:rPr lang="en-US" altLang="zh-CN" sz="1200" dirty="0" smtClean="0">
                <a:latin typeface="+mn-lt"/>
                <a:ea typeface="宋体"/>
              </a:rPr>
              <a:t>flux </a:t>
            </a:r>
            <a:r>
              <a:rPr lang="en-US" altLang="zh-CN" sz="1200" dirty="0">
                <a:latin typeface="+mn-lt"/>
                <a:ea typeface="宋体"/>
              </a:rPr>
              <a:t>lines,</a:t>
            </a:r>
            <a:r>
              <a:rPr lang="en-US" altLang="zh-CN" sz="1200" dirty="0">
                <a:solidFill>
                  <a:srgbClr val="0070C0"/>
                </a:solidFill>
                <a:latin typeface="+mn-lt"/>
                <a:ea typeface="宋体"/>
              </a:rPr>
              <a:t> (c) </a:t>
            </a:r>
            <a:r>
              <a:rPr lang="en-US" altLang="zh-CN" sz="1200" i="1" dirty="0" smtClean="0">
                <a:latin typeface="+mn-lt"/>
                <a:ea typeface="宋体"/>
              </a:rPr>
              <a:t>J</a:t>
            </a:r>
            <a:r>
              <a:rPr lang="en-US" altLang="zh-CN" sz="1200" baseline="-25000" dirty="0" smtClean="0">
                <a:latin typeface="+mn-lt"/>
                <a:ea typeface="宋体"/>
              </a:rPr>
              <a:t>z</a:t>
            </a:r>
            <a:r>
              <a:rPr lang="en-US" altLang="zh-CN" sz="1200" dirty="0" smtClean="0">
                <a:latin typeface="+mn-lt"/>
                <a:ea typeface="宋体"/>
              </a:rPr>
              <a:t>, </a:t>
            </a:r>
            <a:r>
              <a:rPr lang="en-US" altLang="zh-CN" sz="1200" dirty="0">
                <a:latin typeface="+mn-lt"/>
                <a:ea typeface="宋体"/>
              </a:rPr>
              <a:t>and </a:t>
            </a:r>
            <a:r>
              <a:rPr lang="en-US" altLang="zh-CN" sz="1200" dirty="0">
                <a:solidFill>
                  <a:srgbClr val="0070C0"/>
                </a:solidFill>
                <a:latin typeface="+mn-lt"/>
                <a:ea typeface="宋体"/>
              </a:rPr>
              <a:t>(d) </a:t>
            </a:r>
            <a:r>
              <a:rPr lang="en-US" altLang="zh-CN" sz="1200" dirty="0">
                <a:latin typeface="+mn-lt"/>
                <a:ea typeface="宋体"/>
              </a:rPr>
              <a:t>hoop strain in the </a:t>
            </a:r>
            <a:r>
              <a:rPr lang="en-US" altLang="zh-CN" sz="1200" dirty="0" err="1">
                <a:latin typeface="+mn-lt"/>
                <a:ea typeface="宋体"/>
              </a:rPr>
              <a:t>ReBCO</a:t>
            </a:r>
            <a:r>
              <a:rPr lang="en-US" altLang="zh-CN" sz="1200" dirty="0">
                <a:latin typeface="+mn-lt"/>
                <a:ea typeface="宋体"/>
              </a:rPr>
              <a:t> tape stack after </a:t>
            </a:r>
            <a:r>
              <a:rPr lang="en-US" altLang="zh-CN" sz="1200" dirty="0" smtClean="0">
                <a:latin typeface="+mn-lt"/>
                <a:ea typeface="宋体"/>
              </a:rPr>
              <a:t>FCM from </a:t>
            </a:r>
            <a:r>
              <a:rPr lang="en-US" altLang="zh-CN" sz="1200" dirty="0">
                <a:latin typeface="+mn-lt"/>
                <a:ea typeface="宋体"/>
              </a:rPr>
              <a:t>10 </a:t>
            </a:r>
            <a:r>
              <a:rPr lang="en-US" altLang="zh-CN" sz="1200" dirty="0" smtClean="0">
                <a:latin typeface="+mn-lt"/>
                <a:ea typeface="宋体"/>
              </a:rPr>
              <a:t>T.</a:t>
            </a:r>
            <a:endParaRPr lang="zh-CN" altLang="zh-CN" dirty="0">
              <a:effectLst/>
              <a:latin typeface="+mn-lt"/>
              <a:ea typeface="宋体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5327905" y="1237489"/>
            <a:ext cx="3499104" cy="231648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64651" y="4566608"/>
            <a:ext cx="30871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/>
              <a:t>Zhang </a:t>
            </a:r>
            <a:r>
              <a:rPr lang="en-US" altLang="zh-CN" sz="800" dirty="0" smtClean="0"/>
              <a:t>K et al 2020 </a:t>
            </a:r>
            <a:r>
              <a:rPr lang="en-US" altLang="zh-CN" sz="800" dirty="0"/>
              <a:t>IEEE Trans. Appl.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30 4700805</a:t>
            </a:r>
          </a:p>
        </p:txBody>
      </p:sp>
      <p:sp>
        <p:nvSpPr>
          <p:cNvPr id="14" name="矩形 13"/>
          <p:cNvSpPr/>
          <p:nvPr/>
        </p:nvSpPr>
        <p:spPr>
          <a:xfrm>
            <a:off x="4280483" y="4375673"/>
            <a:ext cx="3384646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latin typeface="+mn-lt"/>
              </a:rPr>
              <a:t>Related APDL codes are shared in</a:t>
            </a:r>
          </a:p>
          <a:p>
            <a:r>
              <a:rPr lang="en-US" altLang="zh-CN" sz="1100" b="1" u="sng" dirty="0">
                <a:latin typeface="+mn-lt"/>
                <a:hlinkClick r:id="rId5"/>
              </a:rPr>
              <a:t>http://www.htsmodelling.com</a:t>
            </a:r>
            <a:r>
              <a:rPr lang="en-US" altLang="zh-CN" sz="1100" b="1" u="sng" dirty="0" smtClean="0">
                <a:latin typeface="+mn-lt"/>
                <a:hlinkClick r:id="rId5"/>
              </a:rPr>
              <a:t>/</a:t>
            </a:r>
            <a:r>
              <a:rPr lang="en-US" altLang="zh-CN" sz="1100" b="1" u="sng" dirty="0" smtClean="0">
                <a:latin typeface="+mn-lt"/>
              </a:rPr>
              <a:t> (model #23)</a:t>
            </a:r>
            <a:endParaRPr lang="zh-CN" altLang="en-US" sz="1100" b="1" u="sng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632628"/>
      </p:ext>
    </p:extLst>
  </p:cSld>
  <p:clrMapOvr>
    <a:masterClrMapping/>
  </p:clrMapOvr>
  <p:transition spd="med" advTm="69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C: </a:t>
            </a:r>
            <a:r>
              <a:rPr lang="en-US" altLang="zh-CN" dirty="0" smtClean="0"/>
              <a:t>Backward computation method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/>
          </a:p>
        </p:txBody>
      </p:sp>
      <p:sp>
        <p:nvSpPr>
          <p:cNvPr id="2" name="矩形 1"/>
          <p:cNvSpPr/>
          <p:nvPr/>
        </p:nvSpPr>
        <p:spPr>
          <a:xfrm>
            <a:off x="932235" y="1205790"/>
            <a:ext cx="787475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 smtClean="0">
                <a:latin typeface="+mn-lt"/>
                <a:ea typeface="宋体"/>
              </a:rPr>
              <a:t>Ideal: HTS bulk acts as a permanent magnet after FC magnetization.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 smtClean="0">
                <a:latin typeface="+mn-lt"/>
                <a:ea typeface="宋体"/>
              </a:rPr>
              <a:t>Reality:</a:t>
            </a:r>
            <a:r>
              <a:rPr lang="en-US" altLang="zh-CN" dirty="0">
                <a:latin typeface="+mn-lt"/>
                <a:ea typeface="宋体"/>
              </a:rPr>
              <a:t> </a:t>
            </a:r>
            <a:r>
              <a:rPr lang="en-US" altLang="zh-CN" dirty="0" smtClean="0">
                <a:latin typeface="+mn-lt"/>
              </a:rPr>
              <a:t>this </a:t>
            </a:r>
            <a:r>
              <a:rPr lang="en-US" altLang="zh-CN" dirty="0">
                <a:latin typeface="+mn-lt"/>
              </a:rPr>
              <a:t>situation can never be realized since the </a:t>
            </a:r>
            <a:r>
              <a:rPr lang="en-US" altLang="zh-CN" dirty="0" smtClean="0">
                <a:latin typeface="+mn-lt"/>
              </a:rPr>
              <a:t>flux pinning </a:t>
            </a:r>
            <a:r>
              <a:rPr lang="en-US" altLang="zh-CN" dirty="0">
                <a:latin typeface="+mn-lt"/>
              </a:rPr>
              <a:t>force </a:t>
            </a:r>
            <a:r>
              <a:rPr lang="en-US" altLang="zh-CN" dirty="0" smtClean="0">
                <a:latin typeface="+mn-lt"/>
              </a:rPr>
              <a:t>is always limited.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 smtClean="0">
                <a:latin typeface="+mn-lt"/>
              </a:rPr>
              <a:t>Assuming HTS bulk </a:t>
            </a:r>
            <a:r>
              <a:rPr lang="en-US" altLang="zh-CN" dirty="0">
                <a:latin typeface="+mn-lt"/>
              </a:rPr>
              <a:t>is FC-magnetized </a:t>
            </a:r>
            <a:r>
              <a:rPr lang="en-US" altLang="zh-CN" dirty="0" smtClean="0">
                <a:latin typeface="+mn-lt"/>
              </a:rPr>
              <a:t>under </a:t>
            </a:r>
            <a:r>
              <a:rPr lang="en-US" altLang="zh-CN" dirty="0">
                <a:latin typeface="+mn-lt"/>
              </a:rPr>
              <a:t>isothermal conditions, </a:t>
            </a:r>
          </a:p>
          <a:p>
            <a:pPr algn="just">
              <a:lnSpc>
                <a:spcPct val="150000"/>
              </a:lnSpc>
            </a:pPr>
            <a:r>
              <a:rPr lang="en-US" altLang="zh-CN" dirty="0" smtClean="0">
                <a:latin typeface="+mn-lt"/>
              </a:rPr>
              <a:t>                eddy </a:t>
            </a:r>
            <a:r>
              <a:rPr lang="en-US" altLang="zh-CN" dirty="0">
                <a:latin typeface="+mn-lt"/>
              </a:rPr>
              <a:t>currents will gradually penetrate inwards </a:t>
            </a:r>
            <a:endParaRPr lang="en-US" altLang="zh-CN" dirty="0" smtClean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+mn-lt"/>
              </a:rPr>
              <a:t> </a:t>
            </a:r>
            <a:r>
              <a:rPr lang="en-US" altLang="zh-CN" dirty="0" smtClean="0">
                <a:latin typeface="+mn-lt"/>
              </a:rPr>
              <a:t>               following </a:t>
            </a:r>
            <a:r>
              <a:rPr lang="en-US" altLang="zh-CN" dirty="0">
                <a:latin typeface="+mn-lt"/>
              </a:rPr>
              <a:t>a quasi-static critical state model.</a:t>
            </a:r>
            <a:endParaRPr lang="zh-CN" alt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686704"/>
      </p:ext>
    </p:extLst>
  </p:cSld>
  <p:clrMapOvr>
    <a:masterClrMapping/>
  </p:clrMapOvr>
  <p:transition spd="med" advTm="41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C: </a:t>
            </a:r>
            <a:r>
              <a:rPr lang="en-US" altLang="zh-CN" dirty="0"/>
              <a:t>Backward </a:t>
            </a:r>
            <a:r>
              <a:rPr lang="en-US" altLang="zh-CN" dirty="0" smtClean="0"/>
              <a:t>computation method </a:t>
            </a:r>
            <a:br>
              <a:rPr lang="en-US" altLang="zh-CN" dirty="0" smtClean="0"/>
            </a:br>
            <a:r>
              <a:rPr lang="en-US" altLang="zh-CN" dirty="0" smtClean="0"/>
              <a:t>      Critical </a:t>
            </a:r>
            <a:r>
              <a:rPr lang="en-US" altLang="zh-CN" dirty="0"/>
              <a:t>state </a:t>
            </a:r>
            <a:r>
              <a:rPr lang="en-US" altLang="zh-CN" dirty="0" smtClean="0"/>
              <a:t>model </a:t>
            </a:r>
            <a:r>
              <a:rPr lang="en-US" altLang="zh-CN" dirty="0"/>
              <a:t>– </a:t>
            </a:r>
            <a:r>
              <a:rPr lang="en-US" altLang="zh-CN" dirty="0" smtClean="0"/>
              <a:t>2D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53" y="1651379"/>
            <a:ext cx="3841694" cy="16547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08" y="992508"/>
            <a:ext cx="2422338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35" y="1009383"/>
            <a:ext cx="2329550" cy="286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43300" y="3315749"/>
            <a:ext cx="380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200" kern="100" dirty="0" smtClean="0">
                <a:latin typeface="+mn-lt"/>
                <a:ea typeface="宋体"/>
                <a:cs typeface="Times New Roman"/>
              </a:rPr>
              <a:t>Algorithm </a:t>
            </a:r>
            <a:r>
              <a:rPr lang="en-US" altLang="zh-CN" sz="1200" kern="100" dirty="0">
                <a:latin typeface="+mn-lt"/>
                <a:ea typeface="宋体"/>
                <a:cs typeface="Times New Roman"/>
              </a:rPr>
              <a:t>for the backward computation method for computing the critical state in a field-cooled magnetized bulk superconductor. </a:t>
            </a:r>
            <a:endParaRPr lang="zh-CN" altLang="zh-CN" kern="100" dirty="0">
              <a:effectLst/>
              <a:latin typeface="+mn-lt"/>
              <a:ea typeface="宋体"/>
              <a:cs typeface="Times New Roman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05869" y="3900619"/>
            <a:ext cx="2333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+mn-lt"/>
              </a:rPr>
              <a:t>Critical state after FCM from 10T</a:t>
            </a:r>
          </a:p>
          <a:p>
            <a:r>
              <a:rPr lang="en-US" altLang="zh-CN" sz="1200" dirty="0" smtClean="0">
                <a:latin typeface="+mn-lt"/>
              </a:rPr>
              <a:t>(</a:t>
            </a:r>
            <a:r>
              <a:rPr lang="en-US" altLang="zh-CN" sz="1200" dirty="0">
                <a:latin typeface="+mn-lt"/>
              </a:rPr>
              <a:t>with </a:t>
            </a:r>
            <a:r>
              <a:rPr lang="en-US" altLang="zh-CN" sz="1200" dirty="0" smtClean="0">
                <a:latin typeface="+mn-lt"/>
              </a:rPr>
              <a:t>minimum electro-magnetic entropy </a:t>
            </a:r>
            <a:r>
              <a:rPr lang="en-US" altLang="zh-CN" sz="1200" dirty="0">
                <a:latin typeface="+mn-lt"/>
              </a:rPr>
              <a:t>production </a:t>
            </a:r>
            <a:r>
              <a:rPr lang="en-US" altLang="zh-CN" sz="1200" dirty="0">
                <a:solidFill>
                  <a:srgbClr val="0070C0"/>
                </a:solidFill>
                <a:latin typeface="+mn-lt"/>
              </a:rPr>
              <a:t>[</a:t>
            </a:r>
            <a:r>
              <a:rPr lang="en-US" altLang="zh-CN" sz="1200" dirty="0" err="1">
                <a:solidFill>
                  <a:srgbClr val="0070C0"/>
                </a:solidFill>
                <a:latin typeface="+mn-lt"/>
              </a:rPr>
              <a:t>Pardo</a:t>
            </a:r>
            <a:r>
              <a:rPr lang="en-US" altLang="zh-CN" sz="1200" dirty="0">
                <a:solidFill>
                  <a:srgbClr val="0070C0"/>
                </a:solidFill>
                <a:latin typeface="+mn-lt"/>
              </a:rPr>
              <a:t> E </a:t>
            </a:r>
            <a:r>
              <a:rPr lang="en-US" altLang="zh-CN" sz="1200" dirty="0" smtClean="0">
                <a:solidFill>
                  <a:srgbClr val="0070C0"/>
                </a:solidFill>
                <a:latin typeface="+mn-lt"/>
              </a:rPr>
              <a:t>2017 </a:t>
            </a:r>
            <a:r>
              <a:rPr lang="en-US" altLang="zh-CN" sz="1200" dirty="0">
                <a:solidFill>
                  <a:srgbClr val="0070C0"/>
                </a:solidFill>
                <a:latin typeface="+mn-lt"/>
              </a:rPr>
              <a:t>J. </a:t>
            </a:r>
            <a:r>
              <a:rPr lang="en-US" altLang="zh-CN" sz="1200" dirty="0" err="1">
                <a:solidFill>
                  <a:srgbClr val="0070C0"/>
                </a:solidFill>
                <a:latin typeface="+mn-lt"/>
              </a:rPr>
              <a:t>Comput</a:t>
            </a:r>
            <a:r>
              <a:rPr lang="en-US" altLang="zh-CN" sz="1200" dirty="0">
                <a:solidFill>
                  <a:srgbClr val="0070C0"/>
                </a:solidFill>
                <a:latin typeface="+mn-lt"/>
              </a:rPr>
              <a:t>. </a:t>
            </a:r>
            <a:r>
              <a:rPr lang="en-US" altLang="zh-CN" sz="1200" dirty="0" err="1" smtClean="0">
                <a:solidFill>
                  <a:srgbClr val="0070C0"/>
                </a:solidFill>
                <a:latin typeface="+mn-lt"/>
              </a:rPr>
              <a:t>Phys</a:t>
            </a:r>
            <a:r>
              <a:rPr lang="en-US" altLang="zh-CN" sz="12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CN" sz="1200" dirty="0">
                <a:solidFill>
                  <a:srgbClr val="0070C0"/>
                </a:solidFill>
                <a:latin typeface="+mn-lt"/>
              </a:rPr>
              <a:t>344 </a:t>
            </a:r>
            <a:r>
              <a:rPr lang="en-US" altLang="zh-CN" sz="1200" dirty="0" smtClean="0">
                <a:solidFill>
                  <a:srgbClr val="0070C0"/>
                </a:solidFill>
                <a:latin typeface="+mn-lt"/>
              </a:rPr>
              <a:t>339-63</a:t>
            </a:r>
            <a:r>
              <a:rPr lang="en-US" altLang="zh-CN" sz="1200" dirty="0" smtClean="0">
                <a:latin typeface="+mn-lt"/>
              </a:rPr>
              <a:t>])</a:t>
            </a:r>
            <a:endParaRPr lang="zh-CN" altLang="zh-CN" sz="1200" dirty="0">
              <a:latin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46625" y="3870958"/>
            <a:ext cx="2174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+mn-lt"/>
              </a:rPr>
              <a:t>Trap &gt;10T field </a:t>
            </a:r>
            <a:r>
              <a:rPr lang="en-US" altLang="zh-CN" sz="1200" dirty="0">
                <a:latin typeface="+mn-lt"/>
              </a:rPr>
              <a:t>after introducing an additional penetration </a:t>
            </a:r>
            <a:r>
              <a:rPr lang="en-US" altLang="zh-CN" sz="1200" dirty="0" smtClean="0">
                <a:latin typeface="+mn-lt"/>
              </a:rPr>
              <a:t>layer</a:t>
            </a:r>
            <a:endParaRPr lang="zh-CN" altLang="zh-CN" sz="1200" dirty="0">
              <a:latin typeface="+mn-lt"/>
            </a:endParaRPr>
          </a:p>
        </p:txBody>
      </p:sp>
      <p:cxnSp>
        <p:nvCxnSpPr>
          <p:cNvPr id="11" name="直接箭头连接符 10"/>
          <p:cNvCxnSpPr/>
          <p:nvPr/>
        </p:nvCxnSpPr>
        <p:spPr bwMode="auto">
          <a:xfrm flipH="1">
            <a:off x="7274258" y="997564"/>
            <a:ext cx="184243" cy="4435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矩形 14"/>
          <p:cNvSpPr/>
          <p:nvPr/>
        </p:nvSpPr>
        <p:spPr>
          <a:xfrm>
            <a:off x="7053617" y="738433"/>
            <a:ext cx="2042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+mn-lt"/>
              </a:rPr>
              <a:t>One more penetration layer</a:t>
            </a:r>
            <a:endParaRPr lang="zh-CN" altLang="zh-CN" sz="12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173212"/>
      </p:ext>
    </p:extLst>
  </p:cSld>
  <p:clrMapOvr>
    <a:masterClrMapping/>
  </p:clrMapOvr>
  <p:transition spd="med" advTm="7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22618" y="216000"/>
            <a:ext cx="7066789" cy="381375"/>
          </a:xfrm>
        </p:spPr>
        <p:txBody>
          <a:bodyPr/>
          <a:lstStyle/>
          <a:p>
            <a:r>
              <a:rPr lang="en-US" altLang="zh-CN" b="1" dirty="0"/>
              <a:t>C: </a:t>
            </a:r>
            <a:r>
              <a:rPr lang="en-US" altLang="zh-CN" dirty="0"/>
              <a:t>Backward </a:t>
            </a:r>
            <a:r>
              <a:rPr lang="en-US" altLang="zh-CN" dirty="0" smtClean="0"/>
              <a:t>computation </a:t>
            </a:r>
            <a:r>
              <a:rPr lang="en-US" altLang="zh-CN" dirty="0"/>
              <a:t>method</a:t>
            </a:r>
            <a:br>
              <a:rPr lang="en-US" altLang="zh-CN" dirty="0"/>
            </a:br>
            <a:r>
              <a:rPr lang="en-US" altLang="zh-CN" dirty="0" smtClean="0"/>
              <a:t>      Critical </a:t>
            </a:r>
            <a:r>
              <a:rPr lang="en-US" altLang="zh-CN" dirty="0"/>
              <a:t>state model </a:t>
            </a:r>
            <a:r>
              <a:rPr lang="en-US" altLang="zh-CN" dirty="0" smtClean="0"/>
              <a:t>– 3D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/>
          </a:p>
        </p:txBody>
      </p:sp>
      <p:pic>
        <p:nvPicPr>
          <p:cNvPr id="15" name="图片 14"/>
          <p:cNvPicPr/>
          <p:nvPr/>
        </p:nvPicPr>
        <p:blipFill>
          <a:blip r:embed="rId3"/>
          <a:stretch>
            <a:fillRect/>
          </a:stretch>
        </p:blipFill>
        <p:spPr>
          <a:xfrm>
            <a:off x="811946" y="1001923"/>
            <a:ext cx="2688704" cy="22696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4073" y="3252533"/>
            <a:ext cx="2352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n-lt"/>
                <a:ea typeface="宋体"/>
              </a:rPr>
              <a:t>Schematic of </a:t>
            </a:r>
            <a:r>
              <a:rPr lang="en-US" altLang="zh-CN" sz="1400" dirty="0" smtClean="0">
                <a:latin typeface="+mn-lt"/>
                <a:ea typeface="宋体"/>
              </a:rPr>
              <a:t>1/4  </a:t>
            </a:r>
            <a:r>
              <a:rPr lang="en-US" altLang="zh-CN" sz="1400" dirty="0">
                <a:latin typeface="+mn-lt"/>
                <a:ea typeface="宋体"/>
              </a:rPr>
              <a:t>cuboid </a:t>
            </a:r>
            <a:r>
              <a:rPr lang="en-US" altLang="zh-CN" sz="1400" dirty="0" smtClean="0">
                <a:latin typeface="+mn-lt"/>
                <a:ea typeface="宋体"/>
              </a:rPr>
              <a:t>bulk</a:t>
            </a:r>
            <a:endParaRPr lang="zh-CN" altLang="en-US" sz="1400" dirty="0">
              <a:latin typeface="+mn-lt"/>
            </a:endParaRPr>
          </a:p>
        </p:txBody>
      </p:sp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4389120" y="2566416"/>
            <a:ext cx="4370833" cy="2340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91633" y="4350504"/>
                <a:ext cx="2120004" cy="62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000" i="1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J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i</m:t>
                          </m:r>
                        </m:sub>
                      </m:sSub>
                      <m:r>
                        <a:rPr lang="it-IT" altLang="zh-CN" sz="1000" i="1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zh-CN" altLang="zh-CN" sz="1000" i="1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1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zh-CN" altLang="zh-CN" sz="1000" i="1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J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ij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sz="10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33" y="4350504"/>
                <a:ext cx="2120004" cy="62190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4817611" y="1041777"/>
                <a:ext cx="1446358" cy="620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zh-CN" sz="1000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zh-CN" altLang="zh-CN" sz="1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J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it-IT" altLang="zh-CN" sz="1000">
                          <a:latin typeface="Times New Roman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it-IT" altLang="zh-CN" sz="1000" i="1">
                          <a:latin typeface="Times New Roman" pitchFamily="18" charset="0"/>
                          <a:cs typeface="Times New Roman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it-IT" altLang="zh-CN" sz="1000">
                          <a:latin typeface="Times New Roman" pitchFamily="18" charset="0"/>
                          <a:cs typeface="Times New Roman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it-IT" altLang="zh-CN" sz="1000" i="1">
                          <a:latin typeface="Times New Roman" pitchFamily="18" charset="0"/>
                          <a:cs typeface="Times New Roman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it-IT" altLang="zh-CN" sz="1000"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  <m:r>
                        <a:rPr lang="it-IT" altLang="zh-CN" sz="1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10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it-IT" altLang="zh-CN" sz="1000">
                              <a:latin typeface="Times New Roman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1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i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zh-CN" altLang="zh-CN" sz="1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it-IT" altLang="zh-CN" sz="1000" i="1">
                              <a:latin typeface="Times New Roman" pitchFamily="18" charset="0"/>
                              <a:cs typeface="Times New Roman" pitchFamily="18" charset="0"/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it-IT" altLang="zh-CN" sz="1000" i="1">
                              <a:latin typeface="Times New Roman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it-IT" altLang="zh-CN" sz="1000">
                              <a:latin typeface="Times New Roman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zh-CN" altLang="zh-CN" sz="1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i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zh-CN" altLang="zh-CN" sz="1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J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ij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611" y="1041777"/>
                <a:ext cx="1446358" cy="6201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797086" y="1727383"/>
                <a:ext cx="1725088" cy="640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zh-CN" sz="1000" i="1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J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it-IT" altLang="zh-CN" sz="1000">
                          <a:effectLst/>
                          <a:latin typeface="Times New Roman"/>
                          <a:ea typeface="宋体"/>
                        </a:rPr>
                        <m:t>(</m:t>
                      </m:r>
                      <m:r>
                        <m:rPr>
                          <m:nor/>
                        </m:rPr>
                        <a:rPr lang="it-IT" altLang="zh-CN" sz="1000" i="1">
                          <a:effectLst/>
                          <a:latin typeface="Times New Roman"/>
                          <a:ea typeface="宋体"/>
                        </a:rPr>
                        <m:t>y</m:t>
                      </m:r>
                      <m:r>
                        <m:rPr>
                          <m:nor/>
                        </m:rPr>
                        <a:rPr lang="it-IT" altLang="zh-CN" sz="1000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&lt;</m:t>
                      </m:r>
                      <m:r>
                        <m:rPr>
                          <m:nor/>
                        </m:rPr>
                        <a:rPr lang="it-IT" altLang="zh-CN" sz="1000" i="1">
                          <a:effectLst/>
                          <a:latin typeface="Times New Roman"/>
                          <a:ea typeface="宋体"/>
                        </a:rPr>
                        <m:t>x</m:t>
                      </m:r>
                      <m:r>
                        <m:rPr>
                          <m:nor/>
                        </m:rPr>
                        <a:rPr lang="it-IT" altLang="zh-CN" sz="1000">
                          <a:effectLst/>
                          <a:latin typeface="Times New Roman"/>
                          <a:ea typeface="宋体"/>
                        </a:rPr>
                        <m:t>)</m:t>
                      </m:r>
                      <m:r>
                        <a:rPr lang="it-IT" altLang="zh-CN" sz="1000" i="1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zh-CN" altLang="zh-CN" sz="1000" i="1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zh-CN" altLang="zh-CN" sz="1000" i="1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it-IT" altLang="zh-CN" sz="1000" i="1">
                              <a:effectLst/>
                              <a:latin typeface="Times New Roman"/>
                              <a:ea typeface="宋体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it-IT" altLang="zh-CN" sz="1000">
                              <a:effectLst/>
                              <a:latin typeface="Times New Roman"/>
                              <a:ea typeface="宋体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altLang="zh-CN" sz="1000" i="1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+1</m:t>
                          </m:r>
                        </m:sup>
                        <m:e>
                          <m:sSub>
                            <m:sSubPr>
                              <m:ctrlPr>
                                <a:rPr lang="zh-CN" altLang="zh-CN" sz="1000" i="1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J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it-IT" altLang="zh-CN" sz="1000" i="1">
                                  <a:effectLst/>
                                  <a:latin typeface="Times New Roman"/>
                                  <a:ea typeface="宋体"/>
                                </a:rPr>
                                <m:t>ij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0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086" y="1727383"/>
                <a:ext cx="1725088" cy="64075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376496" y="3687538"/>
                <a:ext cx="3664430" cy="612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3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0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0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J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10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zh-CN" altLang="zh-CN" sz="1000" i="1" kern="100" smtClean="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sz="10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B</m:t>
                          </m:r>
                          <m:r>
                            <a:rPr lang="zh-CN" altLang="zh-CN" sz="1000" i="1" kern="100" smtClean="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  <m:t> </m:t>
                          </m:r>
                        </m:e>
                      </m:d>
                      <m:r>
                        <a:rPr lang="en-US" altLang="zh-CN" sz="1000" i="1" kern="100" smtClean="0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zh-CN" altLang="zh-CN" sz="10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000" i="1" kern="100">
                              <a:latin typeface="Times New Roman"/>
                              <a:ea typeface="宋体"/>
                              <a:cs typeface="Times New Roman"/>
                            </a:rPr>
                            <m:t>J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1000" i="1" kern="100">
                              <a:latin typeface="Times New Roman"/>
                              <a:ea typeface="宋体"/>
                              <a:cs typeface="Times New Roman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altLang="zh-CN" sz="1000" kern="100">
                              <a:latin typeface="Times New Roman"/>
                              <a:ea typeface="宋体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CN" sz="1000" kern="100">
                          <a:latin typeface="Times New Roman"/>
                          <a:ea typeface="宋体"/>
                          <a:cs typeface="Times New Roman"/>
                        </a:rPr>
                        <m:t>exp</m:t>
                      </m:r>
                      <m:d>
                        <m:dPr>
                          <m:ctrlPr>
                            <a:rPr lang="zh-CN" altLang="zh-CN" sz="10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CN" sz="1000" i="1" kern="100">
                              <a:latin typeface="Cambria Math"/>
                              <a:ea typeface="宋体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1000" i="1" kern="100"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altLang="zh-CN" sz="1000" i="1" kern="100"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B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CN" altLang="zh-CN" sz="1000" i="1" kern="100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CN" sz="1000" i="1" kern="100">
                                      <a:latin typeface="Times New Roman"/>
                                      <a:ea typeface="宋体"/>
                                      <a:cs typeface="Times New Roman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zh-CN" sz="1000" i="1" kern="100">
                                      <a:latin typeface="Times New Roman"/>
                                      <a:ea typeface="宋体"/>
                                      <a:cs typeface="Times New Roman"/>
                                    </a:rPr>
                                    <m:t>L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CN" sz="1000" i="1" kern="100">
                          <a:latin typeface="Cambria Math"/>
                          <a:ea typeface="宋体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lang="zh-CN" altLang="zh-CN" sz="10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000" i="1" kern="100">
                              <a:latin typeface="Times New Roman"/>
                              <a:ea typeface="宋体"/>
                              <a:cs typeface="Times New Roman"/>
                            </a:rPr>
                            <m:t>J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1000" i="1" kern="100">
                              <a:latin typeface="Times New Roman"/>
                              <a:ea typeface="宋体"/>
                              <a:cs typeface="Times New Roman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altLang="zh-CN" sz="1000" kern="100">
                              <a:latin typeface="Times New Roman"/>
                              <a:ea typeface="宋体"/>
                              <a:cs typeface="Times New Roman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zh-CN" altLang="zh-CN" sz="10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000" i="1" kern="100">
                              <a:latin typeface="Times New Roman"/>
                              <a:ea typeface="宋体"/>
                              <a:cs typeface="Times New Roman"/>
                            </a:rPr>
                            <m:t>B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1000" i="1" kern="100"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000" i="1" kern="100"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zh-CN" sz="1000" i="1" kern="100"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altLang="zh-CN" sz="1000" kern="100">
                          <a:latin typeface="Times New Roman"/>
                          <a:ea typeface="宋体"/>
                          <a:cs typeface="Times New Roman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sz="10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1000" i="1" kern="100"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altLang="zh-CN" sz="1000" kern="100"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altLang="zh-CN" sz="1000" i="1" kern="100"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y</m:t>
                              </m:r>
                            </m:den>
                          </m:f>
                          <m:d>
                            <m:dPr>
                              <m:ctrlPr>
                                <a:rPr lang="zh-CN" altLang="zh-CN" sz="1000" i="1" kern="100"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altLang="zh-CN" sz="1000" kern="100"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altLang="zh-CN" sz="1000" i="1" kern="100">
                                  <a:latin typeface="Cambria Math"/>
                                  <a:ea typeface="宋体"/>
                                  <a:cs typeface="Times New Roman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1000" i="1" kern="100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1000" i="1" kern="100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zh-CN" sz="1000" i="1" kern="100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1000" i="1" kern="100">
                                              <a:latin typeface="Times New Roman"/>
                                              <a:ea typeface="宋体"/>
                                              <a:cs typeface="Times New Roman"/>
                                            </a:rPr>
                                            <m:t>B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zh-CN" sz="1000" i="1" kern="100">
                                                  <a:latin typeface="Cambria Math"/>
                                                  <a:ea typeface="Cambria Math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1000" i="1" kern="100">
                                                  <a:latin typeface="Times New Roman"/>
                                                  <a:ea typeface="宋体"/>
                                                  <a:cs typeface="Times New Roman"/>
                                                </a:rPr>
                                                <m:t>B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1000" i="1" kern="100">
                                                  <a:latin typeface="Times New Roman"/>
                                                  <a:ea typeface="宋体"/>
                                                  <a:cs typeface="Times New Roman"/>
                                                </a:rPr>
                                                <m:t>max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 altLang="zh-CN" sz="1000" i="1" kern="100">
                                      <a:latin typeface="Times New Roman"/>
                                      <a:ea typeface="宋体"/>
                                      <a:cs typeface="Times New Roman"/>
                                    </a:rPr>
                                    <m:t>y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CN" altLang="zh-CN" sz="105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96" y="3687538"/>
                <a:ext cx="3664430" cy="6127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左大括号 22"/>
          <p:cNvSpPr/>
          <p:nvPr/>
        </p:nvSpPr>
        <p:spPr bwMode="auto">
          <a:xfrm>
            <a:off x="337282" y="3985329"/>
            <a:ext cx="184245" cy="825690"/>
          </a:xfrm>
          <a:prstGeom prst="leftBrac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左大括号 23"/>
          <p:cNvSpPr/>
          <p:nvPr/>
        </p:nvSpPr>
        <p:spPr bwMode="auto">
          <a:xfrm>
            <a:off x="4580098" y="1309185"/>
            <a:ext cx="184245" cy="825690"/>
          </a:xfrm>
          <a:prstGeom prst="leftBrac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915550"/>
      </p:ext>
    </p:extLst>
  </p:cSld>
  <p:clrMapOvr>
    <a:masterClrMapping/>
  </p:clrMapOvr>
  <p:transition spd="med" advTm="14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22618" y="216000"/>
            <a:ext cx="7066789" cy="381375"/>
          </a:xfrm>
        </p:spPr>
        <p:txBody>
          <a:bodyPr/>
          <a:lstStyle/>
          <a:p>
            <a:r>
              <a:rPr lang="en-US" altLang="zh-CN" b="1" dirty="0"/>
              <a:t>C: </a:t>
            </a:r>
            <a:r>
              <a:rPr lang="en-US" altLang="zh-CN" dirty="0"/>
              <a:t>Backward </a:t>
            </a:r>
            <a:r>
              <a:rPr lang="en-US" altLang="zh-CN" dirty="0" smtClean="0"/>
              <a:t>computation method </a:t>
            </a:r>
            <a:br>
              <a:rPr lang="en-US" altLang="zh-CN" dirty="0" smtClean="0"/>
            </a:br>
            <a:r>
              <a:rPr lang="en-US" altLang="zh-CN" dirty="0" smtClean="0"/>
              <a:t>      FEA model of 3D bulk HTS </a:t>
            </a:r>
            <a:r>
              <a:rPr lang="en-US" altLang="zh-CN" dirty="0" err="1" smtClean="0"/>
              <a:t>undulator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/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772898" y="1113699"/>
            <a:ext cx="5631015" cy="3342299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1050880" y="1095964"/>
            <a:ext cx="7287905" cy="33463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0990" y="4244454"/>
            <a:ext cx="3022979" cy="3889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Number of DOFs: </a:t>
            </a:r>
            <a:r>
              <a:rPr lang="en-US" altLang="zh-CN" sz="1800" b="1" dirty="0" smtClean="0">
                <a:solidFill>
                  <a:srgbClr val="FF0000"/>
                </a:solidFill>
                <a:latin typeface="Calibri"/>
              </a:rPr>
              <a:t>6.5 million !</a:t>
            </a:r>
            <a:endParaRPr lang="zh-CN" altLang="en-US" sz="1800" b="1" dirty="0" err="1" smtClean="0"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482805"/>
      </p:ext>
    </p:extLst>
  </p:cSld>
  <p:clrMapOvr>
    <a:masterClrMapping/>
  </p:clrMapOvr>
  <p:transition spd="med" advTm="1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943959" cy="381375"/>
          </a:xfrm>
        </p:spPr>
        <p:txBody>
          <a:bodyPr/>
          <a:lstStyle/>
          <a:p>
            <a:r>
              <a:rPr lang="en-US" altLang="zh-CN" b="1" dirty="0" smtClean="0"/>
              <a:t>C: </a:t>
            </a:r>
            <a:r>
              <a:rPr lang="en-US" altLang="zh-CN" dirty="0" smtClean="0"/>
              <a:t>Backward </a:t>
            </a:r>
            <a:r>
              <a:rPr lang="en-US" altLang="zh-CN" dirty="0"/>
              <a:t>computation method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> </a:t>
            </a:r>
            <a:r>
              <a:rPr lang="en-US" altLang="zh-CN" dirty="0" smtClean="0"/>
              <a:t>     </a:t>
            </a:r>
            <a:r>
              <a:rPr lang="en-US" altLang="zh-CN" dirty="0" err="1" smtClean="0"/>
              <a:t>Modelling</a:t>
            </a:r>
            <a:r>
              <a:rPr lang="en-US" altLang="zh-CN" dirty="0" smtClean="0"/>
              <a:t> of 3D bulk </a:t>
            </a:r>
            <a:r>
              <a:rPr lang="en-US" altLang="zh-CN" dirty="0"/>
              <a:t>HTS </a:t>
            </a:r>
            <a:r>
              <a:rPr lang="en-US" altLang="zh-CN" dirty="0" err="1" smtClean="0"/>
              <a:t>undulator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224199" y="1118740"/>
            <a:ext cx="4189305" cy="3149054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4788793" y="1391997"/>
            <a:ext cx="4263767" cy="25460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5061" y="4230055"/>
            <a:ext cx="43877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latin typeface="+mn-lt"/>
                <a:ea typeface="宋体"/>
              </a:rPr>
              <a:t>Magnetic field component </a:t>
            </a:r>
            <a:r>
              <a:rPr lang="en-US" altLang="zh-CN" sz="1400" i="1" dirty="0" err="1">
                <a:latin typeface="+mn-lt"/>
                <a:ea typeface="宋体"/>
              </a:rPr>
              <a:t>B</a:t>
            </a:r>
            <a:r>
              <a:rPr lang="en-US" altLang="zh-CN" sz="1400" i="1" baseline="-25000" dirty="0" err="1">
                <a:latin typeface="+mn-lt"/>
                <a:ea typeface="宋体"/>
              </a:rPr>
              <a:t>z</a:t>
            </a:r>
            <a:r>
              <a:rPr lang="en-US" altLang="zh-CN" sz="1400" dirty="0">
                <a:latin typeface="+mn-lt"/>
                <a:ea typeface="宋体"/>
              </a:rPr>
              <a:t> </a:t>
            </a:r>
            <a:r>
              <a:rPr lang="en-US" altLang="zh-CN" sz="1400" dirty="0" smtClean="0">
                <a:latin typeface="+mn-lt"/>
                <a:ea typeface="宋体"/>
              </a:rPr>
              <a:t>and the </a:t>
            </a:r>
            <a:r>
              <a:rPr lang="en-US" altLang="zh-CN" sz="1400" dirty="0">
                <a:latin typeface="+mn-lt"/>
                <a:ea typeface="宋体"/>
              </a:rPr>
              <a:t>magnetization current density </a:t>
            </a:r>
            <a:r>
              <a:rPr lang="en-US" altLang="zh-CN" sz="1400" i="1" dirty="0" err="1">
                <a:latin typeface="+mn-lt"/>
                <a:ea typeface="宋体"/>
              </a:rPr>
              <a:t>J</a:t>
            </a:r>
            <a:r>
              <a:rPr lang="en-US" altLang="zh-CN" sz="1400" i="1" baseline="-25000" dirty="0" err="1">
                <a:latin typeface="+mn-lt"/>
                <a:ea typeface="宋体"/>
              </a:rPr>
              <a:t>s</a:t>
            </a:r>
            <a:r>
              <a:rPr lang="en-US" altLang="zh-CN" sz="1400" i="1" baseline="-25000" dirty="0">
                <a:latin typeface="+mn-lt"/>
                <a:ea typeface="宋体"/>
              </a:rPr>
              <a:t> </a:t>
            </a:r>
            <a:r>
              <a:rPr lang="en-US" altLang="zh-CN" sz="1400" dirty="0" smtClean="0">
                <a:latin typeface="+mn-lt"/>
                <a:ea typeface="宋体"/>
              </a:rPr>
              <a:t>in </a:t>
            </a:r>
            <a:r>
              <a:rPr lang="en-US" altLang="zh-CN" sz="1400" dirty="0">
                <a:latin typeface="+mn-lt"/>
                <a:ea typeface="宋体"/>
              </a:rPr>
              <a:t>the BHTSU obtained using the </a:t>
            </a:r>
            <a:r>
              <a:rPr lang="en-US" altLang="zh-CN" sz="1400" b="1" i="1" dirty="0" smtClean="0">
                <a:latin typeface="+mn-lt"/>
                <a:ea typeface="宋体"/>
              </a:rPr>
              <a:t>A</a:t>
            </a:r>
            <a:r>
              <a:rPr lang="en-US" altLang="zh-CN" sz="1400" i="1" dirty="0" smtClean="0">
                <a:latin typeface="+mn-lt"/>
                <a:ea typeface="宋体"/>
              </a:rPr>
              <a:t>-V</a:t>
            </a:r>
            <a:r>
              <a:rPr lang="en-US" altLang="zh-CN" sz="1400" dirty="0">
                <a:latin typeface="+mn-lt"/>
                <a:ea typeface="宋体"/>
              </a:rPr>
              <a:t>, </a:t>
            </a:r>
            <a:r>
              <a:rPr lang="en-US" altLang="zh-CN" sz="1400" b="1" i="1" dirty="0" smtClean="0">
                <a:latin typeface="+mn-lt"/>
                <a:ea typeface="宋体"/>
              </a:rPr>
              <a:t>H</a:t>
            </a:r>
            <a:r>
              <a:rPr lang="en-US" altLang="zh-CN" sz="1400" dirty="0" smtClean="0">
                <a:latin typeface="+mn-lt"/>
                <a:ea typeface="宋体"/>
              </a:rPr>
              <a:t> </a:t>
            </a:r>
            <a:r>
              <a:rPr lang="en-US" altLang="zh-CN" sz="1400" dirty="0">
                <a:latin typeface="+mn-lt"/>
                <a:ea typeface="宋体"/>
              </a:rPr>
              <a:t>and </a:t>
            </a:r>
            <a:r>
              <a:rPr lang="en-US" altLang="zh-CN" sz="1400" b="1" i="1" dirty="0" smtClean="0">
                <a:latin typeface="+mn-lt"/>
                <a:ea typeface="宋体"/>
              </a:rPr>
              <a:t>H</a:t>
            </a:r>
            <a:r>
              <a:rPr lang="en-US" altLang="zh-CN" sz="1400" i="1" dirty="0" smtClean="0">
                <a:latin typeface="+mn-lt"/>
                <a:ea typeface="宋体"/>
              </a:rPr>
              <a:t>-φ</a:t>
            </a:r>
            <a:r>
              <a:rPr lang="en-US" altLang="zh-CN" sz="1400" dirty="0">
                <a:latin typeface="+mn-lt"/>
                <a:ea typeface="宋体"/>
              </a:rPr>
              <a:t>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  <a:ea typeface="宋体"/>
              </a:rPr>
              <a:t>[see A. Arsenault’s </a:t>
            </a:r>
            <a:r>
              <a:rPr lang="en-US" altLang="zh-CN" sz="1400" dirty="0" smtClean="0">
                <a:solidFill>
                  <a:srgbClr val="0070C0"/>
                </a:solidFill>
                <a:latin typeface="+mn-lt"/>
                <a:ea typeface="宋体"/>
              </a:rPr>
              <a:t>talk] </a:t>
            </a:r>
            <a:r>
              <a:rPr lang="en-US" altLang="zh-CN" sz="1400" dirty="0" smtClean="0">
                <a:latin typeface="+mn-lt"/>
                <a:ea typeface="宋体"/>
              </a:rPr>
              <a:t>formulations</a:t>
            </a:r>
            <a:endParaRPr lang="zh-CN" altLang="en-US" sz="1400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1656" y="4100496"/>
            <a:ext cx="43468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n-lt"/>
                <a:ea typeface="宋体"/>
              </a:rPr>
              <a:t>Magnitude of </a:t>
            </a:r>
            <a:r>
              <a:rPr lang="en-US" altLang="zh-CN" sz="1400" i="1" dirty="0" err="1" smtClean="0">
                <a:latin typeface="+mn-lt"/>
                <a:ea typeface="宋体"/>
              </a:rPr>
              <a:t>J</a:t>
            </a:r>
            <a:r>
              <a:rPr lang="en-US" altLang="zh-CN" sz="1400" i="1" baseline="-25000" dirty="0" err="1" smtClean="0">
                <a:latin typeface="+mn-lt"/>
                <a:ea typeface="宋体"/>
              </a:rPr>
              <a:t>s</a:t>
            </a:r>
            <a:r>
              <a:rPr lang="en-US" altLang="zh-CN" sz="1400" dirty="0" smtClean="0">
                <a:latin typeface="+mn-lt"/>
                <a:ea typeface="宋体"/>
              </a:rPr>
              <a:t> </a:t>
            </a:r>
            <a:r>
              <a:rPr lang="en-US" altLang="zh-CN" sz="1400" dirty="0">
                <a:latin typeface="+mn-lt"/>
                <a:ea typeface="宋体"/>
              </a:rPr>
              <a:t>in the central HTS bulk in the </a:t>
            </a:r>
            <a:r>
              <a:rPr lang="en-US" altLang="zh-CN" sz="1400" i="1" dirty="0" err="1" smtClean="0">
                <a:latin typeface="+mn-lt"/>
                <a:ea typeface="宋体"/>
              </a:rPr>
              <a:t>xy</a:t>
            </a:r>
            <a:r>
              <a:rPr lang="en-US" altLang="zh-CN" sz="1400" dirty="0" smtClean="0">
                <a:latin typeface="+mn-lt"/>
                <a:ea typeface="宋体"/>
              </a:rPr>
              <a:t>-plane. </a:t>
            </a:r>
            <a:r>
              <a:rPr lang="en-US" altLang="zh-CN" sz="1400" dirty="0">
                <a:latin typeface="+mn-lt"/>
                <a:ea typeface="宋体"/>
              </a:rPr>
              <a:t>“</a:t>
            </a:r>
            <a:r>
              <a:rPr lang="en-US" altLang="zh-CN" sz="1400" i="1" dirty="0">
                <a:latin typeface="+mn-lt"/>
                <a:ea typeface="宋体"/>
              </a:rPr>
              <a:t>z</a:t>
            </a:r>
            <a:r>
              <a:rPr lang="en-US" altLang="zh-CN" sz="1400" dirty="0">
                <a:latin typeface="+mn-lt"/>
                <a:ea typeface="宋体"/>
              </a:rPr>
              <a:t> = 0” refers to the</a:t>
            </a:r>
            <a:r>
              <a:rPr lang="en-US" altLang="zh-CN" sz="1400" i="1" dirty="0">
                <a:latin typeface="+mn-lt"/>
                <a:ea typeface="宋体"/>
              </a:rPr>
              <a:t> </a:t>
            </a:r>
            <a:r>
              <a:rPr lang="en-US" altLang="zh-CN" sz="1400" dirty="0">
                <a:latin typeface="+mn-lt"/>
                <a:ea typeface="宋体"/>
              </a:rPr>
              <a:t>mid-plane of the HTS bulk; “</a:t>
            </a:r>
            <a:r>
              <a:rPr lang="en-US" altLang="zh-CN" sz="1400" i="1" dirty="0">
                <a:latin typeface="+mn-lt"/>
                <a:ea typeface="宋体"/>
              </a:rPr>
              <a:t>z</a:t>
            </a:r>
            <a:r>
              <a:rPr lang="en-US" altLang="zh-CN" sz="1400" dirty="0">
                <a:latin typeface="+mn-lt"/>
                <a:ea typeface="宋体"/>
              </a:rPr>
              <a:t> = 2 mm” refers to the outer surface of the HTS bulk.</a:t>
            </a:r>
            <a:endParaRPr lang="zh-CN" altLang="en-US" sz="1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" y="1438656"/>
            <a:ext cx="670560" cy="256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200" dirty="0" smtClean="0">
                <a:solidFill>
                  <a:srgbClr val="000000"/>
                </a:solidFill>
                <a:latin typeface="Calibri"/>
              </a:rPr>
              <a:t>ANSYS</a:t>
            </a:r>
            <a:endParaRPr lang="zh-CN" altLang="en-US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" y="2389632"/>
            <a:ext cx="670560" cy="256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200" dirty="0" smtClean="0">
                <a:solidFill>
                  <a:srgbClr val="000000"/>
                </a:solidFill>
                <a:latin typeface="Calibri"/>
              </a:rPr>
              <a:t>COMSOL</a:t>
            </a:r>
            <a:endParaRPr lang="zh-CN" altLang="en-US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" y="3364992"/>
            <a:ext cx="670560" cy="256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200" dirty="0" smtClean="0">
                <a:solidFill>
                  <a:srgbClr val="000000"/>
                </a:solidFill>
                <a:latin typeface="Calibri"/>
              </a:rPr>
              <a:t>COMSOL</a:t>
            </a:r>
            <a:endParaRPr lang="zh-CN" altLang="en-US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4192" y="1652016"/>
            <a:ext cx="670560" cy="256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200" dirty="0" smtClean="0">
                <a:solidFill>
                  <a:srgbClr val="000000"/>
                </a:solidFill>
                <a:latin typeface="Calibri"/>
              </a:rPr>
              <a:t>ANSYS</a:t>
            </a:r>
            <a:endParaRPr lang="zh-CN" altLang="en-US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5904" y="2438400"/>
            <a:ext cx="670560" cy="256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200" dirty="0" smtClean="0">
                <a:solidFill>
                  <a:srgbClr val="000000"/>
                </a:solidFill>
                <a:latin typeface="Calibri"/>
              </a:rPr>
              <a:t>COMSOL</a:t>
            </a:r>
            <a:endParaRPr lang="zh-CN" altLang="en-US" sz="12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3236976"/>
            <a:ext cx="670560" cy="256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200" dirty="0" smtClean="0">
                <a:solidFill>
                  <a:srgbClr val="000000"/>
                </a:solidFill>
                <a:latin typeface="Calibri"/>
              </a:rPr>
              <a:t>COMSOL</a:t>
            </a:r>
            <a:endParaRPr lang="zh-CN" altLang="en-US" sz="1200" dirty="0" err="1" smtClean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8" name="直接连接符 17"/>
          <p:cNvCxnSpPr/>
          <p:nvPr/>
        </p:nvCxnSpPr>
        <p:spPr bwMode="auto">
          <a:xfrm>
            <a:off x="4474464" y="1188720"/>
            <a:ext cx="0" cy="36515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61660648"/>
      </p:ext>
    </p:extLst>
  </p:cSld>
  <p:clrMapOvr>
    <a:masterClrMapping/>
  </p:clrMapOvr>
  <p:transition spd="med" advTm="8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943959" cy="381375"/>
          </a:xfrm>
        </p:spPr>
        <p:txBody>
          <a:bodyPr/>
          <a:lstStyle/>
          <a:p>
            <a:r>
              <a:rPr lang="en-US" altLang="zh-CN" b="1" dirty="0" smtClean="0"/>
              <a:t>C: </a:t>
            </a:r>
            <a:r>
              <a:rPr lang="en-US" altLang="zh-CN" dirty="0" smtClean="0"/>
              <a:t>Backward </a:t>
            </a:r>
            <a:r>
              <a:rPr lang="en-US" altLang="zh-CN" dirty="0"/>
              <a:t>computation method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     </a:t>
            </a:r>
            <a:r>
              <a:rPr lang="en-US" altLang="zh-CN" dirty="0" err="1" smtClean="0"/>
              <a:t>Modelling</a:t>
            </a:r>
            <a:r>
              <a:rPr lang="en-US" altLang="zh-CN" dirty="0" smtClean="0"/>
              <a:t> </a:t>
            </a:r>
            <a:r>
              <a:rPr lang="en-US" altLang="zh-CN" dirty="0"/>
              <a:t>of 3D bulk HTS </a:t>
            </a:r>
            <a:r>
              <a:rPr lang="en-US" altLang="zh-CN" dirty="0" err="1" smtClean="0"/>
              <a:t>undulator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202661"/>
              </p:ext>
            </p:extLst>
          </p:nvPr>
        </p:nvGraphicFramePr>
        <p:xfrm>
          <a:off x="5029201" y="1794685"/>
          <a:ext cx="3980686" cy="2544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699"/>
                <a:gridCol w="993004"/>
                <a:gridCol w="1036320"/>
                <a:gridCol w="1121663"/>
              </a:tblGrid>
              <a:tr h="59708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zh-CN" sz="1600" b="1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CN" sz="1600" b="1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No. of DOFs (million)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Computation time (hour)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0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ANSYS</a:t>
                      </a:r>
                      <a:endParaRPr lang="zh-CN" sz="1400" b="0" i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i="1" kern="100" dirty="0" smtClean="0">
                          <a:effectLst/>
                        </a:rPr>
                        <a:t>A-</a:t>
                      </a:r>
                      <a:r>
                        <a:rPr lang="en-US" sz="1400" b="0" i="1" kern="100" dirty="0" smtClean="0">
                          <a:effectLst/>
                        </a:rPr>
                        <a:t>V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i="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(backward computation)</a:t>
                      </a:r>
                      <a:endParaRPr lang="zh-CN" sz="1400" b="0" i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6.5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12.5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0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COMSOL</a:t>
                      </a:r>
                      <a:endParaRPr lang="zh-CN" sz="1400" b="0" i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i="1" kern="100" dirty="0" smtClean="0">
                          <a:effectLst/>
                        </a:rPr>
                        <a:t>H</a:t>
                      </a:r>
                      <a:endParaRPr lang="zh-CN" sz="1600" b="1" i="1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3.2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151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0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0" i="0" kern="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COMSOL</a:t>
                      </a:r>
                      <a:endParaRPr lang="zh-CN" sz="1400" b="0" i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i="1" kern="100" dirty="0">
                          <a:effectLst/>
                        </a:rPr>
                        <a:t>H-</a:t>
                      </a:r>
                      <a:r>
                        <a:rPr lang="en-US" sz="1400" b="0" i="1" kern="100" dirty="0">
                          <a:effectLst/>
                        </a:rPr>
                        <a:t>φ</a:t>
                      </a:r>
                      <a:endParaRPr lang="zh-CN" sz="1600" b="0" i="1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1.3</a:t>
                      </a:r>
                      <a:endParaRPr lang="zh-CN" sz="1600" b="0" kern="10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23</a:t>
                      </a:r>
                      <a:endParaRPr lang="zh-CN" sz="1600" b="0" kern="100" dirty="0">
                        <a:solidFill>
                          <a:srgbClr val="0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79780" y="4677596"/>
            <a:ext cx="23678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/>
              <a:t> Zhang </a:t>
            </a:r>
            <a:r>
              <a:rPr lang="en-US" altLang="zh-CN" sz="800" dirty="0" smtClean="0"/>
              <a:t>K et al </a:t>
            </a:r>
            <a:r>
              <a:rPr lang="en-US" altLang="zh-CN" sz="800" dirty="0"/>
              <a:t>2021 </a:t>
            </a:r>
            <a:r>
              <a:rPr lang="en-US" altLang="zh-CN" sz="800" dirty="0" smtClean="0"/>
              <a:t>arXiv:2105.01761</a:t>
            </a:r>
            <a:endParaRPr lang="en-US" altLang="zh-CN" sz="800" dirty="0"/>
          </a:p>
        </p:txBody>
      </p:sp>
      <p:sp>
        <p:nvSpPr>
          <p:cNvPr id="10" name="矩形 9"/>
          <p:cNvSpPr/>
          <p:nvPr/>
        </p:nvSpPr>
        <p:spPr>
          <a:xfrm>
            <a:off x="3562064" y="4539266"/>
            <a:ext cx="4073857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latin typeface="+mn-lt"/>
              </a:rPr>
              <a:t>Related APDL codes and COMSOL models will be shared soon in</a:t>
            </a:r>
          </a:p>
          <a:p>
            <a:r>
              <a:rPr lang="en-US" altLang="zh-CN" sz="1100" b="1" u="sng" dirty="0">
                <a:latin typeface="+mn-lt"/>
                <a:hlinkClick r:id="rId3"/>
              </a:rPr>
              <a:t>http://www.htsmodelling.com</a:t>
            </a:r>
            <a:r>
              <a:rPr lang="en-US" altLang="zh-CN" sz="1100" b="1" u="sng" dirty="0" smtClean="0">
                <a:latin typeface="+mn-lt"/>
                <a:hlinkClick r:id="rId3"/>
              </a:rPr>
              <a:t>/</a:t>
            </a:r>
            <a:endParaRPr lang="zh-CN" altLang="en-US" sz="1100" b="1" u="sng" dirty="0">
              <a:latin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1310" y="3918089"/>
            <a:ext cx="4135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latin typeface="+mn-lt"/>
              </a:rPr>
              <a:t>Comparison of the calculated </a:t>
            </a:r>
            <a:r>
              <a:rPr lang="en-US" altLang="zh-CN" sz="1400" dirty="0" smtClean="0">
                <a:latin typeface="+mn-lt"/>
              </a:rPr>
              <a:t>on-axis </a:t>
            </a:r>
            <a:r>
              <a:rPr lang="en-US" altLang="zh-CN" sz="1400" dirty="0" err="1" smtClean="0">
                <a:latin typeface="+mn-lt"/>
              </a:rPr>
              <a:t>undulator</a:t>
            </a:r>
            <a:r>
              <a:rPr lang="en-US" altLang="zh-CN" sz="1400" dirty="0" smtClean="0">
                <a:latin typeface="+mn-lt"/>
              </a:rPr>
              <a:t> </a:t>
            </a:r>
            <a:r>
              <a:rPr lang="en-US" altLang="zh-CN" sz="1400" dirty="0">
                <a:latin typeface="+mn-lt"/>
              </a:rPr>
              <a:t>field </a:t>
            </a:r>
            <a:r>
              <a:rPr lang="en-US" altLang="zh-CN" sz="1400" dirty="0" smtClean="0">
                <a:latin typeface="+mn-lt"/>
              </a:rPr>
              <a:t>obtained </a:t>
            </a:r>
            <a:r>
              <a:rPr lang="en-US" altLang="zh-CN" sz="1400" dirty="0">
                <a:latin typeface="+mn-lt"/>
              </a:rPr>
              <a:t>using the </a:t>
            </a:r>
            <a:r>
              <a:rPr lang="en-US" altLang="zh-CN" sz="1400" b="1" i="1" dirty="0">
                <a:latin typeface="+mn-lt"/>
              </a:rPr>
              <a:t>A</a:t>
            </a:r>
            <a:r>
              <a:rPr lang="en-US" altLang="zh-CN" sz="1400" i="1" dirty="0">
                <a:latin typeface="+mn-lt"/>
              </a:rPr>
              <a:t>-V</a:t>
            </a:r>
            <a:r>
              <a:rPr lang="en-US" altLang="zh-CN" sz="1400" dirty="0">
                <a:latin typeface="+mn-lt"/>
              </a:rPr>
              <a:t>, </a:t>
            </a:r>
            <a:r>
              <a:rPr lang="en-US" altLang="zh-CN" sz="1400" b="1" i="1" dirty="0">
                <a:latin typeface="+mn-lt"/>
              </a:rPr>
              <a:t>H</a:t>
            </a:r>
            <a:r>
              <a:rPr lang="en-US" altLang="zh-CN" sz="1400" dirty="0">
                <a:latin typeface="+mn-lt"/>
              </a:rPr>
              <a:t> and </a:t>
            </a:r>
            <a:r>
              <a:rPr lang="en-US" altLang="zh-CN" sz="1400" b="1" i="1" dirty="0">
                <a:latin typeface="+mn-lt"/>
              </a:rPr>
              <a:t>H</a:t>
            </a:r>
            <a:r>
              <a:rPr lang="en-US" altLang="zh-CN" sz="1400" i="1" dirty="0">
                <a:latin typeface="+mn-lt"/>
              </a:rPr>
              <a:t>-φ</a:t>
            </a:r>
            <a:r>
              <a:rPr lang="en-US" altLang="zh-CN" sz="1400" dirty="0">
                <a:latin typeface="+mn-lt"/>
              </a:rPr>
              <a:t> formulation </a:t>
            </a:r>
            <a:r>
              <a:rPr lang="en-US" altLang="zh-CN" sz="1400" dirty="0" smtClean="0">
                <a:latin typeface="+mn-lt"/>
              </a:rPr>
              <a:t>models</a:t>
            </a:r>
            <a:endParaRPr lang="zh-CN" altLang="en-US" sz="1400" dirty="0">
              <a:latin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80432" y="1285072"/>
            <a:ext cx="4005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latin typeface="+mn-lt"/>
              </a:rPr>
              <a:t>Summary of computation times for the ten-period </a:t>
            </a:r>
            <a:r>
              <a:rPr lang="en-US" altLang="zh-CN" sz="1400" dirty="0" smtClean="0">
                <a:latin typeface="+mn-lt"/>
              </a:rPr>
              <a:t>bulk HTS </a:t>
            </a:r>
            <a:r>
              <a:rPr lang="en-US" altLang="zh-CN" sz="1400" dirty="0" err="1" smtClean="0">
                <a:latin typeface="+mn-lt"/>
              </a:rPr>
              <a:t>undulator</a:t>
            </a:r>
            <a:endParaRPr lang="zh-CN" altLang="en-US" sz="14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6" y="1112711"/>
            <a:ext cx="3873435" cy="27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574733"/>
      </p:ext>
    </p:extLst>
  </p:cSld>
  <p:clrMapOvr>
    <a:masterClrMapping/>
  </p:clrMapOvr>
  <p:transition spd="med" advTm="50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619672" y="732616"/>
            <a:ext cx="5472608" cy="377991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GB" sz="1800" dirty="0" smtClean="0"/>
              <a:t>HTS for </a:t>
            </a:r>
            <a:r>
              <a:rPr lang="en-GB" sz="1800" dirty="0" err="1" smtClean="0"/>
              <a:t>undulator</a:t>
            </a:r>
            <a:r>
              <a:rPr lang="en-GB" sz="1800" dirty="0" smtClean="0"/>
              <a:t> applications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GB" sz="1800" dirty="0" smtClean="0"/>
              <a:t>HTS modelling using ANSYS </a:t>
            </a:r>
            <a:r>
              <a:rPr lang="en-GB" sz="1800" b="1" i="1" dirty="0" smtClean="0"/>
              <a:t>A</a:t>
            </a:r>
            <a:r>
              <a:rPr lang="en-GB" sz="1800" i="1" dirty="0" smtClean="0"/>
              <a:t>-V</a:t>
            </a:r>
            <a:r>
              <a:rPr lang="en-GB" sz="1800" dirty="0" smtClean="0"/>
              <a:t> </a:t>
            </a:r>
            <a:r>
              <a:rPr lang="en-US" altLang="zh-CN" sz="1800" dirty="0" smtClean="0"/>
              <a:t>formulation</a:t>
            </a:r>
            <a:endParaRPr lang="en-GB" sz="1800" dirty="0" smtClean="0"/>
          </a:p>
          <a:p>
            <a:pPr marL="742950" lvl="3" indent="-342900">
              <a:lnSpc>
                <a:spcPct val="150000"/>
              </a:lnSpc>
              <a:buFont typeface="+mj-lt"/>
              <a:buAutoNum type="alphaUcPeriod"/>
            </a:pPr>
            <a:r>
              <a:rPr lang="en-GB" altLang="zh-CN" sz="1800" dirty="0" smtClean="0"/>
              <a:t>Resistivity-adaptive algorithm (RAA)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en-GB" altLang="zh-CN" sz="1600" dirty="0" smtClean="0"/>
              <a:t>Critical </a:t>
            </a:r>
            <a:r>
              <a:rPr lang="en-GB" altLang="zh-CN" sz="1600" dirty="0"/>
              <a:t>state model: </a:t>
            </a:r>
            <a:r>
              <a:rPr lang="en-GB" altLang="zh-CN" sz="1600" dirty="0" smtClean="0"/>
              <a:t>2D</a:t>
            </a:r>
          </a:p>
          <a:p>
            <a:pPr marL="742950" lvl="3" indent="-342900">
              <a:lnSpc>
                <a:spcPct val="150000"/>
              </a:lnSpc>
              <a:buFont typeface="+mj-lt"/>
              <a:buAutoNum type="alphaUcPeriod"/>
            </a:pPr>
            <a:r>
              <a:rPr lang="en-GB" sz="1800" dirty="0" smtClean="0"/>
              <a:t>Direct iteration method 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 smtClean="0"/>
              <a:t>Flux creep model (</a:t>
            </a:r>
            <a:r>
              <a:rPr lang="en-GB" sz="1600" b="1" i="1" dirty="0" smtClean="0"/>
              <a:t>E-J</a:t>
            </a:r>
            <a:r>
              <a:rPr lang="en-GB" sz="1600" dirty="0" smtClean="0"/>
              <a:t> power law): 2D and 3D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 smtClean="0"/>
              <a:t>Critical state model: 2D </a:t>
            </a:r>
          </a:p>
          <a:p>
            <a:pPr marL="742950" lvl="3" indent="-342900">
              <a:lnSpc>
                <a:spcPct val="150000"/>
              </a:lnSpc>
              <a:buFont typeface="+mj-lt"/>
              <a:buAutoNum type="alphaUcPeriod"/>
            </a:pPr>
            <a:r>
              <a:rPr lang="en-GB" altLang="zh-CN" sz="1800" dirty="0" smtClean="0"/>
              <a:t>Backward computation method</a:t>
            </a:r>
            <a:endParaRPr lang="en-GB" altLang="zh-CN" sz="1800" dirty="0"/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 smtClean="0"/>
              <a:t>Critical state model: 2D and 3D</a:t>
            </a:r>
            <a:endParaRPr lang="en-GB" sz="1600" dirty="0"/>
          </a:p>
          <a:p>
            <a:pPr marL="280987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en-GB" altLang="zh-CN" sz="1800" dirty="0" smtClean="0"/>
              <a:t>Conclusion</a:t>
            </a:r>
            <a:endParaRPr lang="en-GB" altLang="zh-CN" sz="1800" dirty="0"/>
          </a:p>
          <a:p>
            <a:pPr marL="266700" lvl="2" indent="0">
              <a:lnSpc>
                <a:spcPct val="140000"/>
              </a:lnSpc>
              <a:buNone/>
            </a:pPr>
            <a:endParaRPr lang="en-GB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576483"/>
      </p:ext>
    </p:extLst>
  </p:cSld>
  <p:clrMapOvr>
    <a:masterClrMapping/>
  </p:clrMapOvr>
  <p:transition spd="med" advTm="3908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964431" cy="381375"/>
          </a:xfrm>
        </p:spPr>
        <p:txBody>
          <a:bodyPr/>
          <a:lstStyle/>
          <a:p>
            <a:r>
              <a:rPr lang="en-US" altLang="zh-CN" b="1" dirty="0"/>
              <a:t>C: </a:t>
            </a:r>
            <a:r>
              <a:rPr lang="en-US" altLang="zh-CN" dirty="0"/>
              <a:t>Backward computation method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     Optimal design of bulk HTS </a:t>
            </a:r>
            <a:r>
              <a:rPr lang="en-US" altLang="zh-CN" dirty="0" err="1" smtClean="0"/>
              <a:t>undulator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96824" y="1264847"/>
            <a:ext cx="5779336" cy="30694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1569" y="4428511"/>
            <a:ext cx="7881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a) </a:t>
            </a:r>
            <a:r>
              <a:rPr lang="en-US" altLang="zh-CN" sz="1400" dirty="0">
                <a:latin typeface="+mn-lt"/>
              </a:rPr>
              <a:t>Side view of the optimized BHTSU;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(b) </a:t>
            </a:r>
            <a:r>
              <a:rPr lang="en-US" altLang="zh-CN" sz="1400" dirty="0" smtClean="0">
                <a:latin typeface="+mn-lt"/>
              </a:rPr>
              <a:t>End </a:t>
            </a:r>
            <a:r>
              <a:rPr lang="en-US" altLang="zh-CN" sz="1400" dirty="0">
                <a:latin typeface="+mn-lt"/>
              </a:rPr>
              <a:t>view of the optimized BHTSU;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(c) </a:t>
            </a:r>
            <a:r>
              <a:rPr lang="en-US" altLang="zh-CN" sz="1400" dirty="0" smtClean="0">
                <a:latin typeface="+mn-lt"/>
              </a:rPr>
              <a:t>Vector </a:t>
            </a:r>
            <a:r>
              <a:rPr lang="en-US" altLang="zh-CN" sz="1400" dirty="0">
                <a:latin typeface="+mn-lt"/>
              </a:rPr>
              <a:t>sum of the magnetization current density in the simplified BHTSU model;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(d) </a:t>
            </a:r>
            <a:r>
              <a:rPr lang="en-US" altLang="zh-CN" sz="1400" dirty="0" err="1" smtClean="0">
                <a:latin typeface="+mn-lt"/>
              </a:rPr>
              <a:t>Undulator</a:t>
            </a:r>
            <a:r>
              <a:rPr lang="en-US" altLang="zh-CN" sz="1400" dirty="0" smtClean="0">
                <a:latin typeface="+mn-lt"/>
              </a:rPr>
              <a:t> </a:t>
            </a:r>
            <a:r>
              <a:rPr lang="en-US" altLang="zh-CN" sz="1400" dirty="0">
                <a:latin typeface="+mn-lt"/>
              </a:rPr>
              <a:t>field </a:t>
            </a:r>
            <a:r>
              <a:rPr lang="en-US" altLang="zh-CN" sz="1400" i="1" dirty="0">
                <a:latin typeface="+mn-lt"/>
              </a:rPr>
              <a:t>B</a:t>
            </a:r>
            <a:r>
              <a:rPr lang="en-US" altLang="zh-CN" sz="1400" i="1" baseline="-25000" dirty="0">
                <a:latin typeface="+mn-lt"/>
              </a:rPr>
              <a:t>y</a:t>
            </a:r>
            <a:r>
              <a:rPr lang="en-US" altLang="zh-CN" sz="1400" dirty="0">
                <a:latin typeface="+mn-lt"/>
              </a:rPr>
              <a:t> along </a:t>
            </a:r>
            <a:r>
              <a:rPr lang="en-US" altLang="zh-CN" sz="1400" i="1" dirty="0" smtClean="0">
                <a:latin typeface="+mn-lt"/>
              </a:rPr>
              <a:t>z</a:t>
            </a:r>
            <a:r>
              <a:rPr lang="en-US" altLang="zh-CN" sz="1400" dirty="0" smtClean="0">
                <a:latin typeface="+mn-lt"/>
              </a:rPr>
              <a:t>-axis</a:t>
            </a:r>
            <a:r>
              <a:rPr lang="en-US" altLang="zh-CN" sz="1400" dirty="0">
                <a:latin typeface="+mn-lt"/>
              </a:rPr>
              <a:t>;</a:t>
            </a:r>
            <a:endParaRPr lang="zh-CN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121212"/>
      </p:ext>
    </p:extLst>
  </p:cSld>
  <p:clrMapOvr>
    <a:masterClrMapping/>
  </p:clrMapOvr>
  <p:transition spd="med" advTm="202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6010" y="1693962"/>
            <a:ext cx="7286294" cy="2543664"/>
          </a:xfrm>
          <a:prstGeom prst="rect">
            <a:avLst/>
          </a:prstGeom>
        </p:spPr>
      </p:pic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964431" cy="381375"/>
          </a:xfrm>
        </p:spPr>
        <p:txBody>
          <a:bodyPr/>
          <a:lstStyle/>
          <a:p>
            <a:r>
              <a:rPr lang="en-US" altLang="zh-CN" b="1" dirty="0"/>
              <a:t>C: </a:t>
            </a:r>
            <a:r>
              <a:rPr lang="en-US" altLang="zh-CN" dirty="0"/>
              <a:t>Backward computation method </a:t>
            </a:r>
            <a:br>
              <a:rPr lang="en-US" altLang="zh-CN" dirty="0"/>
            </a:br>
            <a:r>
              <a:rPr lang="en-US" altLang="zh-CN" dirty="0"/>
              <a:t>     </a:t>
            </a:r>
            <a:r>
              <a:rPr lang="en-US" altLang="zh-CN" dirty="0" smtClean="0"/>
              <a:t> Optimal </a:t>
            </a:r>
            <a:r>
              <a:rPr lang="en-US" altLang="zh-CN" dirty="0"/>
              <a:t>design of bulk HTS </a:t>
            </a:r>
            <a:r>
              <a:rPr lang="en-US" altLang="zh-CN" dirty="0" err="1"/>
              <a:t>undulator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20974" y="4292122"/>
            <a:ext cx="8291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(e) </a:t>
            </a:r>
            <a:r>
              <a:rPr lang="en-US" altLang="zh-CN" sz="1400" dirty="0" smtClean="0">
                <a:latin typeface="+mn-lt"/>
              </a:rPr>
              <a:t>First </a:t>
            </a:r>
            <a:r>
              <a:rPr lang="en-US" altLang="zh-CN" sz="1400" dirty="0">
                <a:latin typeface="+mn-lt"/>
              </a:rPr>
              <a:t>integral of the </a:t>
            </a:r>
            <a:r>
              <a:rPr lang="en-US" altLang="zh-CN" sz="1400" dirty="0" err="1">
                <a:latin typeface="+mn-lt"/>
              </a:rPr>
              <a:t>undulator</a:t>
            </a:r>
            <a:r>
              <a:rPr lang="en-US" altLang="zh-CN" sz="1400" dirty="0">
                <a:latin typeface="+mn-lt"/>
              </a:rPr>
              <a:t> field </a:t>
            </a:r>
            <a:r>
              <a:rPr lang="en-US" altLang="zh-CN" sz="1400" dirty="0" err="1">
                <a:latin typeface="+mn-lt"/>
              </a:rPr>
              <a:t>I</a:t>
            </a:r>
            <a:r>
              <a:rPr lang="en-US" altLang="zh-CN" sz="1400" i="1" dirty="0" err="1">
                <a:latin typeface="+mn-lt"/>
              </a:rPr>
              <a:t>B</a:t>
            </a:r>
            <a:r>
              <a:rPr lang="en-US" altLang="zh-CN" sz="1400" i="1" baseline="-25000" dirty="0" err="1">
                <a:latin typeface="+mn-lt"/>
              </a:rPr>
              <a:t>y</a:t>
            </a:r>
            <a:r>
              <a:rPr lang="en-US" altLang="zh-CN" sz="1400" dirty="0">
                <a:latin typeface="+mn-lt"/>
              </a:rPr>
              <a:t> along </a:t>
            </a:r>
            <a:r>
              <a:rPr lang="en-US" altLang="zh-CN" sz="1400" i="1" dirty="0" smtClean="0">
                <a:latin typeface="+mn-lt"/>
              </a:rPr>
              <a:t>z</a:t>
            </a:r>
            <a:r>
              <a:rPr lang="en-US" altLang="zh-CN" sz="1400" dirty="0" smtClean="0">
                <a:latin typeface="+mn-lt"/>
              </a:rPr>
              <a:t>-axis</a:t>
            </a:r>
            <a:r>
              <a:rPr lang="en-US" altLang="zh-CN" sz="1400" dirty="0">
                <a:latin typeface="+mn-lt"/>
              </a:rPr>
              <a:t>; </a:t>
            </a:r>
            <a:r>
              <a:rPr lang="en-US" altLang="zh-CN" sz="1400" dirty="0">
                <a:solidFill>
                  <a:srgbClr val="0070C0"/>
                </a:solidFill>
                <a:latin typeface="+mn-lt"/>
              </a:rPr>
              <a:t>(f) </a:t>
            </a:r>
            <a:r>
              <a:rPr lang="en-US" altLang="zh-CN" sz="1400" dirty="0" smtClean="0">
                <a:latin typeface="+mn-lt"/>
              </a:rPr>
              <a:t>Second </a:t>
            </a:r>
            <a:r>
              <a:rPr lang="en-US" altLang="zh-CN" sz="1400" dirty="0">
                <a:latin typeface="+mn-lt"/>
              </a:rPr>
              <a:t>integral of the </a:t>
            </a:r>
            <a:r>
              <a:rPr lang="en-US" altLang="zh-CN" sz="1400" dirty="0" err="1">
                <a:latin typeface="+mn-lt"/>
              </a:rPr>
              <a:t>undulator</a:t>
            </a:r>
            <a:r>
              <a:rPr lang="en-US" altLang="zh-CN" sz="1400" dirty="0">
                <a:latin typeface="+mn-lt"/>
              </a:rPr>
              <a:t> field </a:t>
            </a:r>
            <a:r>
              <a:rPr lang="en-US" altLang="zh-CN" sz="1400" dirty="0" err="1">
                <a:latin typeface="+mn-lt"/>
              </a:rPr>
              <a:t>II</a:t>
            </a:r>
            <a:r>
              <a:rPr lang="en-US" altLang="zh-CN" sz="1400" i="1" dirty="0" err="1">
                <a:latin typeface="+mn-lt"/>
              </a:rPr>
              <a:t>B</a:t>
            </a:r>
            <a:r>
              <a:rPr lang="en-US" altLang="zh-CN" sz="1400" i="1" baseline="-25000" dirty="0" err="1">
                <a:latin typeface="+mn-lt"/>
              </a:rPr>
              <a:t>y</a:t>
            </a:r>
            <a:r>
              <a:rPr lang="en-US" altLang="zh-CN" sz="1400" dirty="0">
                <a:latin typeface="+mn-lt"/>
              </a:rPr>
              <a:t> along </a:t>
            </a:r>
            <a:r>
              <a:rPr lang="en-US" altLang="zh-CN" sz="1400" i="1" dirty="0" smtClean="0">
                <a:latin typeface="+mn-lt"/>
              </a:rPr>
              <a:t>z</a:t>
            </a:r>
            <a:r>
              <a:rPr lang="en-US" altLang="zh-CN" sz="1400" dirty="0" smtClean="0">
                <a:latin typeface="+mn-lt"/>
              </a:rPr>
              <a:t>-axis</a:t>
            </a:r>
            <a:r>
              <a:rPr lang="en-US" altLang="zh-CN" sz="1400" dirty="0">
                <a:latin typeface="+mn-lt"/>
              </a:rPr>
              <a:t>. </a:t>
            </a:r>
            <a:endParaRPr lang="zh-CN" altLang="en-US" sz="1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711591" y="1237343"/>
                <a:ext cx="2586250" cy="716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3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altLang="zh-CN" sz="1400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I</m:t>
                      </m:r>
                      <m:sSub>
                        <m:sSubPr>
                          <m:ctrlPr>
                            <a:rPr lang="zh-CN" altLang="zh-CN" sz="14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400" b="0" kern="100" smtClean="0">
                              <a:latin typeface="Cambria Math"/>
                              <a:ea typeface="Cambria Math"/>
                              <a:cs typeface="Times New Roman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fr-FR" altLang="zh-CN" sz="1400" i="1" kern="100"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altLang="zh-CN" sz="1400" i="1" kern="100"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y</m:t>
                          </m:r>
                        </m:sub>
                      </m:sSub>
                      <m:r>
                        <m:rPr>
                          <m:nor/>
                        </m:rPr>
                        <a:rPr lang="fr-FR" altLang="zh-CN" sz="1400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altLang="zh-CN" sz="1400" i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fr-FR" altLang="zh-CN" sz="1400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fr-FR" altLang="zh-CN" sz="1400" kern="100"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zh-CN" altLang="zh-CN" sz="14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fr-FR" altLang="zh-CN" sz="1400" kern="100">
                              <a:latin typeface="Cambria Math"/>
                              <a:ea typeface="宋体"/>
                              <a:cs typeface="Times New Roman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zh-CN" altLang="zh-CN" sz="1400" kern="100">
                              <a:latin typeface="Cambria Math"/>
                              <a:ea typeface="宋体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fr-FR" altLang="zh-CN" sz="1400" i="1" kern="100"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z</m:t>
                          </m:r>
                        </m:sup>
                        <m:e>
                          <m:sSub>
                            <m:sSubPr>
                              <m:ctrlPr>
                                <a:rPr lang="zh-CN" altLang="zh-CN" sz="1400" i="1" kern="100"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400" b="0" kern="100" smtClean="0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fr-FR" altLang="zh-CN" sz="1400" i="1" kern="100">
                                  <a:latin typeface="Times New Roman" pitchFamily="18" charset="0"/>
                                  <a:ea typeface="宋体"/>
                                  <a:cs typeface="Times New Roman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altLang="zh-CN" sz="1400" i="1" kern="100">
                                  <a:latin typeface="Times New Roman" pitchFamily="18" charset="0"/>
                                  <a:ea typeface="宋体"/>
                                  <a:cs typeface="Times New Roman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fr-FR" altLang="zh-CN" sz="1400" kern="100"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fr-FR" altLang="zh-CN" sz="1400" i="1" kern="100"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z</m:t>
                          </m:r>
                          <m:r>
                            <m:rPr>
                              <m:nor/>
                            </m:rPr>
                            <a:rPr lang="fr-FR" altLang="zh-CN" sz="1400" kern="100"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′)</m:t>
                          </m:r>
                        </m:e>
                      </m:nary>
                      <m:r>
                        <m:rPr>
                          <m:nor/>
                        </m:rPr>
                        <a:rPr lang="fr-FR" altLang="zh-CN" sz="1400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altLang="zh-CN" sz="1400" i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fr-FR" altLang="zh-CN" sz="1400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fr-FR" altLang="zh-CN" sz="1400" kern="100">
                          <a:latin typeface="Cambria Math"/>
                          <a:ea typeface="宋体"/>
                          <a:cs typeface="Times New Roman"/>
                        </a:rPr>
                        <m:t> </m:t>
                      </m:r>
                    </m:oMath>
                  </m:oMathPara>
                </a14:m>
                <a:endParaRPr lang="zh-CN" altLang="zh-CN" sz="1400" kern="100" dirty="0">
                  <a:latin typeface="Times New Roman" pitchFamily="18" charset="0"/>
                  <a:ea typeface="宋体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591" y="1237343"/>
                <a:ext cx="2586250" cy="7169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878846" y="1234978"/>
                <a:ext cx="2420202" cy="716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3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altLang="zh-CN" sz="1400" i="0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I</m:t>
                      </m:r>
                      <m:sSub>
                        <m:sSubPr>
                          <m:ctrlPr>
                            <a:rPr lang="zh-CN" altLang="zh-CN" sz="1400" i="1" kern="10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fr-FR" altLang="zh-CN" sz="1400" i="1" kern="100">
                              <a:effectLst/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altLang="zh-CN" sz="1400" i="1" kern="100">
                              <a:effectLst/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y</m:t>
                          </m:r>
                        </m:sub>
                      </m:sSub>
                      <m:r>
                        <m:rPr>
                          <m:nor/>
                        </m:rPr>
                        <a:rPr lang="fr-FR" altLang="zh-CN" sz="1400" i="0" kern="10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altLang="zh-CN" sz="1400" i="1" kern="10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fr-FR" altLang="zh-CN" sz="1400" i="0" kern="10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fr-FR" altLang="zh-CN" sz="1400" i="0" kern="100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zh-CN" altLang="zh-CN" sz="1400" i="1" kern="10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fr-FR" altLang="zh-CN" sz="1400" i="1" kern="100" smtClean="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zh-CN" altLang="zh-CN" sz="1400" i="0" kern="100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fr-FR" altLang="zh-CN" sz="1400" i="1" kern="100">
                              <a:effectLst/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z</m:t>
                          </m:r>
                        </m:sup>
                        <m:e>
                          <m:sSub>
                            <m:sSubPr>
                              <m:ctrlPr>
                                <a:rPr lang="zh-CN" altLang="zh-CN" sz="1400" i="1" kern="100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fr-FR" altLang="zh-CN" sz="1400" i="1" kern="100">
                                  <a:effectLst/>
                                  <a:latin typeface="Times New Roman" pitchFamily="18" charset="0"/>
                                  <a:ea typeface="宋体"/>
                                  <a:cs typeface="Times New Roman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altLang="zh-CN" sz="1400" i="1" kern="100">
                                  <a:effectLst/>
                                  <a:latin typeface="Times New Roman" pitchFamily="18" charset="0"/>
                                  <a:ea typeface="宋体"/>
                                  <a:cs typeface="Times New Roman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fr-FR" altLang="zh-CN" sz="1400" i="0" kern="100">
                              <a:effectLst/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fr-FR" altLang="zh-CN" sz="1400" i="1" kern="100">
                              <a:effectLst/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z</m:t>
                          </m:r>
                          <m:r>
                            <m:rPr>
                              <m:nor/>
                            </m:rPr>
                            <a:rPr lang="fr-FR" altLang="zh-CN" sz="1400" i="0" kern="100">
                              <a:effectLst/>
                              <a:latin typeface="Times New Roman" pitchFamily="18" charset="0"/>
                              <a:ea typeface="宋体"/>
                              <a:cs typeface="Times New Roman" pitchFamily="18" charset="0"/>
                            </a:rPr>
                            <m:t>′)</m:t>
                          </m:r>
                        </m:e>
                      </m:nary>
                      <m:r>
                        <m:rPr>
                          <m:nor/>
                        </m:rPr>
                        <a:rPr lang="fr-FR" altLang="zh-CN" sz="1400" i="0" kern="10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fr-FR" altLang="zh-CN" sz="1400" i="1" kern="10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fr-FR" altLang="zh-CN" sz="1400" i="0" kern="10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fr-FR" altLang="zh-CN" sz="1400" i="0" kern="100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 </m:t>
                      </m:r>
                    </m:oMath>
                  </m:oMathPara>
                </a14:m>
                <a:endParaRPr lang="en-US" altLang="zh-CN" sz="1400" kern="100" dirty="0" smtClean="0">
                  <a:effectLst/>
                  <a:latin typeface="Times New Roman" pitchFamily="18" charset="0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846" y="1234978"/>
                <a:ext cx="2420202" cy="7169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749435"/>
      </p:ext>
    </p:extLst>
  </p:cSld>
  <p:clrMapOvr>
    <a:masterClrMapping/>
  </p:clrMapOvr>
  <p:transition spd="med" advTm="215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/>
          </a:p>
        </p:txBody>
      </p:sp>
      <p:sp>
        <p:nvSpPr>
          <p:cNvPr id="6" name="矩形 5"/>
          <p:cNvSpPr/>
          <p:nvPr/>
        </p:nvSpPr>
        <p:spPr>
          <a:xfrm>
            <a:off x="655091" y="880881"/>
            <a:ext cx="822277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400" dirty="0" smtClean="0">
                <a:latin typeface="+mn-lt"/>
                <a:ea typeface="宋体"/>
              </a:rPr>
              <a:t>Three numerical algorithms implemented in ANSYS are benchmarked with COMSOL </a:t>
            </a:r>
            <a:r>
              <a:rPr lang="en-US" altLang="zh-CN" sz="1400" b="1" i="1" dirty="0" smtClean="0">
                <a:latin typeface="+mn-lt"/>
                <a:ea typeface="宋体"/>
              </a:rPr>
              <a:t>H</a:t>
            </a:r>
            <a:r>
              <a:rPr lang="en-US" altLang="zh-CN" sz="1400" i="1" dirty="0" smtClean="0">
                <a:latin typeface="+mn-lt"/>
                <a:ea typeface="宋体"/>
              </a:rPr>
              <a:t>/</a:t>
            </a:r>
            <a:r>
              <a:rPr lang="en-US" altLang="zh-CN" sz="1400" b="1" i="1" dirty="0" smtClean="0">
                <a:latin typeface="+mn-lt"/>
                <a:ea typeface="宋体"/>
              </a:rPr>
              <a:t>H</a:t>
            </a:r>
            <a:r>
              <a:rPr lang="el-GR" altLang="zh-CN" sz="1400" i="1" dirty="0" smtClean="0">
                <a:latin typeface="+mn-lt"/>
                <a:ea typeface="宋体"/>
              </a:rPr>
              <a:t>-φ</a:t>
            </a:r>
            <a:r>
              <a:rPr lang="en-US" altLang="zh-CN" sz="1400" i="1" dirty="0" smtClean="0">
                <a:latin typeface="+mn-lt"/>
                <a:ea typeface="宋体"/>
              </a:rPr>
              <a:t> </a:t>
            </a:r>
            <a:r>
              <a:rPr lang="en-US" altLang="zh-CN" sz="1400" dirty="0" smtClean="0">
                <a:latin typeface="+mn-lt"/>
                <a:ea typeface="宋体"/>
              </a:rPr>
              <a:t>formulation.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400" dirty="0" smtClean="0">
                <a:latin typeface="+mn-lt"/>
                <a:ea typeface="宋体"/>
              </a:rPr>
              <a:t>The </a:t>
            </a:r>
            <a:r>
              <a:rPr lang="en-US" altLang="zh-CN" sz="1400" b="1" dirty="0" smtClean="0">
                <a:latin typeface="+mn-lt"/>
                <a:ea typeface="宋体"/>
              </a:rPr>
              <a:t>RAA</a:t>
            </a:r>
            <a:r>
              <a:rPr lang="en-US" altLang="zh-CN" sz="1400" dirty="0" smtClean="0">
                <a:latin typeface="+mn-lt"/>
                <a:ea typeface="宋体"/>
              </a:rPr>
              <a:t> </a:t>
            </a:r>
            <a:r>
              <a:rPr lang="en-US" altLang="zh-CN" sz="1400" b="1" dirty="0" smtClean="0">
                <a:latin typeface="+mn-lt"/>
                <a:ea typeface="宋体"/>
              </a:rPr>
              <a:t>method</a:t>
            </a:r>
            <a:r>
              <a:rPr lang="en-US" altLang="zh-CN" sz="1400" dirty="0" smtClean="0">
                <a:latin typeface="+mn-lt"/>
                <a:ea typeface="宋体"/>
              </a:rPr>
              <a:t> shows </a:t>
            </a:r>
            <a:r>
              <a:rPr lang="en-US" altLang="zh-CN" sz="1400" b="1" dirty="0" smtClean="0">
                <a:latin typeface="+mn-lt"/>
                <a:ea typeface="宋体"/>
              </a:rPr>
              <a:t>fast computation </a:t>
            </a:r>
            <a:r>
              <a:rPr lang="en-US" altLang="zh-CN" sz="1400" dirty="0" smtClean="0">
                <a:latin typeface="+mn-lt"/>
                <a:ea typeface="宋体"/>
              </a:rPr>
              <a:t>of the screen currents in HTS coils charged with </a:t>
            </a:r>
            <a:r>
              <a:rPr lang="en-US" altLang="zh-CN" sz="1400" b="1" dirty="0" smtClean="0">
                <a:latin typeface="+mn-lt"/>
                <a:ea typeface="宋体"/>
              </a:rPr>
              <a:t>transport current</a:t>
            </a:r>
            <a:r>
              <a:rPr lang="en-US" altLang="zh-CN" sz="1400" dirty="0" smtClean="0">
                <a:latin typeface="+mn-lt"/>
                <a:ea typeface="宋体"/>
              </a:rPr>
              <a:t>; problems are met for simulating bulk superconductors.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400" dirty="0" smtClean="0">
                <a:latin typeface="+mn-lt"/>
                <a:ea typeface="宋体"/>
              </a:rPr>
              <a:t>The </a:t>
            </a:r>
            <a:r>
              <a:rPr lang="en-US" altLang="zh-CN" sz="1400" b="1" dirty="0" smtClean="0">
                <a:latin typeface="+mn-lt"/>
                <a:ea typeface="宋体"/>
              </a:rPr>
              <a:t>direct iteration method </a:t>
            </a:r>
            <a:r>
              <a:rPr lang="en-US" altLang="zh-CN" sz="1400" dirty="0" smtClean="0">
                <a:latin typeface="+mn-lt"/>
                <a:ea typeface="宋体"/>
              </a:rPr>
              <a:t>can solve magnetization problems for both </a:t>
            </a:r>
            <a:r>
              <a:rPr lang="en-US" altLang="zh-CN" sz="1400" b="1" dirty="0" smtClean="0">
                <a:latin typeface="+mn-lt"/>
                <a:ea typeface="宋体"/>
              </a:rPr>
              <a:t>flux creep model</a:t>
            </a:r>
            <a:r>
              <a:rPr lang="en-US" altLang="zh-CN" sz="1400" dirty="0" smtClean="0">
                <a:latin typeface="+mn-lt"/>
                <a:ea typeface="宋体"/>
              </a:rPr>
              <a:t> (</a:t>
            </a:r>
            <a:r>
              <a:rPr lang="en-US" altLang="zh-CN" sz="1400" b="1" i="1" dirty="0" smtClean="0">
                <a:latin typeface="+mn-lt"/>
                <a:ea typeface="宋体"/>
              </a:rPr>
              <a:t>E-J</a:t>
            </a:r>
            <a:r>
              <a:rPr lang="en-US" altLang="zh-CN" sz="1400" dirty="0" smtClean="0">
                <a:latin typeface="+mn-lt"/>
                <a:ea typeface="宋体"/>
              </a:rPr>
              <a:t> power law) and </a:t>
            </a:r>
            <a:r>
              <a:rPr lang="en-US" altLang="zh-CN" sz="1400" b="1" dirty="0" smtClean="0">
                <a:latin typeface="+mn-lt"/>
                <a:ea typeface="宋体"/>
              </a:rPr>
              <a:t>critical state model</a:t>
            </a:r>
            <a:r>
              <a:rPr lang="en-US" altLang="zh-CN" sz="1400" dirty="0" smtClean="0">
                <a:latin typeface="+mn-lt"/>
                <a:ea typeface="宋体"/>
              </a:rPr>
              <a:t>, and for both </a:t>
            </a:r>
            <a:r>
              <a:rPr lang="en-US" altLang="zh-CN" sz="1400" b="1" dirty="0" smtClean="0">
                <a:latin typeface="+mn-lt"/>
                <a:ea typeface="宋体"/>
              </a:rPr>
              <a:t>2D</a:t>
            </a:r>
            <a:r>
              <a:rPr lang="en-US" altLang="zh-CN" sz="1400" dirty="0" smtClean="0">
                <a:latin typeface="+mn-lt"/>
                <a:ea typeface="宋体"/>
              </a:rPr>
              <a:t> &amp; </a:t>
            </a:r>
            <a:r>
              <a:rPr lang="en-US" altLang="zh-CN" sz="1400" b="1" dirty="0" smtClean="0">
                <a:latin typeface="+mn-lt"/>
                <a:ea typeface="宋体"/>
              </a:rPr>
              <a:t>3D</a:t>
            </a:r>
            <a:r>
              <a:rPr lang="en-US" altLang="zh-CN" sz="1400" dirty="0" smtClean="0">
                <a:latin typeface="+mn-lt"/>
                <a:ea typeface="宋体"/>
              </a:rPr>
              <a:t>; the critical state solution is </a:t>
            </a:r>
            <a:r>
              <a:rPr lang="en-US" altLang="zh-CN" sz="1400" b="1" dirty="0" smtClean="0">
                <a:latin typeface="+mn-lt"/>
                <a:ea typeface="宋体"/>
              </a:rPr>
              <a:t>fast</a:t>
            </a:r>
            <a:r>
              <a:rPr lang="en-US" altLang="zh-CN" sz="1400" dirty="0" smtClean="0">
                <a:latin typeface="+mn-lt"/>
                <a:ea typeface="宋体"/>
              </a:rPr>
              <a:t> while the flux creep solution is </a:t>
            </a:r>
            <a:r>
              <a:rPr lang="en-US" altLang="zh-CN" sz="1400" b="1" dirty="0" smtClean="0">
                <a:latin typeface="+mn-lt"/>
                <a:ea typeface="宋体"/>
              </a:rPr>
              <a:t>slow</a:t>
            </a:r>
            <a:r>
              <a:rPr lang="en-US" altLang="zh-CN" sz="1400" dirty="0" smtClean="0">
                <a:latin typeface="+mn-lt"/>
                <a:ea typeface="宋体"/>
              </a:rPr>
              <a:t> (a large amount of iteration steps are required).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400" dirty="0" smtClean="0">
                <a:latin typeface="+mn-lt"/>
              </a:rPr>
              <a:t>The </a:t>
            </a:r>
            <a:r>
              <a:rPr lang="en-US" altLang="zh-CN" sz="1400" b="1" dirty="0" smtClean="0">
                <a:latin typeface="+mn-lt"/>
              </a:rPr>
              <a:t>backward computation method </a:t>
            </a:r>
            <a:r>
              <a:rPr lang="en-US" altLang="zh-CN" sz="1400" dirty="0" smtClean="0">
                <a:latin typeface="+mn-lt"/>
              </a:rPr>
              <a:t>shows extremely </a:t>
            </a:r>
            <a:r>
              <a:rPr lang="en-US" altLang="zh-CN" sz="1400" b="1" dirty="0" smtClean="0">
                <a:latin typeface="+mn-lt"/>
              </a:rPr>
              <a:t>fast</a:t>
            </a:r>
            <a:r>
              <a:rPr lang="en-US" altLang="zh-CN" sz="1400" dirty="0" smtClean="0">
                <a:latin typeface="+mn-lt"/>
              </a:rPr>
              <a:t> computation speed in </a:t>
            </a:r>
            <a:r>
              <a:rPr lang="en-US" altLang="zh-CN" sz="1400" dirty="0" err="1" smtClean="0">
                <a:latin typeface="+mn-lt"/>
              </a:rPr>
              <a:t>modelling</a:t>
            </a:r>
            <a:r>
              <a:rPr lang="en-US" altLang="zh-CN" sz="1400" dirty="0" smtClean="0">
                <a:latin typeface="+mn-lt"/>
              </a:rPr>
              <a:t> the critical state in large-scale</a:t>
            </a:r>
            <a:r>
              <a:rPr lang="en-US" altLang="zh-CN" sz="1400" b="1" dirty="0" smtClean="0">
                <a:latin typeface="+mn-lt"/>
              </a:rPr>
              <a:t> (6.5 million </a:t>
            </a:r>
            <a:r>
              <a:rPr lang="en-US" altLang="zh-CN" sz="1400" dirty="0" smtClean="0">
                <a:latin typeface="+mn-lt"/>
              </a:rPr>
              <a:t>DOFs</a:t>
            </a:r>
            <a:r>
              <a:rPr lang="en-US" altLang="zh-CN" sz="1400" b="1" dirty="0" smtClean="0">
                <a:latin typeface="+mn-lt"/>
              </a:rPr>
              <a:t>)</a:t>
            </a:r>
            <a:r>
              <a:rPr lang="en-US" altLang="zh-CN" sz="1400" dirty="0" smtClean="0">
                <a:latin typeface="+mn-lt"/>
              </a:rPr>
              <a:t> bulk HTS </a:t>
            </a:r>
            <a:r>
              <a:rPr lang="en-US" altLang="zh-CN" sz="1400" dirty="0" err="1" smtClean="0">
                <a:latin typeface="+mn-lt"/>
              </a:rPr>
              <a:t>undulator</a:t>
            </a:r>
            <a:r>
              <a:rPr lang="en-US" altLang="zh-CN" sz="1400" dirty="0" smtClean="0">
                <a:latin typeface="+mn-lt"/>
              </a:rPr>
              <a:t> model for both 2D &amp; 3D (important for optimal design).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400" dirty="0" smtClean="0">
                <a:latin typeface="+mn-lt"/>
              </a:rPr>
              <a:t>ANSYS is quite flexible for secondary development; most of the HTS magnetization or multi-physics coupled problems can be solved efficiently by using the above mentioned numerical algorithms.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660648"/>
      </p:ext>
    </p:extLst>
  </p:cSld>
  <p:clrMapOvr>
    <a:masterClrMapping/>
  </p:clrMapOvr>
  <p:transition spd="med" advTm="37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/>
          </a:p>
        </p:txBody>
      </p:sp>
      <p:sp>
        <p:nvSpPr>
          <p:cNvPr id="5" name="矩形 4"/>
          <p:cNvSpPr/>
          <p:nvPr/>
        </p:nvSpPr>
        <p:spPr>
          <a:xfrm>
            <a:off x="882918" y="2236739"/>
            <a:ext cx="7724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</a:rPr>
              <a:t>We are delighted to share our APDL codes and </a:t>
            </a:r>
            <a:r>
              <a:rPr lang="en-US" altLang="zh-CN" sz="2400" b="1" dirty="0" smtClean="0">
                <a:solidFill>
                  <a:srgbClr val="FF0000"/>
                </a:solidFill>
                <a:latin typeface="+mn-lt"/>
              </a:rPr>
              <a:t>stimulate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</a:rPr>
              <a:t>the ANSYS </a:t>
            </a:r>
            <a:r>
              <a:rPr lang="en-US" altLang="zh-CN" sz="2400" b="1" dirty="0" smtClean="0">
                <a:solidFill>
                  <a:srgbClr val="FF0000"/>
                </a:solidFill>
                <a:latin typeface="+mn-lt"/>
              </a:rPr>
              <a:t>community in HTS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+mn-lt"/>
              </a:rPr>
              <a:t>modelling</a:t>
            </a:r>
            <a:r>
              <a:rPr lang="en-US" altLang="zh-CN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sp>
        <p:nvSpPr>
          <p:cNvPr id="6" name="矩形 5"/>
          <p:cNvSpPr/>
          <p:nvPr/>
        </p:nvSpPr>
        <p:spPr>
          <a:xfrm>
            <a:off x="871728" y="1004846"/>
            <a:ext cx="7778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The APDL codes for both the RAA and the direct iteration method have been shared on the HTS </a:t>
            </a:r>
            <a:r>
              <a:rPr lang="en-US" altLang="zh-CN" dirty="0" err="1"/>
              <a:t>modelling</a:t>
            </a:r>
            <a:r>
              <a:rPr lang="en-US" altLang="zh-CN" dirty="0"/>
              <a:t> workgroup (#19, #23); the APDL codes for the backward computation will also be shared on the webpage soon. </a:t>
            </a:r>
            <a:endParaRPr lang="en-US" altLang="zh-CN" b="1" dirty="0"/>
          </a:p>
        </p:txBody>
      </p:sp>
      <p:sp>
        <p:nvSpPr>
          <p:cNvPr id="7" name="矩形 6"/>
          <p:cNvSpPr/>
          <p:nvPr/>
        </p:nvSpPr>
        <p:spPr>
          <a:xfrm>
            <a:off x="902208" y="3510302"/>
            <a:ext cx="777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 smtClean="0"/>
              <a:t>Contact</a:t>
            </a:r>
            <a:r>
              <a:rPr lang="zh-CN" altLang="en-US" dirty="0" smtClean="0"/>
              <a:t>：</a:t>
            </a:r>
            <a:r>
              <a:rPr lang="en-US" altLang="zh-CN" dirty="0" smtClean="0"/>
              <a:t>  </a:t>
            </a:r>
            <a:r>
              <a:rPr lang="en-US" altLang="zh-CN" dirty="0" smtClean="0">
                <a:hlinkClick r:id="rId2"/>
              </a:rPr>
              <a:t>kai.zhang@psi.ch</a:t>
            </a:r>
            <a:r>
              <a:rPr lang="en-US" altLang="zh-CN" dirty="0" smtClean="0"/>
              <a:t> 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3121367863"/>
      </p:ext>
    </p:extLst>
  </p:cSld>
  <p:clrMapOvr>
    <a:masterClrMapping/>
  </p:clrMapOvr>
  <p:transition spd="med" advTm="695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22618" y="216000"/>
            <a:ext cx="7066789" cy="381375"/>
          </a:xfrm>
        </p:spPr>
        <p:txBody>
          <a:bodyPr/>
          <a:lstStyle/>
          <a:p>
            <a:r>
              <a:rPr lang="en-US" altLang="zh-CN" dirty="0" smtClean="0"/>
              <a:t>Extra - Backward computation method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/>
          </a:p>
        </p:txBody>
      </p:sp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72906" y="981457"/>
            <a:ext cx="3928405" cy="2718816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5789013" y="998527"/>
            <a:ext cx="2300379" cy="2707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272352" y="4492210"/>
                <a:ext cx="3664430" cy="496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900" i="1" kern="100"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J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c</m:t>
                        </m:r>
                      </m:sub>
                    </m:sSub>
                    <m:d>
                      <m:dPr>
                        <m:ctrlPr>
                          <a:rPr lang="zh-CN" altLang="zh-CN" sz="900" i="1" kern="100" smtClean="0">
                            <a:effectLst/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B</m:t>
                        </m:r>
                        <m:r>
                          <a:rPr lang="en-US" altLang="zh-CN" sz="900" i="1" kern="100">
                            <a:effectLst/>
                            <a:latin typeface="Cambria Math"/>
                            <a:ea typeface="宋体"/>
                            <a:cs typeface="Times New Roman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sz="900" i="1" kern="10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ε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eq</m:t>
                            </m:r>
                          </m:sub>
                        </m:sSub>
                      </m:e>
                    </m:d>
                    <m:r>
                      <a:rPr lang="en-US" altLang="zh-CN" sz="900" i="1" kern="100" smtClean="0">
                        <a:effectLst/>
                        <a:latin typeface="Cambria Math"/>
                        <a:ea typeface="宋体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zh-CN" altLang="zh-CN" sz="900" i="1" kern="100" smtClean="0">
                            <a:effectLst/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k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zh-CN" sz="900" i="1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m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zh-CN" altLang="zh-CN" sz="900" i="1" kern="100" smtClean="0">
                            <a:effectLst/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900" i="1" kern="10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J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altLang="zh-CN" sz="900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zh-CN" sz="900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exp</m:t>
                        </m:r>
                        <m:d>
                          <m:dPr>
                            <m:ctrlPr>
                              <a:rPr lang="zh-CN" altLang="zh-CN" sz="900" i="1" kern="10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en-US" altLang="zh-CN" sz="900" i="1" kern="100">
                                <a:effectLst/>
                                <a:latin typeface="Cambria Math"/>
                                <a:ea typeface="宋体"/>
                                <a:cs typeface="Times New Roman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900" i="1" kern="100">
                                    <a:effectLst/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altLang="zh-CN" sz="900" i="1" kern="100">
                                    <a:effectLst/>
                                    <a:latin typeface="Times New Roman"/>
                                    <a:ea typeface="宋体"/>
                                    <a:cs typeface="Times New Roman"/>
                                  </a:rPr>
                                  <m:t>B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900" i="1" kern="100">
                                        <a:effectLst/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sz="900" i="1" kern="100">
                                        <a:effectLst/>
                                        <a:latin typeface="Times New Roman"/>
                                        <a:ea typeface="宋体"/>
                                        <a:cs typeface="Times New Roman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altLang="zh-CN" sz="900" i="1" kern="100">
                                        <a:effectLst/>
                                        <a:latin typeface="Times New Roman"/>
                                        <a:ea typeface="宋体"/>
                                        <a:cs typeface="Times New Roman"/>
                                      </a:rPr>
                                      <m:t>L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altLang="zh-CN" sz="900" i="1" kern="100">
                            <a:effectLst/>
                            <a:latin typeface="Cambria Math"/>
                            <a:ea typeface="宋体"/>
                            <a:cs typeface="Times New Roman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900" i="1" kern="10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J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altLang="zh-CN" sz="900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2</m:t>
                            </m:r>
                          </m:sub>
                        </m:sSub>
                        <m:f>
                          <m:fPr>
                            <m:ctrlPr>
                              <a:rPr lang="zh-CN" altLang="zh-CN" sz="900" i="1" kern="10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zh-CN" sz="900" i="1" kern="100">
                                <a:effectLst/>
                                <a:latin typeface="Times New Roman"/>
                                <a:ea typeface="宋体"/>
                                <a:cs typeface="Times New Roman"/>
                              </a:rPr>
                              <m:t>B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900" i="1" kern="100">
                                    <a:effectLst/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900" i="1" kern="100">
                                    <a:effectLst/>
                                    <a:latin typeface="Times New Roman"/>
                                    <a:ea typeface="宋体"/>
                                    <a:cs typeface="Times New Roman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altLang="zh-CN" sz="900" i="1" kern="100">
                                    <a:effectLst/>
                                    <a:latin typeface="Times New Roman"/>
                                    <a:ea typeface="宋体"/>
                                    <a:cs typeface="Times New Roman"/>
                                  </a:rPr>
                                  <m:t>max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nor/>
                          </m:rPr>
                          <a:rPr lang="en-US" altLang="zh-CN" sz="900" kern="100">
                            <a:effectLst/>
                            <a:latin typeface="Times New Roman"/>
                            <a:ea typeface="宋体"/>
                            <a:cs typeface="Times New Roman"/>
                          </a:rPr>
                          <m:t>exp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zh-CN" altLang="zh-CN" sz="900" i="1" kern="100">
                                <a:effectLst/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900" i="1" kern="100">
                                    <a:effectLst/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altLang="zh-CN" sz="900" kern="100">
                                    <a:effectLst/>
                                    <a:latin typeface="Times New Roman"/>
                                    <a:ea typeface="宋体"/>
                                    <a:cs typeface="Times New Roman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altLang="zh-CN" sz="900" i="1" kern="100">
                                    <a:effectLst/>
                                    <a:latin typeface="Times New Roman"/>
                                    <a:ea typeface="宋体"/>
                                    <a:cs typeface="Times New Roman"/>
                                  </a:rPr>
                                  <m:t>y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zh-CN" altLang="zh-CN" sz="900" i="1" kern="100">
                                    <a:effectLst/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900" kern="100">
                                    <a:effectLst/>
                                    <a:latin typeface="Times New Roman"/>
                                    <a:ea typeface="宋体"/>
                                    <a:cs typeface="Times New Roman"/>
                                  </a:rPr>
                                  <m:t>1</m:t>
                                </m:r>
                                <m:r>
                                  <a:rPr lang="en-US" altLang="zh-CN" sz="900" i="1" kern="100">
                                    <a:effectLst/>
                                    <a:latin typeface="Cambria Math"/>
                                    <a:ea typeface="宋体"/>
                                    <a:cs typeface="Times New Roman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900" i="1" kern="100">
                                        <a:effectLst/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altLang="zh-CN" sz="900" i="1" kern="100">
                                            <a:effectLst/>
                                            <a:latin typeface="Cambria Math"/>
                                            <a:ea typeface="Cambria Math"/>
                                            <a:cs typeface="Times New Roman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altLang="zh-CN" sz="900" i="1" kern="100">
                                                <a:effectLst/>
                                                <a:latin typeface="Cambria Math"/>
                                                <a:ea typeface="Cambria Math"/>
                                                <a:cs typeface="Times New Roman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altLang="zh-CN" sz="900" i="1" kern="100">
                                                <a:effectLst/>
                                                <a:latin typeface="Times New Roman"/>
                                                <a:ea typeface="宋体"/>
                                                <a:cs typeface="Times New Roman"/>
                                              </a:rPr>
                                              <m:t>B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zh-CN" altLang="zh-CN" sz="900" i="1" kern="100">
                                                    <a:effectLst/>
                                                    <a:latin typeface="Cambria Math"/>
                                                    <a:ea typeface="Cambria Math"/>
                                                    <a:cs typeface="Times New Roman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altLang="zh-CN" sz="900" i="1" kern="100">
                                                    <a:effectLst/>
                                                    <a:latin typeface="Times New Roman"/>
                                                    <a:ea typeface="宋体"/>
                                                    <a:cs typeface="Times New Roman"/>
                                                  </a:rPr>
                                                  <m:t>B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en-US" altLang="zh-CN" sz="900" i="1" kern="100">
                                                    <a:effectLst/>
                                                    <a:latin typeface="Times New Roman"/>
                                                    <a:ea typeface="宋体"/>
                                                    <a:cs typeface="Times New Roman"/>
                                                  </a:rPr>
                                                  <m:t>max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sz="900" i="1" kern="100">
                                        <a:effectLst/>
                                        <a:latin typeface="Times New Roman"/>
                                        <a:ea typeface="宋体"/>
                                        <a:cs typeface="Times New Roman"/>
                                      </a:rPr>
                                      <m:t>y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altLang="zh-CN" sz="1000" kern="100" dirty="0" smtClean="0">
                    <a:effectLst/>
                    <a:latin typeface="Calibri"/>
                    <a:ea typeface="宋体"/>
                    <a:cs typeface="Times New Roman"/>
                  </a:rPr>
                  <a:t>;</a:t>
                </a:r>
                <a:endParaRPr lang="zh-CN" altLang="zh-CN" sz="10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352" y="4492210"/>
                <a:ext cx="3664430" cy="4969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763671" y="4414885"/>
                <a:ext cx="3168790" cy="613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900" i="1" kern="100"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9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k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9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altLang="zh-CN" sz="9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zh-CN" sz="9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m</m:t>
                          </m:r>
                        </m:sub>
                      </m:sSub>
                      <m:r>
                        <a:rPr lang="en-US" altLang="zh-CN" sz="900" i="1" kern="100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zh-CN" altLang="zh-CN" sz="900" i="1" kern="10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sz="900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1</m:t>
                          </m:r>
                          <m:r>
                            <a:rPr lang="en-US" altLang="zh-CN" sz="900" i="1" kern="100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altLang="zh-CN" sz="9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γ</m:t>
                          </m:r>
                          <m:sSup>
                            <m:sSupPr>
                              <m:ctrlPr>
                                <a:rPr lang="zh-CN" altLang="zh-CN" sz="900" i="1" kern="100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900" i="1" kern="100">
                                      <a:effectLst/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900" i="1" kern="100">
                                          <a:effectLst/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zh-CN" altLang="zh-CN" sz="900" i="1" kern="100">
                                              <a:effectLst/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900" i="1" kern="100">
                                              <a:effectLst/>
                                              <a:latin typeface="Times New Roman"/>
                                              <a:ea typeface="宋体"/>
                                              <a:cs typeface="Times New Roman"/>
                                            </a:rPr>
                                            <m:t>ε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900" i="1" kern="100">
                                              <a:effectLst/>
                                              <a:latin typeface="Times New Roman"/>
                                              <a:ea typeface="宋体"/>
                                              <a:cs typeface="Times New Roman"/>
                                            </a:rPr>
                                            <m:t>eq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zh-CN" altLang="zh-CN" sz="900" i="1" kern="100">
                                              <a:effectLst/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900" i="1" kern="100">
                                              <a:effectLst/>
                                              <a:latin typeface="Times New Roman"/>
                                              <a:ea typeface="宋体"/>
                                              <a:cs typeface="Times New Roman"/>
                                            </a:rPr>
                                            <m:t>ε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900" i="1" kern="100">
                                              <a:effectLst/>
                                              <a:latin typeface="Times New Roman"/>
                                              <a:ea typeface="宋体"/>
                                              <a:cs typeface="Times New Roman"/>
                                            </a:rPr>
                                            <m:t>c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CN" sz="900" i="1" kern="100">
                                  <a:effectLst/>
                                  <a:latin typeface="Cambria Math"/>
                                  <a:ea typeface="宋体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900" i="1" kern="100">
                          <a:effectLst/>
                          <a:latin typeface="Cambria Math"/>
                          <a:ea typeface="宋体"/>
                          <a:cs typeface="Times New Roman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sz="900" i="1" kern="100">
                              <a:effectLst/>
                              <a:latin typeface="Cambria Math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sz="900" i="1" kern="100">
                              <a:effectLst/>
                              <a:latin typeface="Times New Roman"/>
                              <a:ea typeface="宋体"/>
                              <a:cs typeface="Times New Roman"/>
                            </a:rPr>
                            <m:t>α</m:t>
                          </m:r>
                          <m:r>
                            <a:rPr lang="en-US" altLang="zh-CN" sz="900" i="1" kern="100">
                              <a:effectLst/>
                              <a:latin typeface="Cambria Math"/>
                              <a:ea typeface="宋体"/>
                              <a:cs typeface="Times New Roman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zh-CN" sz="900" i="1" kern="100">
                                  <a:effectLst/>
                                  <a:latin typeface="Cambria Math"/>
                                  <a:ea typeface="Cambria Math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altLang="zh-CN" sz="900" kern="100">
                                  <a:effectLst/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altLang="zh-CN" sz="900" i="1" kern="100">
                                  <a:effectLst/>
                                  <a:latin typeface="Cambria Math"/>
                                  <a:ea typeface="宋体"/>
                                  <a:cs typeface="Times New Roman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altLang="zh-CN" sz="900" i="1" kern="100">
                                  <a:effectLst/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α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altLang="zh-CN" sz="900" kern="100">
                                  <a:effectLst/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1</m:t>
                              </m:r>
                              <m:r>
                                <a:rPr lang="en-US" altLang="zh-CN" sz="900" i="1" kern="100">
                                  <a:effectLst/>
                                  <a:latin typeface="Cambria Math"/>
                                  <a:ea typeface="宋体"/>
                                  <a:cs typeface="Times New Roman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altLang="zh-CN" sz="900" kern="100">
                                  <a:effectLst/>
                                  <a:latin typeface="Times New Roman"/>
                                  <a:ea typeface="宋体"/>
                                  <a:cs typeface="Times New Roman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zh-CN" altLang="zh-CN" sz="900" i="1" kern="100">
                                      <a:effectLst/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zh-CN" altLang="zh-CN" sz="900" i="1" kern="100">
                                          <a:effectLst/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zh-CN" altLang="zh-CN" sz="900" i="1" kern="100">
                                              <a:effectLst/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900" i="1" kern="100">
                                                  <a:effectLst/>
                                                  <a:latin typeface="Cambria Math"/>
                                                  <a:ea typeface="Cambria Math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900" i="1" kern="100">
                                                  <a:effectLst/>
                                                  <a:latin typeface="Times New Roman"/>
                                                  <a:ea typeface="宋体"/>
                                                  <a:cs typeface="Times New Roman"/>
                                                </a:rPr>
                                                <m:t>ε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900" i="1" kern="100">
                                                  <a:effectLst/>
                                                  <a:latin typeface="Times New Roman"/>
                                                  <a:ea typeface="宋体"/>
                                                  <a:cs typeface="Times New Roman"/>
                                                </a:rPr>
                                                <m:t>eq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900" i="1" kern="100">
                                              <a:effectLst/>
                                              <a:latin typeface="Cambria Math"/>
                                              <a:ea typeface="宋体"/>
                                              <a:cs typeface="Times New Roman"/>
                                            </a:rPr>
                                            <m:t>/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900" i="1" kern="100">
                                                  <a:effectLst/>
                                                  <a:latin typeface="Cambria Math"/>
                                                  <a:ea typeface="Cambria Math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900" i="1" kern="100">
                                                  <a:effectLst/>
                                                  <a:latin typeface="Times New Roman"/>
                                                  <a:ea typeface="宋体"/>
                                                  <a:cs typeface="Times New Roman"/>
                                                </a:rPr>
                                                <m:t>ε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900" i="1" kern="100">
                                                  <a:effectLst/>
                                                  <a:latin typeface="Times New Roman"/>
                                                  <a:ea typeface="宋体"/>
                                                  <a:cs typeface="Times New Roman"/>
                                                </a:rPr>
                                                <m:t>c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CN" sz="900" i="1" kern="100">
                                          <a:effectLst/>
                                          <a:latin typeface="Cambria Math"/>
                                          <a:ea typeface="宋体"/>
                                          <a:cs typeface="Times New Roman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900" kern="100">
                                          <a:effectLst/>
                                          <a:latin typeface="Times New Roman"/>
                                          <a:ea typeface="宋体"/>
                                          <a:cs typeface="Times New Roman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altLang="zh-CN" sz="900" i="1" kern="100">
                                      <a:effectLst/>
                                      <a:latin typeface="Cambria Math"/>
                                      <a:ea typeface="宋体"/>
                                      <a:cs typeface="Times New Roman"/>
                                    </a:rPr>
                                    <m:t>/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sz="900" i="1" kern="100">
                                      <a:effectLst/>
                                      <a:latin typeface="Times New Roman"/>
                                      <a:ea typeface="宋体"/>
                                      <a:cs typeface="Times New Roman"/>
                                    </a:rPr>
                                    <m:t>β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zh-CN" altLang="zh-CN" sz="10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671" y="4414885"/>
                <a:ext cx="3168790" cy="61356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204711" y="3835207"/>
            <a:ext cx="4708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Magnetization current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 J</a:t>
            </a:r>
            <a:r>
              <a:rPr lang="en-US" altLang="zh-CN" sz="1400" b="1" baseline="-250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 in the periodical HTS 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bulk </a:t>
            </a:r>
            <a:r>
              <a:rPr lang="en-US" altLang="zh-CN" sz="1400" dirty="0" err="1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undulator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during the backward iterations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5099717" y="3789713"/>
            <a:ext cx="3985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Magnetization current</a:t>
            </a:r>
            <a:r>
              <a:rPr lang="en-US" altLang="zh-CN" sz="1400" b="1" i="1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 J</a:t>
            </a:r>
            <a:r>
              <a:rPr lang="en-US" altLang="zh-CN" sz="1400" b="1" baseline="-250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T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 in the periodical HTS 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bulk </a:t>
            </a:r>
            <a:r>
              <a:rPr lang="en-US" altLang="zh-CN" sz="1400" dirty="0" err="1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undulator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 solved using COMSOL </a:t>
            </a:r>
            <a:r>
              <a:rPr lang="en-US" altLang="zh-CN" sz="1400" b="1" i="1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H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  <a:ea typeface="宋体"/>
                <a:cs typeface="Times New Roman"/>
              </a:rPr>
              <a:t>-formulation</a:t>
            </a:r>
            <a:endParaRPr lang="zh-CN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88711" y="4445583"/>
            <a:ext cx="2797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 smtClean="0"/>
              <a:t>Zhang K et al 2020 SUST </a:t>
            </a:r>
            <a:r>
              <a:rPr lang="en-US" altLang="zh-CN" sz="800" dirty="0"/>
              <a:t>33 </a:t>
            </a:r>
            <a:r>
              <a:rPr lang="en-US" altLang="zh-CN" sz="800" dirty="0" smtClean="0"/>
              <a:t>114007</a:t>
            </a:r>
          </a:p>
          <a:p>
            <a:r>
              <a:rPr lang="en-US" altLang="zh-CN" sz="800" dirty="0" smtClean="0"/>
              <a:t>Ainslie M et </a:t>
            </a:r>
            <a:r>
              <a:rPr lang="en-US" altLang="zh-CN" sz="800" dirty="0"/>
              <a:t>al 2016 SUST 29 </a:t>
            </a:r>
            <a:r>
              <a:rPr lang="en-US" altLang="zh-CN" sz="800" dirty="0" smtClean="0"/>
              <a:t>074003</a:t>
            </a:r>
          </a:p>
          <a:p>
            <a:r>
              <a:rPr lang="en-US" altLang="zh-CN" sz="800" dirty="0" err="1" smtClean="0"/>
              <a:t>Trillaud</a:t>
            </a:r>
            <a:r>
              <a:rPr lang="en-US" altLang="zh-CN" sz="800" dirty="0" smtClean="0"/>
              <a:t> F et </a:t>
            </a:r>
            <a:r>
              <a:rPr lang="en-US" altLang="zh-CN" sz="800" dirty="0"/>
              <a:t>al 2018 IEEE TASC 28 6800805</a:t>
            </a:r>
          </a:p>
        </p:txBody>
      </p:sp>
      <p:sp>
        <p:nvSpPr>
          <p:cNvPr id="14" name="矩形 13"/>
          <p:cNvSpPr/>
          <p:nvPr/>
        </p:nvSpPr>
        <p:spPr>
          <a:xfrm>
            <a:off x="7656395" y="4333351"/>
            <a:ext cx="1528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rgbClr val="0070C0"/>
                </a:solidFill>
                <a:latin typeface="+mn-lt"/>
              </a:rPr>
              <a:t>[</a:t>
            </a:r>
            <a:r>
              <a:rPr lang="en-US" altLang="zh-CN" sz="1200" dirty="0" err="1" smtClean="0">
                <a:solidFill>
                  <a:srgbClr val="0070C0"/>
                </a:solidFill>
                <a:latin typeface="+mn-lt"/>
              </a:rPr>
              <a:t>Trillaud</a:t>
            </a:r>
            <a:r>
              <a:rPr lang="en-US" altLang="zh-CN" sz="1200" dirty="0" smtClean="0">
                <a:solidFill>
                  <a:srgbClr val="0070C0"/>
                </a:solidFill>
                <a:latin typeface="+mn-lt"/>
              </a:rPr>
              <a:t> F et al 2018]</a:t>
            </a:r>
            <a:endParaRPr lang="zh-CN" altLang="en-US" sz="120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9" name="直接箭头连接符 18"/>
          <p:cNvCxnSpPr/>
          <p:nvPr/>
        </p:nvCxnSpPr>
        <p:spPr bwMode="auto">
          <a:xfrm flipV="1">
            <a:off x="7465325" y="4496937"/>
            <a:ext cx="252484" cy="1501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直接箭头连接符 21"/>
          <p:cNvCxnSpPr/>
          <p:nvPr/>
        </p:nvCxnSpPr>
        <p:spPr bwMode="auto">
          <a:xfrm flipV="1">
            <a:off x="4185313" y="4526507"/>
            <a:ext cx="252484" cy="1501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矩形 22"/>
          <p:cNvSpPr/>
          <p:nvPr/>
        </p:nvSpPr>
        <p:spPr>
          <a:xfrm>
            <a:off x="4376383" y="4315154"/>
            <a:ext cx="1528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rgbClr val="0070C0"/>
                </a:solidFill>
                <a:latin typeface="+mn-lt"/>
              </a:rPr>
              <a:t>[Ainslie M et al 2016]</a:t>
            </a:r>
            <a:endParaRPr lang="zh-CN" altLang="en-US" sz="12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683592"/>
      </p:ext>
    </p:extLst>
  </p:cSld>
  <p:clrMapOvr>
    <a:masterClrMapping/>
  </p:clrMapOvr>
  <p:transition spd="med" advTm="249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991726" cy="381375"/>
          </a:xfrm>
        </p:spPr>
        <p:txBody>
          <a:bodyPr/>
          <a:lstStyle/>
          <a:p>
            <a:r>
              <a:rPr lang="en-US" altLang="zh-CN" dirty="0"/>
              <a:t>Extra - Backward computation </a:t>
            </a:r>
            <a:r>
              <a:rPr lang="en-US" altLang="zh-CN" dirty="0" smtClean="0"/>
              <a:t>method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/>
          </a:p>
        </p:txBody>
      </p:sp>
      <p:sp>
        <p:nvSpPr>
          <p:cNvPr id="6" name="矩形 5"/>
          <p:cNvSpPr/>
          <p:nvPr/>
        </p:nvSpPr>
        <p:spPr>
          <a:xfrm>
            <a:off x="0" y="4698066"/>
            <a:ext cx="27977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/>
              <a:t> Zhang </a:t>
            </a:r>
            <a:r>
              <a:rPr lang="en-US" altLang="zh-CN" sz="800" dirty="0" smtClean="0"/>
              <a:t>K et al 2020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Sci. Technol. 33 114007</a:t>
            </a:r>
          </a:p>
        </p:txBody>
      </p:sp>
      <p:sp>
        <p:nvSpPr>
          <p:cNvPr id="7" name="矩形 6"/>
          <p:cNvSpPr/>
          <p:nvPr/>
        </p:nvSpPr>
        <p:spPr>
          <a:xfrm>
            <a:off x="1856094" y="3718920"/>
            <a:ext cx="6223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+mn-lt"/>
                <a:ea typeface="宋体"/>
              </a:rPr>
              <a:t>Comparison of computation times reported in the literature for other state-of-the-art techniques for the electromagnetic analysis of HTS materials.</a:t>
            </a:r>
            <a:endParaRPr lang="zh-CN" altLang="en-US" sz="1400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07224" y="4352699"/>
            <a:ext cx="5547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latin typeface="+mn-lt"/>
                <a:ea typeface="Times New Roman"/>
              </a:rPr>
              <a:t>Note: the </a:t>
            </a:r>
            <a:r>
              <a:rPr lang="en-US" altLang="zh-CN" sz="1400" dirty="0">
                <a:latin typeface="+mn-lt"/>
                <a:ea typeface="Times New Roman"/>
              </a:rPr>
              <a:t>listed </a:t>
            </a:r>
            <a:r>
              <a:rPr lang="en-US" altLang="zh-CN" sz="1400" b="1" i="1" dirty="0" smtClean="0">
                <a:latin typeface="+mn-lt"/>
                <a:ea typeface="Times New Roman"/>
              </a:rPr>
              <a:t>H</a:t>
            </a:r>
            <a:r>
              <a:rPr lang="en-US" altLang="zh-CN" sz="1400" dirty="0" smtClean="0">
                <a:latin typeface="+mn-lt"/>
                <a:ea typeface="Times New Roman"/>
              </a:rPr>
              <a:t>-, </a:t>
            </a:r>
            <a:r>
              <a:rPr lang="en-US" altLang="zh-CN" sz="1400" b="1" i="1" dirty="0" smtClean="0">
                <a:latin typeface="+mn-lt"/>
                <a:ea typeface="Times New Roman"/>
              </a:rPr>
              <a:t>T</a:t>
            </a:r>
            <a:r>
              <a:rPr lang="en-US" altLang="zh-CN" sz="1400" dirty="0" smtClean="0">
                <a:latin typeface="+mn-lt"/>
                <a:ea typeface="Times New Roman"/>
              </a:rPr>
              <a:t>- </a:t>
            </a:r>
            <a:r>
              <a:rPr lang="en-US" altLang="zh-CN" sz="1400" dirty="0">
                <a:latin typeface="+mn-lt"/>
                <a:ea typeface="Times New Roman"/>
              </a:rPr>
              <a:t>and </a:t>
            </a:r>
            <a:r>
              <a:rPr lang="en-US" altLang="zh-CN" sz="1400" b="1" i="1" dirty="0">
                <a:latin typeface="+mn-lt"/>
                <a:ea typeface="Times New Roman"/>
              </a:rPr>
              <a:t>T</a:t>
            </a:r>
            <a:r>
              <a:rPr lang="en-US" altLang="zh-CN" sz="1400" b="1" dirty="0">
                <a:latin typeface="+mn-lt"/>
                <a:ea typeface="Times New Roman"/>
              </a:rPr>
              <a:t>-</a:t>
            </a:r>
            <a:r>
              <a:rPr lang="en-US" altLang="zh-CN" sz="1400" b="1" i="1" dirty="0">
                <a:latin typeface="+mn-lt"/>
                <a:ea typeface="Times New Roman"/>
              </a:rPr>
              <a:t>A</a:t>
            </a:r>
            <a:r>
              <a:rPr lang="en-US" altLang="zh-CN" sz="1400" dirty="0">
                <a:latin typeface="+mn-lt"/>
                <a:ea typeface="Times New Roman"/>
              </a:rPr>
              <a:t> formulation were implemented for other applications (e.g., AC loss or </a:t>
            </a:r>
            <a:r>
              <a:rPr lang="en-US" altLang="zh-CN" sz="1400" dirty="0" smtClean="0">
                <a:latin typeface="+mn-lt"/>
                <a:ea typeface="Times New Roman"/>
              </a:rPr>
              <a:t>SCIF) </a:t>
            </a:r>
            <a:r>
              <a:rPr lang="en-US" altLang="zh-CN" sz="1400" dirty="0">
                <a:latin typeface="+mn-lt"/>
                <a:ea typeface="Times New Roman"/>
              </a:rPr>
              <a:t>and that benchmarking this particular problem would provide a true comparison.</a:t>
            </a:r>
            <a:endParaRPr lang="zh-CN" altLang="en-US" sz="14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81" y="800862"/>
            <a:ext cx="3976347" cy="287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829806"/>
      </p:ext>
    </p:extLst>
  </p:cSld>
  <p:clrMapOvr>
    <a:masterClrMapping/>
  </p:clrMapOvr>
  <p:transition spd="med" advTm="45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07B49F-3B82-FC42-AFE3-48C41F9224C3}"/>
              </a:ext>
            </a:extLst>
          </p:cNvPr>
          <p:cNvGrpSpPr/>
          <p:nvPr/>
        </p:nvGrpSpPr>
        <p:grpSpPr>
          <a:xfrm>
            <a:off x="6248401" y="2602993"/>
            <a:ext cx="2438400" cy="2414016"/>
            <a:chOff x="5614433" y="-1"/>
            <a:chExt cx="3494071" cy="4856381"/>
          </a:xfrm>
        </p:grpSpPr>
        <p:pic>
          <p:nvPicPr>
            <p:cNvPr id="6" name="Picture 5" descr="brillianc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433" y="-1"/>
              <a:ext cx="3494071" cy="48563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460226EC-A9EF-C74C-98D3-9045C37FF18D}"/>
                </a:ext>
              </a:extLst>
            </p:cNvPr>
            <p:cNvSpPr/>
            <p:nvPr/>
          </p:nvSpPr>
          <p:spPr bwMode="auto">
            <a:xfrm>
              <a:off x="5614433" y="123478"/>
              <a:ext cx="325719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1" y="678713"/>
            <a:ext cx="2863968" cy="183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08441" y="3399270"/>
            <a:ext cx="5213175" cy="1080330"/>
            <a:chOff x="323528" y="4772870"/>
            <a:chExt cx="7488832" cy="17524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528" y="4772870"/>
              <a:ext cx="7488832" cy="175247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51919" y="5899558"/>
              <a:ext cx="792089" cy="409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kern="1000" spc="23" dirty="0" err="1">
                  <a:solidFill>
                    <a:srgbClr val="FF0000"/>
                  </a:solidFill>
                  <a:latin typeface="+mn-lt"/>
                  <a:cs typeface="Franklin Gothic Book"/>
                </a:rPr>
                <a:t>undulator</a:t>
              </a:r>
              <a:endParaRPr lang="en-US" sz="1000" kern="1000" spc="23" dirty="0">
                <a:solidFill>
                  <a:srgbClr val="FF0000"/>
                </a:solidFill>
                <a:latin typeface="+mn-lt"/>
                <a:cs typeface="Franklin Gothic Book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491136"/>
          </a:xfrm>
        </p:spPr>
        <p:txBody>
          <a:bodyPr/>
          <a:lstStyle/>
          <a:p>
            <a:r>
              <a:rPr lang="en-US" dirty="0" smtClean="0"/>
              <a:t>PSI L</a:t>
            </a:r>
            <a:r>
              <a:rPr lang="en-US" altLang="zh-CN" dirty="0" smtClean="0"/>
              <a:t>ight sources: </a:t>
            </a:r>
            <a:r>
              <a:rPr lang="en-US" dirty="0" smtClean="0"/>
              <a:t>Storage Rings and FELs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/>
          </a:p>
        </p:txBody>
      </p:sp>
      <p:grpSp>
        <p:nvGrpSpPr>
          <p:cNvPr id="16" name="Group 15"/>
          <p:cNvGrpSpPr/>
          <p:nvPr/>
        </p:nvGrpSpPr>
        <p:grpSpPr>
          <a:xfrm>
            <a:off x="115824" y="865057"/>
            <a:ext cx="3873184" cy="2012255"/>
            <a:chOff x="267617" y="908720"/>
            <a:chExt cx="4520407" cy="26510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617" y="908720"/>
              <a:ext cx="4520407" cy="26510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4020000">
              <a:off x="2765825" y="1839895"/>
              <a:ext cx="738579" cy="3377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900" kern="1000" spc="23" dirty="0" err="1">
                  <a:solidFill>
                    <a:srgbClr val="FF0000"/>
                  </a:solidFill>
                  <a:latin typeface="+mn-lt"/>
                  <a:cs typeface="Franklin Gothic Book"/>
                </a:rPr>
                <a:t>undulator</a:t>
              </a:r>
              <a:endParaRPr lang="en-US" sz="900" kern="1000" spc="23" dirty="0">
                <a:solidFill>
                  <a:srgbClr val="FF0000"/>
                </a:solidFill>
                <a:latin typeface="+mn-lt"/>
                <a:cs typeface="Franklin Gothic Book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411264" y="2875014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Storage Rings </a:t>
            </a:r>
            <a:endParaRPr lang="zh-CN" altLang="en-US" sz="1400" dirty="0"/>
          </a:p>
        </p:txBody>
      </p:sp>
      <p:sp>
        <p:nvSpPr>
          <p:cNvPr id="20" name="矩形 19"/>
          <p:cNvSpPr/>
          <p:nvPr/>
        </p:nvSpPr>
        <p:spPr>
          <a:xfrm>
            <a:off x="1577000" y="4560692"/>
            <a:ext cx="18549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Free-Electron Lasers</a:t>
            </a:r>
            <a:endParaRPr lang="zh-CN" alt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279392" y="1682496"/>
            <a:ext cx="1810512" cy="1109472"/>
            <a:chOff x="1301443" y="3717032"/>
            <a:chExt cx="3054533" cy="16561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3648" y="3717032"/>
              <a:ext cx="2952328" cy="8931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1443" y="4561652"/>
              <a:ext cx="1758389" cy="81156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37512382"/>
      </p:ext>
    </p:extLst>
  </p:cSld>
  <p:clrMapOvr>
    <a:masterClrMapping/>
  </p:clrMapOvr>
  <p:transition spd="med" advTm="106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4843" cy="381375"/>
          </a:xfrm>
        </p:spPr>
        <p:txBody>
          <a:bodyPr/>
          <a:lstStyle/>
          <a:p>
            <a:r>
              <a:rPr lang="en-GB" dirty="0" err="1" smtClean="0"/>
              <a:t>SwissFEL</a:t>
            </a:r>
            <a:r>
              <a:rPr lang="en-GB" dirty="0"/>
              <a:t>, </a:t>
            </a:r>
            <a:r>
              <a:rPr lang="en-GB" dirty="0" err="1"/>
              <a:t>Aramis</a:t>
            </a:r>
            <a:r>
              <a:rPr lang="en-GB" dirty="0"/>
              <a:t> </a:t>
            </a:r>
            <a:r>
              <a:rPr lang="en-GB" dirty="0" err="1" smtClean="0"/>
              <a:t>beamline</a:t>
            </a:r>
            <a:r>
              <a:rPr lang="en-GB" dirty="0" smtClean="0"/>
              <a:t> (PM </a:t>
            </a:r>
            <a:r>
              <a:rPr lang="en-GB" dirty="0" err="1" smtClean="0"/>
              <a:t>undulator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1E70C8-EAAE-3047-9274-B3686567FDE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" y="1969008"/>
            <a:ext cx="1359408" cy="16337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15mm period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3mm gap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i="1" dirty="0" smtClean="0">
                <a:solidFill>
                  <a:srgbClr val="000000"/>
                </a:solidFill>
                <a:latin typeface="Calibri"/>
              </a:rPr>
              <a:t>B</a:t>
            </a:r>
            <a:r>
              <a:rPr lang="en-US" altLang="zh-CN" sz="1800" baseline="-25000" dirty="0" smtClean="0">
                <a:solidFill>
                  <a:srgbClr val="000000"/>
                </a:solidFill>
                <a:latin typeface="Calibri"/>
              </a:rPr>
              <a:t>0</a:t>
            </a: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 = 1.28T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3500 periods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40m long</a:t>
            </a:r>
            <a:endParaRPr lang="zh-CN" alt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272" y="4608576"/>
            <a:ext cx="4072128" cy="323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FF0000"/>
                </a:solidFill>
                <a:latin typeface="Calibri"/>
              </a:rPr>
              <a:t>In future, we want to go to 10mm period 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44" y="717550"/>
            <a:ext cx="6107811" cy="38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270273"/>
      </p:ext>
    </p:extLst>
  </p:cSld>
  <p:clrMapOvr>
    <a:masterClrMapping/>
  </p:clrMapOvr>
  <p:transition spd="med" advTm="3969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Staggered-array bulk Re-Ba-Cu-O </a:t>
            </a:r>
            <a:r>
              <a:rPr lang="en-US" dirty="0" err="1" smtClean="0"/>
              <a:t>undulator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216" y="685088"/>
            <a:ext cx="3261210" cy="24726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8" y="3454984"/>
            <a:ext cx="4713304" cy="13148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5888" y="4333102"/>
            <a:ext cx="2065907" cy="430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solidFill>
                  <a:schemeClr val="bg1"/>
                </a:solidFill>
                <a:latin typeface="+mn-lt"/>
                <a:cs typeface="Franklin Gothic Book"/>
              </a:rPr>
              <a:t>@6K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00" kern="1000" spc="23" dirty="0">
                <a:solidFill>
                  <a:schemeClr val="bg1"/>
                </a:solidFill>
                <a:latin typeface="+mn-lt"/>
                <a:cs typeface="Franklin Gothic Book"/>
              </a:rPr>
              <a:t>10mm period &amp; gap = 4mm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094194" y="3505887"/>
            <a:ext cx="1692564" cy="576763"/>
            <a:chOff x="4427984" y="3374392"/>
            <a:chExt cx="2256752" cy="769016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4427984" y="3690472"/>
              <a:ext cx="450472" cy="4529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4740520" y="3374392"/>
              <a:ext cx="1944216" cy="3600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23" dirty="0" err="1">
                  <a:solidFill>
                    <a:schemeClr val="bg1"/>
                  </a:solidFill>
                  <a:latin typeface="+mn-lt"/>
                  <a:cs typeface="Franklin Gothic Book"/>
                </a:rPr>
                <a:t>GdBCO</a:t>
              </a:r>
              <a:r>
                <a:rPr lang="en-US" sz="1400" kern="1000" spc="23" dirty="0">
                  <a:solidFill>
                    <a:schemeClr val="bg1"/>
                  </a:solidFill>
                  <a:latin typeface="+mn-lt"/>
                  <a:cs typeface="Franklin Gothic Book"/>
                </a:rPr>
                <a:t> Bulks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98768" y="4517950"/>
            <a:ext cx="2736304" cy="2700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50" i="1" kern="1000" spc="23" dirty="0" err="1">
                <a:solidFill>
                  <a:schemeClr val="bg1"/>
                </a:solidFill>
                <a:latin typeface="+mn-lt"/>
                <a:cs typeface="Franklin Gothic Book"/>
              </a:rPr>
              <a:t>R.Kinjo</a:t>
            </a:r>
            <a:r>
              <a:rPr lang="en-US" sz="1050" i="1" kern="1000" spc="23" dirty="0">
                <a:solidFill>
                  <a:schemeClr val="bg1"/>
                </a:solidFill>
                <a:latin typeface="+mn-lt"/>
                <a:cs typeface="Franklin Gothic Book"/>
              </a:rPr>
              <a:t> et al. </a:t>
            </a:r>
            <a:r>
              <a:rPr lang="en-US" sz="1050" i="1" kern="1000" spc="23" dirty="0" err="1">
                <a:solidFill>
                  <a:schemeClr val="bg1"/>
                </a:solidFill>
                <a:latin typeface="+mn-lt"/>
                <a:cs typeface="Franklin Gothic Book"/>
              </a:rPr>
              <a:t>Appl.Phys</a:t>
            </a:r>
            <a:r>
              <a:rPr lang="en-US" sz="1050" i="1" kern="1000" spc="23" dirty="0">
                <a:solidFill>
                  <a:schemeClr val="bg1"/>
                </a:solidFill>
                <a:latin typeface="+mn-lt"/>
                <a:cs typeface="Franklin Gothic Book"/>
              </a:rPr>
              <a:t>. Express 6 (2013)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47" y="864488"/>
            <a:ext cx="2891409" cy="197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内容占位符 1"/>
          <p:cNvSpPr txBox="1">
            <a:spLocks/>
          </p:cNvSpPr>
          <p:nvPr/>
        </p:nvSpPr>
        <p:spPr>
          <a:xfrm>
            <a:off x="4956048" y="3417526"/>
            <a:ext cx="4078224" cy="1623866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zh-CN" sz="1400" dirty="0" smtClean="0"/>
              <a:t>Ideally, </a:t>
            </a:r>
            <a:r>
              <a:rPr lang="en-US" altLang="zh-CN" sz="1400" i="1" dirty="0" smtClean="0"/>
              <a:t>B</a:t>
            </a:r>
            <a:r>
              <a:rPr lang="en-US" altLang="zh-CN" sz="1400" i="1" baseline="-25000" dirty="0" smtClean="0"/>
              <a:t>y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can reach </a:t>
            </a:r>
            <a:r>
              <a:rPr lang="en-US" altLang="zh-CN" sz="1400" dirty="0" smtClean="0"/>
              <a:t>2T when </a:t>
            </a:r>
            <a:r>
              <a:rPr lang="en-US" altLang="zh-CN" sz="1400" dirty="0"/>
              <a:t>∆</a:t>
            </a:r>
            <a:r>
              <a:rPr lang="zh-CN" altLang="en-US" sz="1400" dirty="0" smtClean="0"/>
              <a:t>𝐵</a:t>
            </a:r>
            <a:r>
              <a:rPr lang="zh-CN" altLang="en-US" sz="1400" baseline="-25000" dirty="0" smtClean="0"/>
              <a:t>𝑠 </a:t>
            </a:r>
            <a:r>
              <a:rPr lang="en-US" altLang="zh-CN" sz="1400" dirty="0" smtClean="0"/>
              <a:t>= 10T.</a:t>
            </a:r>
            <a:endParaRPr lang="en-US" altLang="zh-CN" sz="14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1400" dirty="0" smtClean="0"/>
              <a:t>This HTS </a:t>
            </a:r>
            <a:r>
              <a:rPr lang="en-US" altLang="zh-CN" sz="1400" dirty="0" err="1" smtClean="0"/>
              <a:t>undulator</a:t>
            </a:r>
            <a:r>
              <a:rPr lang="en-US" altLang="zh-CN" sz="1400" dirty="0" smtClean="0"/>
              <a:t> concept is attractive </a:t>
            </a:r>
            <a:r>
              <a:rPr lang="en-US" altLang="zh-CN" sz="1400" dirty="0"/>
              <a:t>to </a:t>
            </a:r>
            <a:r>
              <a:rPr lang="en-US" altLang="zh-CN" sz="1400" dirty="0" smtClean="0"/>
              <a:t>the new hard </a:t>
            </a:r>
            <a:r>
              <a:rPr lang="en-US" altLang="zh-CN" sz="1400" dirty="0"/>
              <a:t>x-ray </a:t>
            </a:r>
            <a:r>
              <a:rPr lang="en-US" altLang="zh-CN" sz="1400" dirty="0" err="1" smtClean="0"/>
              <a:t>beamlines</a:t>
            </a:r>
            <a:r>
              <a:rPr lang="en-US" altLang="zh-CN" sz="1400" dirty="0" smtClean="0"/>
              <a:t> planned for both SLS2.0 </a:t>
            </a:r>
            <a:r>
              <a:rPr lang="en-US" altLang="zh-CN" sz="1400" dirty="0"/>
              <a:t>and </a:t>
            </a:r>
            <a:r>
              <a:rPr lang="en-US" altLang="zh-CN" sz="1400" dirty="0" err="1" smtClean="0"/>
              <a:t>SwissFEL</a:t>
            </a:r>
            <a:r>
              <a:rPr lang="en-US" altLang="zh-CN" sz="1400" dirty="0" smtClean="0"/>
              <a:t> at PSI.</a:t>
            </a:r>
            <a:endParaRPr lang="en-US" altLang="zh-CN" sz="1400" dirty="0"/>
          </a:p>
          <a:p>
            <a:pPr marL="0" indent="0" algn="just">
              <a:lnSpc>
                <a:spcPct val="130000"/>
              </a:lnSpc>
              <a:buNone/>
            </a:pPr>
            <a:endParaRPr lang="en-US" altLang="zh-CN" sz="1400" dirty="0"/>
          </a:p>
        </p:txBody>
      </p:sp>
      <p:sp>
        <p:nvSpPr>
          <p:cNvPr id="15" name="矩形 14"/>
          <p:cNvSpPr/>
          <p:nvPr/>
        </p:nvSpPr>
        <p:spPr>
          <a:xfrm>
            <a:off x="1244674" y="2858622"/>
            <a:ext cx="24616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/>
              <a:t>Kinjo </a:t>
            </a:r>
            <a:r>
              <a:rPr lang="en-US" altLang="zh-CN" sz="800" dirty="0" smtClean="0"/>
              <a:t>R et al 2008 </a:t>
            </a:r>
            <a:r>
              <a:rPr lang="en-US" altLang="zh-CN" sz="800" dirty="0"/>
              <a:t>Proc. 30th FEL Conf. 473-76</a:t>
            </a:r>
            <a:endParaRPr lang="en-US" altLang="zh-CN" sz="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518667"/>
      </p:ext>
    </p:extLst>
  </p:cSld>
  <p:clrMapOvr>
    <a:masterClrMapping/>
  </p:clrMapOvr>
  <p:transition spd="med" advTm="79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1403648" y="2101966"/>
            <a:ext cx="2065907" cy="430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>
                <a:solidFill>
                  <a:schemeClr val="bg1"/>
                </a:solidFill>
                <a:latin typeface="+mn-lt"/>
                <a:cs typeface="Franklin Gothic Book"/>
              </a:rPr>
              <a:t>@6K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50" kern="1000" spc="23" dirty="0">
                <a:solidFill>
                  <a:schemeClr val="bg1"/>
                </a:solidFill>
                <a:latin typeface="+mn-lt"/>
                <a:cs typeface="Franklin Gothic Book"/>
              </a:rPr>
              <a:t>10mm period &amp; gap = 4mm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3496" y="1637029"/>
            <a:ext cx="7560840" cy="10330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+mn-lt"/>
              </a:rPr>
              <a:t>Our big Challenge </a:t>
            </a:r>
            <a:r>
              <a:rPr lang="en-US" altLang="zh-CN" sz="2000" dirty="0" smtClean="0">
                <a:solidFill>
                  <a:srgbClr val="000000"/>
                </a:solidFill>
                <a:latin typeface="+mn-lt"/>
              </a:rPr>
              <a:t>is large-scale HTS magnetization simulation and optimal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2000" dirty="0" smtClean="0">
                <a:solidFill>
                  <a:srgbClr val="000000"/>
                </a:solidFill>
                <a:latin typeface="+mn-lt"/>
              </a:rPr>
              <a:t>design of the magnetic field (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fast simulation desired</a:t>
            </a:r>
            <a:r>
              <a:rPr lang="en-US" altLang="zh-CN" sz="2000" dirty="0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</a:pPr>
            <a:endParaRPr lang="en-US" altLang="zh-CN" sz="2000" dirty="0" smtClean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4267200" y="3663696"/>
            <a:ext cx="152400" cy="164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接连接符 7"/>
          <p:cNvCxnSpPr/>
          <p:nvPr/>
        </p:nvCxnSpPr>
        <p:spPr bwMode="auto">
          <a:xfrm flipV="1">
            <a:off x="4413504" y="3419856"/>
            <a:ext cx="347472" cy="3901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21024" y="3267456"/>
            <a:ext cx="1712976" cy="359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2400" dirty="0" smtClean="0">
                <a:solidFill>
                  <a:srgbClr val="000000"/>
                </a:solidFill>
                <a:latin typeface="Calibri"/>
              </a:rPr>
              <a:t>ANSYS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394140"/>
      </p:ext>
    </p:extLst>
  </p:cSld>
  <p:clrMapOvr>
    <a:masterClrMapping/>
  </p:clrMapOvr>
  <p:transition spd="med" advTm="46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43000" y="789979"/>
                <a:ext cx="7742237" cy="3293939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lang="en-US" altLang="zh-CN" sz="1600" dirty="0" smtClean="0"/>
                  <a:t>First proposed </a:t>
                </a:r>
                <a:r>
                  <a:rPr lang="en-US" altLang="zh-CN" sz="1600" dirty="0"/>
                  <a:t>by Hidetoshi </a:t>
                </a:r>
                <a:r>
                  <a:rPr lang="en-US" altLang="zh-CN" sz="1600" dirty="0" err="1" smtClean="0"/>
                  <a:t>Hashizume</a:t>
                </a:r>
                <a:r>
                  <a:rPr lang="en-US" altLang="zh-CN" sz="1600" dirty="0" smtClean="0"/>
                  <a:t> et al in 1992</a:t>
                </a:r>
              </a:p>
              <a:p>
                <a:pPr marL="557213" lvl="2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/>
                  <a:t>Initial </a:t>
                </a:r>
                <a:r>
                  <a:rPr lang="en-US" altLang="zh-CN" sz="1600" dirty="0" smtClean="0"/>
                  <a:t>electric-conductivity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latin typeface="Cambria Math"/>
                      </a:rPr>
                      <m:t>𝜎</m:t>
                    </m:r>
                  </m:oMath>
                </a14:m>
                <a:r>
                  <a:rPr lang="en-US" altLang="zh-CN" sz="1600" dirty="0" smtClean="0"/>
                  <a:t> of all HTS elements  is assumed sufficiently large</a:t>
                </a:r>
              </a:p>
              <a:p>
                <a:pPr marL="557213" lvl="2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 smtClean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1600" b="1" i="1" smtClean="0">
                            <a:latin typeface="Times New Roman" pitchFamily="18" charset="0"/>
                            <a:cs typeface="Times New Roman" pitchFamily="18" charset="0"/>
                          </a:rPr>
                          <m:t>J</m:t>
                        </m:r>
                      </m:e>
                    </m:d>
                    <m:r>
                      <a:rPr lang="en-US" altLang="zh-CN" sz="1600" i="1" smtClean="0">
                        <a:latin typeface="Cambria Math"/>
                        <a:ea typeface="Cambria Math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1600" b="0" i="1" smtClean="0">
                                <a:latin typeface="Times New Roman" pitchFamily="18" charset="0"/>
                                <a:ea typeface="Cambria Math"/>
                                <a:cs typeface="Times New Roman" pitchFamily="18" charset="0"/>
                              </a:rPr>
                              <m:t>J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1600" b="0" i="0" smtClean="0">
                                <a:latin typeface="Times New Roman" pitchFamily="18" charset="0"/>
                                <a:ea typeface="Cambria Math"/>
                                <a:cs typeface="Times New Roman" pitchFamily="18" charset="0"/>
                              </a:rPr>
                              <m:t>c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600" dirty="0" smtClean="0"/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latin typeface="Cambria Math"/>
                          </a:rPr>
                          <m:t>𝜎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1600" b="0" i="1" smtClean="0">
                            <a:latin typeface="Times New Roman" pitchFamily="18" charset="0"/>
                            <a:cs typeface="Times New Roman" pitchFamily="18" charset="0"/>
                          </a:rPr>
                          <m:t>i</m:t>
                        </m:r>
                        <m:r>
                          <a:rPr lang="en-US" altLang="zh-CN" sz="1600" b="0" i="1" smtClean="0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US" altLang="zh-CN" sz="1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1600" i="1">
                                    <a:latin typeface="Times New Roman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altLang="zh-CN" sz="1600">
                                    <a:latin typeface="Times New Roman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c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zh-CN" sz="1600" b="1" i="1">
                                <a:latin typeface="Times New Roman" pitchFamily="18" charset="0"/>
                                <a:cs typeface="Times New Roman" pitchFamily="18" charset="0"/>
                              </a:rPr>
                              <m:t>J</m:t>
                            </m:r>
                          </m:e>
                        </m:d>
                      </m:den>
                    </m:f>
                    <m:sSup>
                      <m:sSup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zh-CN" altLang="en-US" sz="1600" i="1">
                            <a:latin typeface="Cambria Math"/>
                          </a:rPr>
                          <m:t>𝜎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1600" i="1">
                            <a:latin typeface="Times New Roman" pitchFamily="18" charset="0"/>
                            <a:cs typeface="Times New Roman" pitchFamily="18" charset="0"/>
                          </a:rPr>
                          <m:t>i</m:t>
                        </m:r>
                      </m:sup>
                    </m:sSup>
                  </m:oMath>
                </a14:m>
                <a:endParaRPr lang="en-US" altLang="zh-CN" sz="1600" dirty="0" smtClean="0"/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lang="en-US" altLang="zh-CN" sz="1600" dirty="0" smtClean="0"/>
                  <a:t>Further developed by Chen </a:t>
                </a:r>
                <a:r>
                  <a:rPr lang="en-US" altLang="zh-CN" sz="1600" dirty="0" err="1" smtClean="0"/>
                  <a:t>Gu</a:t>
                </a:r>
                <a:r>
                  <a:rPr lang="en-US" altLang="zh-CN" sz="1600" dirty="0" smtClean="0"/>
                  <a:t> et al in 2005 and 2013, and by </a:t>
                </a:r>
                <a:r>
                  <a:rPr lang="en-US" altLang="zh-CN" sz="1600" dirty="0" err="1" smtClean="0"/>
                  <a:t>Stefania</a:t>
                </a:r>
                <a:r>
                  <a:rPr lang="en-US" altLang="zh-CN" sz="1600" dirty="0" smtClean="0"/>
                  <a:t> </a:t>
                </a:r>
                <a:r>
                  <a:rPr lang="en-US" altLang="zh-CN" sz="1600" dirty="0" err="1" smtClean="0"/>
                  <a:t>Farinon</a:t>
                </a:r>
                <a:r>
                  <a:rPr lang="en-US" altLang="zh-CN" sz="1600" dirty="0" smtClean="0"/>
                  <a:t> et al in 2010 and 2014 through using ANSYS Parametric Design Language (APDL)</a:t>
                </a:r>
              </a:p>
              <a:p>
                <a:pPr marL="557213" lvl="2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/>
                  <a:t>Initial </a:t>
                </a:r>
                <a:r>
                  <a:rPr lang="en-US" altLang="zh-CN" sz="1600" dirty="0" smtClean="0"/>
                  <a:t>resistivity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CN" altLang="en-US" sz="16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600" dirty="0"/>
                  <a:t> of all HTS elements  is </a:t>
                </a:r>
                <a:r>
                  <a:rPr lang="en-US" altLang="zh-CN" sz="1600" dirty="0" smtClean="0"/>
                  <a:t>set to a low value</a:t>
                </a:r>
                <a:endParaRPr lang="en-US" altLang="zh-CN" sz="1600" dirty="0"/>
              </a:p>
              <a:p>
                <a:pPr marL="557213" lvl="2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 smtClean="0"/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zh-CN" altLang="en-US" sz="1600" i="1">
                            <a:latin typeface="Cambria Math"/>
                          </a:rPr>
                          <m:t>𝜌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zh-CN" sz="1600" i="1">
                            <a:latin typeface="Times New Roman" pitchFamily="18" charset="0"/>
                            <a:cs typeface="Times New Roman" pitchFamily="18" charset="0"/>
                          </a:rPr>
                          <m:t>i</m:t>
                        </m:r>
                        <m:r>
                          <a:rPr lang="en-US" altLang="zh-CN" sz="16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US" altLang="zh-CN" sz="16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/>
                      </a:rPr>
                      <m:t>max</m:t>
                    </m:r>
                    <m:r>
                      <a:rPr lang="en-US" altLang="zh-CN" sz="1600" b="0" i="1" smtClean="0">
                        <a:latin typeface="Cambria Math"/>
                      </a:rPr>
                      <m:t>⁡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1600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latin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1600" b="1" i="1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J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1600" i="1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altLang="zh-CN" sz="1600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altLang="zh-CN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CN" altLang="en-US" sz="1600" i="1">
                                <a:latin typeface="Cambria Math"/>
                              </a:rPr>
                              <m:t>𝜌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altLang="zh-CN" sz="1600" i="1">
                                <a:latin typeface="Times New Roman" pitchFamily="18" charset="0"/>
                                <a:cs typeface="Times New Roman" pitchFamily="18" charset="0"/>
                              </a:rPr>
                              <m:t>i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/>
                            <a:cs typeface="Times New Roman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b="0" i="1" smtClean="0">
                                <a:latin typeface="Cambria Math"/>
                                <a:cs typeface="Times New Roman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, until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6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zh-CN" altLang="en-US" sz="1600" i="1" smtClean="0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ρ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altLang="zh-CN" sz="1600" b="0" i="1" smtClean="0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i</m:t>
                                </m:r>
                                <m:r>
                                  <a:rPr lang="en-US" altLang="zh-CN" sz="1600" b="0" i="1" smtClean="0">
                                    <a:latin typeface="Cambria Math"/>
                                  </a:rPr>
                                  <m:t>+1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sz="1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zh-CN" altLang="en-US" sz="1600" i="1" smtClean="0">
                                    <a:latin typeface="Times New Roman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ρ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altLang="zh-CN" sz="1600" b="0" i="1" smtClean="0">
                                    <a:latin typeface="Times New Roman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i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sz="16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zh-CN" altLang="en-US" sz="1600" i="1" smtClean="0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ρ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altLang="zh-CN" sz="1600" b="0" i="1" smtClean="0"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m:t>i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zh-CN" sz="160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m:rPr>
                        <m:nor/>
                      </m:rPr>
                      <a:rPr lang="zh-CN" altLang="en-US" sz="1600" i="1" smtClean="0">
                        <a:latin typeface="Times New Roman" pitchFamily="18" charset="0"/>
                        <a:ea typeface="Cambria Math"/>
                        <a:cs typeface="Times New Roman" pitchFamily="18" charset="0"/>
                      </a:rPr>
                      <m:t>ε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for all HTS elements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43000" y="789979"/>
                <a:ext cx="7742237" cy="3293939"/>
              </a:xfrm>
              <a:blipFill rotWithShape="1">
                <a:blip r:embed="rId3"/>
                <a:stretch>
                  <a:fillRect l="-1417" r="-1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A: </a:t>
            </a:r>
            <a:r>
              <a:rPr lang="en-US" altLang="zh-CN" dirty="0" smtClean="0"/>
              <a:t>Resistivity-Adaptive Algorithm (RAA)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/>
          </a:p>
        </p:txBody>
      </p:sp>
      <p:sp>
        <p:nvSpPr>
          <p:cNvPr id="5" name="矩形 4"/>
          <p:cNvSpPr/>
          <p:nvPr/>
        </p:nvSpPr>
        <p:spPr>
          <a:xfrm>
            <a:off x="147394" y="4083918"/>
            <a:ext cx="7808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 err="1" smtClean="0"/>
              <a:t>Hashizume</a:t>
            </a:r>
            <a:r>
              <a:rPr lang="en-US" altLang="zh-CN" sz="800" dirty="0" smtClean="0"/>
              <a:t> H et al 1992 </a:t>
            </a:r>
            <a:r>
              <a:rPr lang="en-US" altLang="zh-CN" sz="800" dirty="0"/>
              <a:t>IEEE Trans. </a:t>
            </a:r>
            <a:r>
              <a:rPr lang="en-US" altLang="zh-CN" sz="800" dirty="0" err="1"/>
              <a:t>Magn</a:t>
            </a:r>
            <a:r>
              <a:rPr lang="en-US" altLang="zh-CN" sz="800" dirty="0"/>
              <a:t>. 28 1332-35 </a:t>
            </a:r>
            <a:endParaRPr lang="en-US" altLang="zh-CN" sz="800" dirty="0" smtClean="0"/>
          </a:p>
          <a:p>
            <a:r>
              <a:rPr lang="en-US" altLang="zh-CN" sz="800" dirty="0" err="1" smtClean="0"/>
              <a:t>Gu</a:t>
            </a:r>
            <a:r>
              <a:rPr lang="en-US" altLang="zh-CN" sz="800" dirty="0" smtClean="0"/>
              <a:t> </a:t>
            </a:r>
            <a:r>
              <a:rPr lang="en-US" altLang="zh-CN" sz="800" dirty="0"/>
              <a:t>C and Han Z 2005 IEEE Trans. Appl.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15 2859-62 </a:t>
            </a:r>
            <a:endParaRPr lang="en-US" altLang="zh-CN" sz="800" dirty="0" smtClean="0"/>
          </a:p>
          <a:p>
            <a:r>
              <a:rPr lang="en-US" altLang="zh-CN" sz="800" dirty="0" err="1" smtClean="0"/>
              <a:t>Farinon</a:t>
            </a:r>
            <a:r>
              <a:rPr lang="en-US" altLang="zh-CN" sz="800" dirty="0" smtClean="0"/>
              <a:t> S et al 2010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Sci. Technol. 23 </a:t>
            </a:r>
            <a:r>
              <a:rPr lang="en-US" altLang="zh-CN" sz="800" dirty="0" smtClean="0"/>
              <a:t>115004</a:t>
            </a:r>
          </a:p>
          <a:p>
            <a:r>
              <a:rPr lang="en-US" altLang="zh-CN" sz="800" dirty="0" err="1" smtClean="0"/>
              <a:t>Farinon</a:t>
            </a:r>
            <a:r>
              <a:rPr lang="en-US" altLang="zh-CN" sz="800" dirty="0" smtClean="0"/>
              <a:t> S et al 2014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Sci. Technol. 27 104005 </a:t>
            </a:r>
            <a:endParaRPr lang="en-US" altLang="zh-CN" sz="800" dirty="0" smtClean="0"/>
          </a:p>
          <a:p>
            <a:r>
              <a:rPr lang="en-US" altLang="zh-CN" sz="800" dirty="0" err="1" smtClean="0"/>
              <a:t>Gu</a:t>
            </a:r>
            <a:r>
              <a:rPr lang="en-US" altLang="zh-CN" sz="800" dirty="0" smtClean="0"/>
              <a:t> C et al 2013 </a:t>
            </a:r>
            <a:r>
              <a:rPr lang="en-US" altLang="zh-CN" sz="800" dirty="0"/>
              <a:t>IEEE Trans. Appl. </a:t>
            </a:r>
            <a:r>
              <a:rPr lang="en-US" altLang="zh-CN" sz="800" dirty="0" err="1"/>
              <a:t>Supercond</a:t>
            </a:r>
            <a:r>
              <a:rPr lang="en-US" altLang="zh-CN" sz="800" dirty="0"/>
              <a:t>. 23 8201708</a:t>
            </a:r>
            <a:endParaRPr lang="zh-CN" alt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922432"/>
      </p:ext>
    </p:extLst>
  </p:cSld>
  <p:clrMapOvr>
    <a:masterClrMapping/>
  </p:clrMapOvr>
  <p:transition spd="med" advTm="75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7019022" cy="381375"/>
          </a:xfrm>
        </p:spPr>
        <p:txBody>
          <a:bodyPr/>
          <a:lstStyle/>
          <a:p>
            <a:r>
              <a:rPr lang="en-US" altLang="zh-CN" b="1" dirty="0" smtClean="0"/>
              <a:t>A: </a:t>
            </a:r>
            <a:r>
              <a:rPr lang="en-US" altLang="zh-CN" dirty="0" smtClean="0"/>
              <a:t>RAA – Screen currents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59" y="3277670"/>
            <a:ext cx="170479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9" y="3264022"/>
            <a:ext cx="170541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93" y="1322409"/>
            <a:ext cx="170776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9" y="1325206"/>
            <a:ext cx="170761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272606" y="918945"/>
            <a:ext cx="3449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i="1" dirty="0" smtClean="0"/>
              <a:t>I</a:t>
            </a:r>
            <a:r>
              <a:rPr lang="en-US" altLang="zh-CN" baseline="-25000" dirty="0" smtClean="0"/>
              <a:t>op</a:t>
            </a:r>
            <a:r>
              <a:rPr lang="en-US" altLang="zh-CN" i="1" dirty="0" smtClean="0"/>
              <a:t> </a:t>
            </a:r>
            <a:r>
              <a:rPr lang="en-US" altLang="zh-CN" dirty="0" smtClean="0"/>
              <a:t>= 1060A                        </a:t>
            </a:r>
            <a:r>
              <a:rPr lang="en-GB" altLang="zh-CN" i="1" dirty="0"/>
              <a:t>I</a:t>
            </a:r>
            <a:r>
              <a:rPr lang="en-US" altLang="zh-CN" baseline="-25000" dirty="0"/>
              <a:t>op</a:t>
            </a:r>
            <a:r>
              <a:rPr lang="en-US" altLang="zh-CN" i="1" dirty="0"/>
              <a:t> </a:t>
            </a:r>
            <a:r>
              <a:rPr lang="en-US" altLang="zh-CN" dirty="0" smtClean="0"/>
              <a:t>= 0A   </a:t>
            </a:r>
          </a:p>
        </p:txBody>
      </p:sp>
      <p:sp>
        <p:nvSpPr>
          <p:cNvPr id="16" name="矩形 15"/>
          <p:cNvSpPr/>
          <p:nvPr/>
        </p:nvSpPr>
        <p:spPr>
          <a:xfrm>
            <a:off x="94344" y="1815140"/>
            <a:ext cx="1007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i="1" dirty="0" smtClean="0"/>
              <a:t>J</a:t>
            </a:r>
            <a:r>
              <a:rPr lang="en-US" altLang="zh-CN" baseline="-25000" dirty="0" smtClean="0"/>
              <a:t>Z</a:t>
            </a:r>
            <a:r>
              <a:rPr lang="en-US" altLang="zh-CN" dirty="0" smtClean="0"/>
              <a:t> (A/m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)</a:t>
            </a:r>
          </a:p>
        </p:txBody>
      </p:sp>
      <p:sp>
        <p:nvSpPr>
          <p:cNvPr id="17" name="矩形 16"/>
          <p:cNvSpPr/>
          <p:nvPr/>
        </p:nvSpPr>
        <p:spPr>
          <a:xfrm>
            <a:off x="198978" y="3871405"/>
            <a:ext cx="60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i="1" dirty="0" smtClean="0"/>
              <a:t>J</a:t>
            </a:r>
            <a:r>
              <a:rPr lang="en-US" altLang="zh-CN" baseline="-25000" dirty="0" smtClean="0"/>
              <a:t>Z</a:t>
            </a:r>
            <a:r>
              <a:rPr lang="en-US" altLang="zh-CN" dirty="0" smtClean="0"/>
              <a:t>/</a:t>
            </a:r>
            <a:r>
              <a:rPr lang="en-US" altLang="zh-CN" i="1" dirty="0" smtClean="0"/>
              <a:t>J</a:t>
            </a:r>
            <a:r>
              <a:rPr lang="en-US" altLang="zh-CN" i="1" baseline="-25000" dirty="0" smtClean="0"/>
              <a:t>e</a:t>
            </a:r>
            <a:endParaRPr lang="en-US" altLang="zh-CN" dirty="0" smtClean="0"/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293417" y="3200402"/>
            <a:ext cx="47016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右箭头 19"/>
          <p:cNvSpPr/>
          <p:nvPr/>
        </p:nvSpPr>
        <p:spPr bwMode="auto">
          <a:xfrm>
            <a:off x="2845547" y="2115407"/>
            <a:ext cx="368490" cy="293427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2854645" y="4014718"/>
            <a:ext cx="368490" cy="293427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208348" y="1061191"/>
                <a:ext cx="3520516" cy="579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200" b="0" i="1" smtClean="0">
                              <a:solidFill>
                                <a:srgbClr val="000000"/>
                              </a:solidFill>
                              <a:latin typeface="Times New Roman"/>
                              <a:ea typeface="宋体"/>
                            </a:rPr>
                            <m:t>J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1200" b="0" i="0" smtClean="0">
                              <a:solidFill>
                                <a:srgbClr val="000000"/>
                              </a:solidFill>
                              <a:latin typeface="Times New Roman"/>
                              <a:ea typeface="宋体"/>
                            </a:rPr>
                            <m:t>e</m:t>
                          </m:r>
                        </m:sub>
                      </m:sSub>
                      <m:d>
                        <m:dPr>
                          <m:ctrlPr>
                            <a:rPr lang="zh-CN" altLang="zh-CN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200" i="1">
                                  <a:solidFill>
                                    <a:srgbClr val="000000"/>
                                  </a:solidFill>
                                  <a:latin typeface="Times New Roman"/>
                                  <a:ea typeface="宋体"/>
                                </a:rPr>
                                <m:t>B</m:t>
                              </m:r>
                            </m:e>
                            <m:sub>
                              <m:r>
                                <a:rPr lang="en-US" altLang="zh-CN" sz="1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宋体"/>
                                  <a:cs typeface="Times New Roman"/>
                                </a:rPr>
                                <m:t>//</m:t>
                              </m:r>
                            </m:sub>
                          </m:sSub>
                          <m:r>
                            <a:rPr lang="en-US" altLang="zh-CN" sz="1200">
                              <a:solidFill>
                                <a:srgbClr val="000000"/>
                              </a:solidFill>
                              <a:latin typeface="Cambria Math"/>
                              <a:ea typeface="宋体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zh-CN" sz="1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200" i="1">
                                  <a:solidFill>
                                    <a:srgbClr val="000000"/>
                                  </a:solidFill>
                                  <a:latin typeface="Times New Roman"/>
                                  <a:ea typeface="宋体"/>
                                </a:rPr>
                                <m:t>B</m:t>
                              </m:r>
                            </m:e>
                            <m:sub>
                              <m:r>
                                <a:rPr lang="en-US" altLang="zh-CN" sz="1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宋体"/>
                                  <a:cs typeface="Times New Roman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altLang="zh-CN" sz="1200" i="1">
                          <a:solidFill>
                            <a:srgbClr val="000000"/>
                          </a:solidFill>
                          <a:latin typeface="Cambria Math"/>
                          <a:ea typeface="宋体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zh-CN" altLang="zh-CN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200" i="1">
                              <a:solidFill>
                                <a:srgbClr val="000000"/>
                              </a:solidFill>
                              <a:latin typeface="Times New Roman"/>
                              <a:ea typeface="宋体"/>
                            </a:rPr>
                            <m:t>J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1200" b="0" i="0" smtClean="0">
                              <a:solidFill>
                                <a:srgbClr val="000000"/>
                              </a:solidFill>
                              <a:latin typeface="Times New Roman"/>
                              <a:ea typeface="宋体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en-US" altLang="zh-CN" sz="1200">
                              <a:solidFill>
                                <a:srgbClr val="000000"/>
                              </a:solidFill>
                              <a:latin typeface="Times New Roman"/>
                              <a:ea typeface="宋体"/>
                            </a:rPr>
                            <m:t>0</m:t>
                          </m:r>
                        </m:sub>
                      </m:sSub>
                      <m:r>
                        <a:rPr lang="en-US" altLang="zh-CN" sz="1200" i="1">
                          <a:solidFill>
                            <a:srgbClr val="000000"/>
                          </a:solidFill>
                          <a:latin typeface="Cambria Math"/>
                          <a:ea typeface="宋体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zh-CN" altLang="zh-CN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sz="1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altLang="zh-CN" sz="1200">
                                  <a:solidFill>
                                    <a:srgbClr val="000000"/>
                                  </a:solidFill>
                                  <a:latin typeface="Times New Roman"/>
                                  <a:ea typeface="宋体"/>
                                </a:rPr>
                                <m:t>1</m:t>
                              </m:r>
                              <m:r>
                                <a:rPr lang="en-US" altLang="zh-CN" sz="1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宋体"/>
                                  <a:cs typeface="Times New Roman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zh-CN" altLang="zh-CN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1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zh-CN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宋体"/>
                                              <a:cs typeface="Times New Roman"/>
                                            </a:rPr>
                                            <m:t>(</m:t>
                                          </m:r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Times New Roman"/>
                                              <a:ea typeface="宋体"/>
                                            </a:rPr>
                                            <m:t>k</m:t>
                                          </m:r>
                                          <m:r>
                                            <a:rPr lang="en-US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宋体"/>
                                              <a:cs typeface="Times New Roman"/>
                                            </a:rPr>
                                            <m:t>|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Times New Roman"/>
                                                  <a:ea typeface="宋体"/>
                                                </a:rPr>
                                                <m:t>B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宋体"/>
                                                  <a:cs typeface="Times New Roman"/>
                                                </a:rPr>
                                                <m:t>//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宋体"/>
                                              <a:cs typeface="Times New Roman"/>
                                            </a:rPr>
                                            <m:t>|)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1200">
                                              <a:solidFill>
                                                <a:srgbClr val="000000"/>
                                              </a:solidFill>
                                              <a:latin typeface="Times New Roman"/>
                                              <a:ea typeface="宋体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sz="1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宋体"/>
                                          <a:cs typeface="Times New Roman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zh-CN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宋体"/>
                                                  <a:cs typeface="Times New Roman"/>
                                                </a:rPr>
                                                <m:t>|</m:t>
                                              </m:r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n-US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Times New Roman"/>
                                                  <a:ea typeface="宋体"/>
                                                </a:rPr>
                                                <m:t>B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2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宋体"/>
                                                  <a:cs typeface="Times New Roman"/>
                                                </a:rPr>
                                                <m:t>⊥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2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宋体"/>
                                              <a:cs typeface="Times New Roman"/>
                                            </a:rPr>
                                            <m:t>|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nor/>
                                            </m:rPr>
                                            <a:rPr lang="en-US" altLang="zh-CN" sz="1200">
                                              <a:solidFill>
                                                <a:srgbClr val="000000"/>
                                              </a:solidFill>
                                              <a:latin typeface="Times New Roman"/>
                                              <a:ea typeface="宋体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altLang="zh-CN" sz="1200" i="1">
                                          <a:solidFill>
                                            <a:srgbClr val="000000"/>
                                          </a:solidFill>
                                          <a:latin typeface="Times New Roman"/>
                                          <a:ea typeface="宋体"/>
                                        </a:rPr>
                                        <m:t>B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zh-CN" sz="1200">
                                          <a:solidFill>
                                            <a:srgbClr val="000000"/>
                                          </a:solidFill>
                                          <a:latin typeface="Times New Roman"/>
                                          <a:ea typeface="宋体"/>
                                        </a:rPr>
                                        <m:t>c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200" i="1">
                              <a:solidFill>
                                <a:srgbClr val="000000"/>
                              </a:solidFill>
                              <a:latin typeface="Cambria Math"/>
                              <a:ea typeface="宋体"/>
                              <a:cs typeface="Times New Roman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altLang="zh-CN" sz="1200" i="1">
                              <a:solidFill>
                                <a:srgbClr val="000000"/>
                              </a:solidFill>
                              <a:latin typeface="Times New Roman"/>
                              <a:ea typeface="宋体"/>
                            </a:rPr>
                            <m:t>b</m:t>
                          </m:r>
                        </m:sup>
                      </m:sSup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348" y="1061191"/>
                <a:ext cx="3520516" cy="57958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内容占位符 1"/>
          <p:cNvSpPr>
            <a:spLocks noGrp="1"/>
          </p:cNvSpPr>
          <p:nvPr>
            <p:ph sz="quarter" idx="13"/>
          </p:nvPr>
        </p:nvSpPr>
        <p:spPr>
          <a:xfrm>
            <a:off x="5295331" y="1752145"/>
            <a:ext cx="3684894" cy="2826676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altLang="zh-CN" sz="1600" dirty="0" smtClean="0"/>
              <a:t>On the left is the simulated screen currents inside a periodical FEA model </a:t>
            </a:r>
            <a:r>
              <a:rPr lang="en-US" altLang="zh-CN" sz="1600" b="1" dirty="0" smtClean="0"/>
              <a:t>(</a:t>
            </a:r>
            <a:r>
              <a:rPr lang="en-US" altLang="zh-CN" sz="1600" dirty="0" smtClean="0"/>
              <a:t>transport current </a:t>
            </a:r>
            <a:r>
              <a:rPr lang="en-US" altLang="zh-CN" sz="1600" i="1" dirty="0" smtClean="0"/>
              <a:t>I</a:t>
            </a:r>
            <a:r>
              <a:rPr lang="en-US" altLang="zh-CN" sz="1600" baseline="-25000" dirty="0" smtClean="0"/>
              <a:t>op</a:t>
            </a:r>
            <a:r>
              <a:rPr lang="en-US" altLang="zh-CN" sz="1600" dirty="0" smtClean="0"/>
              <a:t> ramps to 1060A and drops to 0A).</a:t>
            </a:r>
          </a:p>
          <a:p>
            <a:pPr marL="0" indent="0" algn="just">
              <a:lnSpc>
                <a:spcPct val="130000"/>
              </a:lnSpc>
              <a:buNone/>
            </a:pPr>
            <a:endParaRPr lang="en-US" altLang="zh-CN" sz="800" dirty="0" smtClean="0"/>
          </a:p>
          <a:p>
            <a:pPr marL="0" indent="0" algn="just">
              <a:lnSpc>
                <a:spcPct val="130000"/>
              </a:lnSpc>
              <a:buNone/>
            </a:pPr>
            <a:r>
              <a:rPr lang="en-US" altLang="zh-CN" sz="1600" dirty="0" smtClean="0"/>
              <a:t>The rigorous critical state in the outer layer can still be reached during </a:t>
            </a:r>
            <a:r>
              <a:rPr lang="en-US" altLang="zh-CN" sz="1600" i="1" dirty="0"/>
              <a:t>I</a:t>
            </a:r>
            <a:r>
              <a:rPr lang="en-US" altLang="zh-CN" sz="1600" baseline="-25000" dirty="0"/>
              <a:t>op</a:t>
            </a:r>
            <a:r>
              <a:rPr lang="en-US" altLang="zh-CN" sz="1600" dirty="0" smtClean="0"/>
              <a:t> drops, but there is a </a:t>
            </a:r>
            <a:r>
              <a:rPr lang="en-US" altLang="zh-CN" sz="1600" b="1" dirty="0" smtClean="0"/>
              <a:t>slight decay in the inner layer </a:t>
            </a:r>
            <a:r>
              <a:rPr lang="en-US" altLang="zh-CN" sz="1600" dirty="0" smtClean="0"/>
              <a:t>(this issue was also emphasized in </a:t>
            </a:r>
            <a:r>
              <a:rPr lang="en-US" altLang="zh-CN" sz="1600" dirty="0" smtClean="0">
                <a:solidFill>
                  <a:srgbClr val="0070C0"/>
                </a:solidFill>
              </a:rPr>
              <a:t>[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Gu</a:t>
            </a:r>
            <a:r>
              <a:rPr lang="en-US" altLang="zh-CN" sz="1600" dirty="0" smtClean="0">
                <a:solidFill>
                  <a:srgbClr val="0070C0"/>
                </a:solidFill>
              </a:rPr>
              <a:t> C. et al 2013] </a:t>
            </a:r>
            <a:r>
              <a:rPr lang="en-US" altLang="zh-CN" sz="1600" dirty="0" smtClean="0"/>
              <a:t>and remained to be solved).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08979" y="4672652"/>
            <a:ext cx="3691720" cy="3156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dirty="0" smtClean="0">
                <a:solidFill>
                  <a:srgbClr val="000000"/>
                </a:solidFill>
                <a:latin typeface="Calibri"/>
              </a:rPr>
              <a:t>Computation speed</a:t>
            </a:r>
            <a:r>
              <a:rPr lang="en-US" altLang="zh-CN" b="1" dirty="0" smtClean="0">
                <a:solidFill>
                  <a:srgbClr val="000000"/>
                </a:solidFill>
                <a:latin typeface="Calibri"/>
              </a:rPr>
              <a:t>: ~5 min for 60000 DOFs</a:t>
            </a:r>
            <a:endParaRPr lang="zh-CN" altLang="en-US" b="1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288" y="3389376"/>
            <a:ext cx="249936" cy="323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1</a:t>
            </a:r>
            <a:endParaRPr lang="zh-CN" alt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0176" y="3297936"/>
            <a:ext cx="249936" cy="3230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-1</a:t>
            </a:r>
            <a:endParaRPr lang="zh-CN" alt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424601"/>
      </p:ext>
    </p:extLst>
  </p:cSld>
  <p:clrMapOvr>
    <a:masterClrMapping/>
  </p:clrMapOvr>
  <p:transition spd="med" advTm="6254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7019022" cy="381375"/>
          </a:xfrm>
        </p:spPr>
        <p:txBody>
          <a:bodyPr/>
          <a:lstStyle/>
          <a:p>
            <a:r>
              <a:rPr lang="en-US" altLang="zh-CN" b="1" dirty="0" smtClean="0"/>
              <a:t>A: </a:t>
            </a:r>
            <a:r>
              <a:rPr lang="en-US" altLang="zh-CN" dirty="0" smtClean="0"/>
              <a:t>RAA - Cylindrical bulk superconductor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86" y="1578449"/>
            <a:ext cx="1988408" cy="159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95" y="1599529"/>
            <a:ext cx="542146" cy="15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42" y="1564135"/>
            <a:ext cx="2794874" cy="16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7509" y="1123486"/>
            <a:ext cx="5936772" cy="3275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Trapped </a:t>
            </a:r>
            <a:r>
              <a:rPr lang="en-US" altLang="zh-CN" sz="1800" i="1" dirty="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altLang="zh-CN" sz="1800" baseline="-25000" dirty="0" smtClean="0">
                <a:solidFill>
                  <a:srgbClr val="000000"/>
                </a:solidFill>
                <a:latin typeface="Calibri"/>
              </a:rPr>
              <a:t>Z</a:t>
            </a: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 after ZFC magnetization from 0 to 1T, </a:t>
            </a:r>
            <a:r>
              <a:rPr lang="en-US" altLang="zh-CN" sz="1800" i="1" dirty="0" smtClean="0">
                <a:solidFill>
                  <a:srgbClr val="000000"/>
                </a:solidFill>
                <a:latin typeface="Calibri"/>
              </a:rPr>
              <a:t>J</a:t>
            </a:r>
            <a:r>
              <a:rPr lang="en-US" altLang="zh-CN" sz="1800" i="1" baseline="-25000" dirty="0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altLang="zh-CN" sz="1800" dirty="0" smtClean="0">
                <a:solidFill>
                  <a:srgbClr val="000000"/>
                </a:solidFill>
                <a:latin typeface="Calibri"/>
              </a:rPr>
              <a:t>=3e8 A/m</a:t>
            </a:r>
            <a:r>
              <a:rPr lang="en-US" altLang="zh-CN" sz="1800" baseline="30000" dirty="0" smtClean="0">
                <a:solidFill>
                  <a:srgbClr val="000000"/>
                </a:solidFill>
                <a:latin typeface="Calibri"/>
              </a:rPr>
              <a:t>2</a:t>
            </a:r>
            <a:endParaRPr lang="zh-CN" altLang="en-US" sz="1800" baseline="300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1647" y="3200220"/>
            <a:ext cx="7121853" cy="3275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ANSYS(RAA), critical state                                                                   COMSOL(</a:t>
            </a:r>
            <a:r>
              <a:rPr lang="en-US" altLang="zh-CN" sz="1400" b="1" i="1" dirty="0" smtClean="0">
                <a:solidFill>
                  <a:srgbClr val="000000"/>
                </a:solidFill>
                <a:latin typeface="Calibri"/>
              </a:rPr>
              <a:t>E-J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 power law), </a:t>
            </a:r>
            <a:r>
              <a:rPr lang="en-US" altLang="zh-CN" sz="1400" i="1" dirty="0" smtClean="0">
                <a:solidFill>
                  <a:srgbClr val="000000"/>
                </a:solidFill>
                <a:latin typeface="Calibri"/>
              </a:rPr>
              <a:t>n</a:t>
            </a:r>
            <a:r>
              <a:rPr lang="en-US" altLang="zh-CN" sz="1400" dirty="0" smtClean="0">
                <a:solidFill>
                  <a:srgbClr val="000000"/>
                </a:solidFill>
                <a:latin typeface="Calibri"/>
              </a:rPr>
              <a:t> = 100</a:t>
            </a:r>
            <a:endParaRPr lang="zh-CN" alt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内容占位符 1"/>
          <p:cNvSpPr>
            <a:spLocks noGrp="1"/>
          </p:cNvSpPr>
          <p:nvPr>
            <p:ph sz="quarter" idx="13"/>
          </p:nvPr>
        </p:nvSpPr>
        <p:spPr>
          <a:xfrm>
            <a:off x="423080" y="3649174"/>
            <a:ext cx="8420668" cy="1332254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altLang="zh-CN" sz="1600" dirty="0" smtClean="0"/>
              <a:t>Inconsistent critical state magnetization currents are found in ANSYS and COMSOL models, further examination with backward computation method proves the COMSOL result is correct.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n-US" altLang="zh-CN" sz="1600" dirty="0" smtClean="0"/>
              <a:t>It is still unclear why the RAA method fails in </a:t>
            </a:r>
            <a:r>
              <a:rPr lang="en-US" altLang="zh-CN" sz="1600" dirty="0" err="1" smtClean="0"/>
              <a:t>modelling</a:t>
            </a:r>
            <a:r>
              <a:rPr lang="en-US" altLang="zh-CN" sz="1600" dirty="0" smtClean="0"/>
              <a:t> the bulk superconductor ? Only feasible for transport current cases ? More research studies are required to address this problem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626320"/>
      </p:ext>
    </p:extLst>
  </p:cSld>
  <p:clrMapOvr>
    <a:masterClrMapping/>
  </p:clrMapOvr>
  <p:transition spd="med" advTm="45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66.9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8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.1|9.3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2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4.6|4.5|2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39.1"/>
</p:tagLst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xmlns="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12653</TotalTime>
  <Words>2197</Words>
  <Application>Microsoft Office PowerPoint</Application>
  <PresentationFormat>全屏显示(16:9)</PresentationFormat>
  <Paragraphs>205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PSI-Powerpoint-Master Calibri V2</vt:lpstr>
      <vt:lpstr>Fast and efficient HTS modelling using ANSYS A-V formulation</vt:lpstr>
      <vt:lpstr>Outline</vt:lpstr>
      <vt:lpstr>PSI Light sources: Storage Rings and FELs</vt:lpstr>
      <vt:lpstr>SwissFEL, Aramis beamline (PM undulator)</vt:lpstr>
      <vt:lpstr>Staggered-array bulk Re-Ba-Cu-O undulator</vt:lpstr>
      <vt:lpstr>PowerPoint 演示文稿</vt:lpstr>
      <vt:lpstr>A: Resistivity-Adaptive Algorithm (RAA)</vt:lpstr>
      <vt:lpstr>A: RAA – Screen currents</vt:lpstr>
      <vt:lpstr>A: RAA - Cylindrical bulk superconductor </vt:lpstr>
      <vt:lpstr>B: Direct iteration method</vt:lpstr>
      <vt:lpstr>B: Direct iteration method (E-J power law, 2D) </vt:lpstr>
      <vt:lpstr>B: Direct iteration method (E-J power law, 3D) </vt:lpstr>
      <vt:lpstr>B: Direct iteration method (critical state model, 2D) </vt:lpstr>
      <vt:lpstr>C: Backward computation method</vt:lpstr>
      <vt:lpstr>C: Backward computation method        Critical state model – 2D</vt:lpstr>
      <vt:lpstr>C: Backward computation method       Critical state model – 3D</vt:lpstr>
      <vt:lpstr>C: Backward computation method        FEA model of 3D bulk HTS undulator</vt:lpstr>
      <vt:lpstr>C: Backward computation method        Modelling of 3D bulk HTS undulator</vt:lpstr>
      <vt:lpstr>C: Backward computation method        Modelling of 3D bulk HTS undulator</vt:lpstr>
      <vt:lpstr>C: Backward computation method        Optimal design of bulk HTS undulator</vt:lpstr>
      <vt:lpstr>C: Backward computation method        Optimal design of bulk HTS undulator</vt:lpstr>
      <vt:lpstr>Conclusion</vt:lpstr>
      <vt:lpstr>PowerPoint 演示文稿</vt:lpstr>
      <vt:lpstr>Extra - Backward computation method</vt:lpstr>
      <vt:lpstr>Extra - Backward computation method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Calvi</dc:creator>
  <cp:lastModifiedBy>ZhangK</cp:lastModifiedBy>
  <cp:revision>561</cp:revision>
  <cp:lastPrinted>2021-03-31T13:34:40Z</cp:lastPrinted>
  <dcterms:created xsi:type="dcterms:W3CDTF">2020-11-03T11:38:18Z</dcterms:created>
  <dcterms:modified xsi:type="dcterms:W3CDTF">2021-06-23T15:04:06Z</dcterms:modified>
</cp:coreProperties>
</file>