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7" r:id="rId2"/>
  </p:sldIdLst>
  <p:sldSz cx="42803763" cy="30275213"/>
  <p:notesSz cx="9926638" cy="6797675"/>
  <p:defaultTextStyle>
    <a:defPPr>
      <a:defRPr lang="en-US"/>
    </a:defPPr>
    <a:lvl1pPr marL="0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1pPr>
    <a:lvl2pPr marL="1754048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2pPr>
    <a:lvl3pPr marL="3508096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3pPr>
    <a:lvl4pPr marL="5262143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4pPr>
    <a:lvl5pPr marL="7016191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5pPr>
    <a:lvl6pPr marL="8770239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6pPr>
    <a:lvl7pPr marL="10524287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7pPr>
    <a:lvl8pPr marL="12278335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8pPr>
    <a:lvl9pPr marL="14032382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58" userDrawn="1">
          <p15:clr>
            <a:srgbClr val="A4A3A4"/>
          </p15:clr>
        </p15:guide>
        <p15:guide id="2" pos="134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04" autoAdjust="0"/>
    <p:restoredTop sz="94648"/>
  </p:normalViewPr>
  <p:slideViewPr>
    <p:cSldViewPr snapToGrid="0" snapToObjects="1">
      <p:cViewPr varScale="1">
        <p:scale>
          <a:sx n="29" d="100"/>
          <a:sy n="29" d="100"/>
        </p:scale>
        <p:origin x="624" y="150"/>
      </p:cViewPr>
      <p:guideLst>
        <p:guide orient="horz" pos="9558"/>
        <p:guide pos="134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71527-7A03-B04B-BA83-A3CFC745ABC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C68F4-0062-7547-B41A-E0B3FEA6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1"/>
          <p:cNvSpPr>
            <a:spLocks noGrp="1"/>
          </p:cNvSpPr>
          <p:nvPr>
            <p:ph type="title"/>
          </p:nvPr>
        </p:nvSpPr>
        <p:spPr>
          <a:xfrm>
            <a:off x="883992" y="514652"/>
            <a:ext cx="33445284" cy="21971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883989" y="2975360"/>
            <a:ext cx="33445101" cy="1069990"/>
          </a:xfrm>
        </p:spPr>
        <p:txBody>
          <a:bodyPr>
            <a:normAutofit/>
          </a:bodyPr>
          <a:lstStyle>
            <a:lvl1pPr>
              <a:defRPr sz="3958" b="1" baseline="0"/>
            </a:lvl1pPr>
          </a:lstStyle>
          <a:p>
            <a:pPr lvl="0"/>
            <a:r>
              <a:rPr lang="en-US" dirty="0"/>
              <a:t>AUTHOR / AFFILIATIONS </a:t>
            </a:r>
          </a:p>
        </p:txBody>
      </p:sp>
      <p:sp>
        <p:nvSpPr>
          <p:cNvPr id="10" name="Content Placeholder 23"/>
          <p:cNvSpPr>
            <a:spLocks noGrp="1"/>
          </p:cNvSpPr>
          <p:nvPr>
            <p:ph sz="quarter" idx="10"/>
          </p:nvPr>
        </p:nvSpPr>
        <p:spPr>
          <a:xfrm>
            <a:off x="884173" y="4308889"/>
            <a:ext cx="41035603" cy="22736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8689083" y="27524144"/>
            <a:ext cx="13230694" cy="116991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Please place any additional affiliation logos here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1"/>
          <p:cNvSpPr>
            <a:spLocks noGrp="1"/>
          </p:cNvSpPr>
          <p:nvPr>
            <p:ph type="title"/>
          </p:nvPr>
        </p:nvSpPr>
        <p:spPr>
          <a:xfrm>
            <a:off x="883991" y="514652"/>
            <a:ext cx="33373015" cy="21971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3"/>
          <p:cNvSpPr>
            <a:spLocks noGrp="1"/>
          </p:cNvSpPr>
          <p:nvPr>
            <p:ph sz="quarter" idx="10"/>
          </p:nvPr>
        </p:nvSpPr>
        <p:spPr>
          <a:xfrm>
            <a:off x="21789009" y="4308890"/>
            <a:ext cx="20130765" cy="2284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3"/>
          <p:cNvSpPr>
            <a:spLocks noGrp="1"/>
          </p:cNvSpPr>
          <p:nvPr>
            <p:ph sz="quarter" idx="13"/>
          </p:nvPr>
        </p:nvSpPr>
        <p:spPr>
          <a:xfrm>
            <a:off x="883988" y="4308890"/>
            <a:ext cx="20130763" cy="2284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883989" y="2975360"/>
            <a:ext cx="33445101" cy="1069990"/>
          </a:xfrm>
        </p:spPr>
        <p:txBody>
          <a:bodyPr>
            <a:normAutofit/>
          </a:bodyPr>
          <a:lstStyle>
            <a:lvl1pPr>
              <a:defRPr sz="3958" b="1" baseline="0"/>
            </a:lvl1pPr>
          </a:lstStyle>
          <a:p>
            <a:pPr lvl="0"/>
            <a:r>
              <a:rPr lang="en-US" dirty="0"/>
              <a:t>AUTHOR / AFFILIATIONS </a:t>
            </a:r>
          </a:p>
        </p:txBody>
      </p:sp>
      <p:sp>
        <p:nvSpPr>
          <p:cNvPr id="8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8689083" y="27524144"/>
            <a:ext cx="13230694" cy="116991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Please place any additional affiliation logos here  </a:t>
            </a:r>
          </a:p>
        </p:txBody>
      </p:sp>
    </p:spTree>
    <p:extLst>
      <p:ext uri="{BB962C8B-B14F-4D97-AF65-F5344CB8AC3E}">
        <p14:creationId xmlns:p14="http://schemas.microsoft.com/office/powerpoint/2010/main" val="133032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1"/>
          <p:cNvSpPr>
            <a:spLocks noGrp="1"/>
          </p:cNvSpPr>
          <p:nvPr>
            <p:ph type="title"/>
          </p:nvPr>
        </p:nvSpPr>
        <p:spPr>
          <a:xfrm>
            <a:off x="883991" y="514652"/>
            <a:ext cx="33373015" cy="21971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3"/>
          <p:cNvSpPr>
            <a:spLocks noGrp="1"/>
          </p:cNvSpPr>
          <p:nvPr>
            <p:ph sz="quarter" idx="14"/>
          </p:nvPr>
        </p:nvSpPr>
        <p:spPr>
          <a:xfrm>
            <a:off x="28689083" y="4308890"/>
            <a:ext cx="13230694" cy="2295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3"/>
          <p:cNvSpPr>
            <a:spLocks noGrp="1"/>
          </p:cNvSpPr>
          <p:nvPr>
            <p:ph sz="quarter" idx="15"/>
          </p:nvPr>
        </p:nvSpPr>
        <p:spPr>
          <a:xfrm>
            <a:off x="14786535" y="4308890"/>
            <a:ext cx="13230694" cy="2295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3"/>
          <p:cNvSpPr>
            <a:spLocks noGrp="1"/>
          </p:cNvSpPr>
          <p:nvPr>
            <p:ph sz="quarter" idx="16"/>
          </p:nvPr>
        </p:nvSpPr>
        <p:spPr>
          <a:xfrm>
            <a:off x="883987" y="4308890"/>
            <a:ext cx="13230694" cy="2295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883989" y="2975360"/>
            <a:ext cx="33445101" cy="1069990"/>
          </a:xfrm>
        </p:spPr>
        <p:txBody>
          <a:bodyPr>
            <a:normAutofit/>
          </a:bodyPr>
          <a:lstStyle>
            <a:lvl1pPr>
              <a:defRPr sz="3958" b="1" baseline="0"/>
            </a:lvl1pPr>
          </a:lstStyle>
          <a:p>
            <a:pPr lvl="0"/>
            <a:r>
              <a:rPr lang="en-US" dirty="0"/>
              <a:t>AUTHOR / AFFILIATIONS </a:t>
            </a:r>
          </a:p>
        </p:txBody>
      </p:sp>
      <p:sp>
        <p:nvSpPr>
          <p:cNvPr id="9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8689083" y="27524144"/>
            <a:ext cx="13230694" cy="116991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Please place any additional affiliation logos here  </a:t>
            </a:r>
          </a:p>
        </p:txBody>
      </p:sp>
    </p:spTree>
    <p:extLst>
      <p:ext uri="{BB962C8B-B14F-4D97-AF65-F5344CB8AC3E}">
        <p14:creationId xmlns:p14="http://schemas.microsoft.com/office/powerpoint/2010/main" val="19220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883992" y="514652"/>
            <a:ext cx="33445284" cy="21971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883989" y="2975360"/>
            <a:ext cx="33445101" cy="1069990"/>
          </a:xfrm>
        </p:spPr>
        <p:txBody>
          <a:bodyPr>
            <a:normAutofit/>
          </a:bodyPr>
          <a:lstStyle>
            <a:lvl1pPr>
              <a:defRPr sz="3958" b="1" baseline="0"/>
            </a:lvl1pPr>
          </a:lstStyle>
          <a:p>
            <a:pPr lvl="0"/>
            <a:r>
              <a:rPr lang="en-US" dirty="0"/>
              <a:t>AUTHOR / AFFILIATIONS </a:t>
            </a:r>
          </a:p>
        </p:txBody>
      </p:sp>
      <p:sp>
        <p:nvSpPr>
          <p:cNvPr id="4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28689083" y="27524144"/>
            <a:ext cx="13230694" cy="116991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Please place any additional affiliation logos here  </a:t>
            </a:r>
          </a:p>
        </p:txBody>
      </p:sp>
    </p:spTree>
    <p:extLst>
      <p:ext uri="{BB962C8B-B14F-4D97-AF65-F5344CB8AC3E}">
        <p14:creationId xmlns:p14="http://schemas.microsoft.com/office/powerpoint/2010/main" val="156489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98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hyperlink" Target="https://ruben-otin.blogspot.co.uk/" TargetMode="External"/><Relationship Id="rId5" Type="http://schemas.openxmlformats.org/officeDocument/2006/relationships/slideLayout" Target="../slideLayouts/slideLayout5.xml"/><Relationship Id="rId10" Type="http://schemas.openxmlformats.org/officeDocument/2006/relationships/hyperlink" Target="mailto:ruben.otin@ukaea.uk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A7884-3EF1-4C36-8CC3-0053F1A34704}"/>
              </a:ext>
            </a:extLst>
          </p:cNvPr>
          <p:cNvSpPr/>
          <p:nvPr userDrawn="1"/>
        </p:nvSpPr>
        <p:spPr>
          <a:xfrm>
            <a:off x="0" y="27818862"/>
            <a:ext cx="42803763" cy="24915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iangle 32"/>
          <p:cNvSpPr/>
          <p:nvPr userDrawn="1"/>
        </p:nvSpPr>
        <p:spPr bwMode="auto">
          <a:xfrm rot="16200000">
            <a:off x="36661539" y="-559673"/>
            <a:ext cx="5621866" cy="6741210"/>
          </a:xfrm>
          <a:prstGeom prst="triangle">
            <a:avLst>
              <a:gd name="adj" fmla="val 100000"/>
            </a:avLst>
          </a:prstGeom>
          <a:solidFill>
            <a:srgbClr val="1434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9258" tIns="64630" rIns="129258" bIns="6463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90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59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5855" y="119024"/>
            <a:ext cx="2916840" cy="29042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6380"/>
          <a:stretch/>
        </p:blipFill>
        <p:spPr>
          <a:xfrm>
            <a:off x="607455" y="28128923"/>
            <a:ext cx="5195468" cy="1900107"/>
          </a:xfrm>
          <a:prstGeom prst="rect">
            <a:avLst/>
          </a:prstGeom>
        </p:spPr>
      </p:pic>
      <p:sp>
        <p:nvSpPr>
          <p:cNvPr id="43" name="Title Placeholder 40"/>
          <p:cNvSpPr>
            <a:spLocks noGrp="1"/>
          </p:cNvSpPr>
          <p:nvPr>
            <p:ph type="title"/>
          </p:nvPr>
        </p:nvSpPr>
        <p:spPr>
          <a:xfrm>
            <a:off x="883992" y="514652"/>
            <a:ext cx="33445284" cy="219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"/>
          </p:nvPr>
        </p:nvSpPr>
        <p:spPr>
          <a:xfrm>
            <a:off x="883989" y="3226470"/>
            <a:ext cx="36919760" cy="19209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656656-FC36-4B64-9449-8CE2FC3B1D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571" y="28007734"/>
            <a:ext cx="2171349" cy="216197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2E17333-A5C2-4EF6-98D6-F4E30C3D66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" b="30202"/>
          <a:stretch/>
        </p:blipFill>
        <p:spPr bwMode="auto">
          <a:xfrm>
            <a:off x="12985546" y="27858162"/>
            <a:ext cx="15273127" cy="2457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75765E8-A85F-4C80-B17A-EC51CEF7AEEB}"/>
              </a:ext>
            </a:extLst>
          </p:cNvPr>
          <p:cNvSpPr/>
          <p:nvPr userDrawn="1"/>
        </p:nvSpPr>
        <p:spPr>
          <a:xfrm>
            <a:off x="30140033" y="28170555"/>
            <a:ext cx="12133385" cy="171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b="1" dirty="0">
                <a:solidFill>
                  <a:schemeClr val="bg1"/>
                </a:solidFill>
                <a:latin typeface="+mj-lt"/>
                <a:ea typeface="MS Mincho"/>
                <a:cs typeface="Arial" panose="020B0604020202020204" pitchFamily="34" charset="0"/>
              </a:rPr>
              <a:t>E-mail: </a:t>
            </a:r>
            <a:r>
              <a:rPr lang="en-CA" sz="4800" b="1" dirty="0">
                <a:solidFill>
                  <a:schemeClr val="bg1"/>
                </a:solidFill>
                <a:effectLst/>
                <a:latin typeface="+mj-lt"/>
                <a:ea typeface="MS Mincho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ruben.otin@ukaea.uk</a:t>
            </a:r>
            <a:endParaRPr lang="en-CA" sz="4800" b="1" dirty="0">
              <a:solidFill>
                <a:schemeClr val="bg1"/>
              </a:solidFill>
              <a:effectLst/>
              <a:latin typeface="+mj-lt"/>
              <a:ea typeface="MS Mincho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b="1" dirty="0">
                <a:solidFill>
                  <a:schemeClr val="bg1"/>
                </a:solidFill>
                <a:latin typeface="+mj-lt"/>
                <a:ea typeface="MS Mincho"/>
                <a:cs typeface="Arial" panose="020B0604020202020204" pitchFamily="34" charset="0"/>
              </a:rPr>
              <a:t>Web   : </a:t>
            </a:r>
            <a:r>
              <a:rPr lang="en-CA" sz="4800" b="1" dirty="0">
                <a:solidFill>
                  <a:schemeClr val="bg1"/>
                </a:solidFill>
                <a:latin typeface="+mj-lt"/>
                <a:ea typeface="MS Mincho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https://ruben-otin.blogspot.co.uk/</a:t>
            </a:r>
            <a:endParaRPr lang="en-CA" sz="4800" b="1" dirty="0">
              <a:solidFill>
                <a:schemeClr val="bg1"/>
              </a:solidFill>
              <a:latin typeface="+mj-lt"/>
              <a:ea typeface="MS Mincho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B1902-1042-4A20-ACD0-9705984F11E9}"/>
              </a:ext>
            </a:extLst>
          </p:cNvPr>
          <p:cNvSpPr/>
          <p:nvPr userDrawn="1"/>
        </p:nvSpPr>
        <p:spPr>
          <a:xfrm>
            <a:off x="23317715" y="27963085"/>
            <a:ext cx="49057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International Workshop on Numerical Modelling of High-Temperature Superconductors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22</a:t>
            </a:r>
            <a:r>
              <a:rPr lang="en-US" sz="2800" b="1" baseline="30000" dirty="0">
                <a:solidFill>
                  <a:schemeClr val="bg1"/>
                </a:solidFill>
              </a:rPr>
              <a:t>nd</a:t>
            </a:r>
            <a:r>
              <a:rPr lang="en-US" sz="2800" b="1" dirty="0">
                <a:solidFill>
                  <a:schemeClr val="bg1"/>
                </a:solidFill>
              </a:rPr>
              <a:t>-23</a:t>
            </a:r>
            <a:r>
              <a:rPr lang="en-US" sz="2800" b="1" baseline="30000" dirty="0">
                <a:solidFill>
                  <a:schemeClr val="bg1"/>
                </a:solidFill>
              </a:rPr>
              <a:t>rd</a:t>
            </a:r>
            <a:r>
              <a:rPr lang="en-US" sz="2800" b="1" dirty="0">
                <a:solidFill>
                  <a:schemeClr val="bg1"/>
                </a:solidFill>
              </a:rPr>
              <a:t> June 2021</a:t>
            </a:r>
          </a:p>
        </p:txBody>
      </p:sp>
    </p:spTree>
    <p:extLst>
      <p:ext uri="{BB962C8B-B14F-4D97-AF65-F5344CB8AC3E}">
        <p14:creationId xmlns:p14="http://schemas.microsoft.com/office/powerpoint/2010/main" val="133913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280480" rtl="0" eaLnBrk="1" latinLnBrk="0" hangingPunct="1">
        <a:lnSpc>
          <a:spcPct val="90000"/>
        </a:lnSpc>
        <a:spcBef>
          <a:spcPct val="0"/>
        </a:spcBef>
        <a:buNone/>
        <a:defRPr sz="13571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marR="0" indent="0" algn="l" defTabSz="590202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4524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37329" marR="0" indent="-336618" algn="l" defTabSz="590202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49000"/>
        </a:buClr>
        <a:buSzTx/>
        <a:buFont typeface="Arial" charset="0"/>
        <a:buChar char="–"/>
        <a:tabLst/>
        <a:defRPr sz="3958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240997" marR="0" indent="-350082" algn="l" defTabSz="590202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49000"/>
        </a:buClr>
        <a:buSzTx/>
        <a:buFontTx/>
        <a:buChar char="•"/>
        <a:tabLst/>
        <a:defRPr sz="3393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914231" marR="0" indent="-417406" algn="l" defTabSz="590202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49000"/>
        </a:buClr>
        <a:buSzTx/>
        <a:buFontTx/>
        <a:buChar char="–"/>
        <a:tabLst/>
        <a:defRPr sz="3393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668253" marR="0" indent="-377010" algn="l" defTabSz="590202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49000"/>
        </a:buClr>
        <a:buSzTx/>
        <a:buFontTx/>
        <a:buChar char="»"/>
        <a:tabLst/>
        <a:defRPr sz="3393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1771319" indent="-1070119" algn="l" defTabSz="4280480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6pPr>
      <a:lvl7pPr marL="13911561" indent="-1070119" algn="l" defTabSz="4280480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7pPr>
      <a:lvl8pPr marL="16051801" indent="-1070119" algn="l" defTabSz="4280480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8pPr>
      <a:lvl9pPr marL="18192041" indent="-1070119" algn="l" defTabSz="4280480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0480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1pPr>
      <a:lvl2pPr marL="2140240" algn="l" defTabSz="4280480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2pPr>
      <a:lvl3pPr marL="4280480" algn="l" defTabSz="4280480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3pPr>
      <a:lvl4pPr marL="6420718" algn="l" defTabSz="4280480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4pPr>
      <a:lvl5pPr marL="8560960" algn="l" defTabSz="4280480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5pPr>
      <a:lvl6pPr marL="10701201" algn="l" defTabSz="4280480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6pPr>
      <a:lvl7pPr marL="12841442" algn="l" defTabSz="4280480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7pPr>
      <a:lvl8pPr marL="14981681" algn="l" defTabSz="4280480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8pPr>
      <a:lvl9pPr marL="17121918" algn="l" defTabSz="4280480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FCC0-F450-4CEE-85DF-633F78BA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58" y="366164"/>
            <a:ext cx="35827476" cy="2197165"/>
          </a:xfrm>
        </p:spPr>
        <p:txBody>
          <a:bodyPr>
            <a:noAutofit/>
          </a:bodyPr>
          <a:lstStyle/>
          <a:p>
            <a:r>
              <a:rPr lang="en-GB" sz="8000" b="0" dirty="0"/>
              <a:t>A new E-field finite element formulation for the numerical modelling of high temperature superconductors</a:t>
            </a:r>
            <a:endParaRPr lang="en-GB" sz="8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F2247-9474-4B51-AFB0-3F1708A5F4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7856" y="2745685"/>
            <a:ext cx="37766996" cy="1790730"/>
          </a:xfrm>
        </p:spPr>
        <p:txBody>
          <a:bodyPr>
            <a:normAutofit/>
          </a:bodyPr>
          <a:lstStyle/>
          <a:p>
            <a:r>
              <a:rPr lang="nl-NL" sz="4800" b="0" u="sng" dirty="0"/>
              <a:t>Ruben Otin</a:t>
            </a:r>
            <a:r>
              <a:rPr lang="nl-NL" sz="4800" b="0" baseline="30000" dirty="0"/>
              <a:t>1</a:t>
            </a:r>
            <a:r>
              <a:rPr lang="nl-NL" sz="4800" b="0" dirty="0"/>
              <a:t>, Shafa Aria</a:t>
            </a:r>
            <a:r>
              <a:rPr lang="nl-NL" sz="4800" b="0" baseline="30000" dirty="0"/>
              <a:t>1</a:t>
            </a:r>
            <a:r>
              <a:rPr lang="nl-NL" sz="4800" b="0" dirty="0"/>
              <a:t>, Zhang Heng</a:t>
            </a:r>
            <a:r>
              <a:rPr lang="nl-NL" sz="4800" b="0" baseline="30000" dirty="0"/>
              <a:t>1</a:t>
            </a:r>
            <a:r>
              <a:rPr lang="nl-NL" sz="4800" b="0" dirty="0"/>
              <a:t>, Aleksander Dubas</a:t>
            </a:r>
            <a:r>
              <a:rPr lang="nl-NL" sz="4800" b="0" baseline="30000" dirty="0"/>
              <a:t>1</a:t>
            </a:r>
            <a:r>
              <a:rPr lang="nl-NL" sz="4800" b="0" dirty="0"/>
              <a:t>, Andrew Davis</a:t>
            </a:r>
            <a:r>
              <a:rPr lang="nl-NL" sz="4800" b="0" baseline="30000" dirty="0"/>
              <a:t>1</a:t>
            </a:r>
            <a:r>
              <a:rPr lang="nl-NL" sz="4800" b="0" dirty="0"/>
              <a:t>, and Frank Schoofs</a:t>
            </a:r>
            <a:r>
              <a:rPr lang="nl-NL" sz="4800" b="0" baseline="30000" dirty="0"/>
              <a:t>1</a:t>
            </a:r>
          </a:p>
          <a:p>
            <a:r>
              <a:rPr lang="en-GB" sz="4800" b="0" baseline="30000" dirty="0"/>
              <a:t>1</a:t>
            </a:r>
            <a:r>
              <a:rPr lang="en-GB" sz="4800" b="0" dirty="0"/>
              <a:t>UK Atomic Energy Authority - Culham Science Centre, OX14 3DB, Oxfordshire, United Kingdom</a:t>
            </a:r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F7DBB9-4522-47A7-9300-9649068A8906}"/>
              </a:ext>
            </a:extLst>
          </p:cNvPr>
          <p:cNvSpPr/>
          <p:nvPr/>
        </p:nvSpPr>
        <p:spPr>
          <a:xfrm>
            <a:off x="883989" y="5042545"/>
            <a:ext cx="20130765" cy="225208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4C50F7-5109-4EDA-BEA3-E5DDA822B6BE}"/>
              </a:ext>
            </a:extLst>
          </p:cNvPr>
          <p:cNvSpPr/>
          <p:nvPr/>
        </p:nvSpPr>
        <p:spPr>
          <a:xfrm>
            <a:off x="21786219" y="5054271"/>
            <a:ext cx="20130765" cy="225208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ECDCC-986A-4508-8FF0-D4FB3B86A21A}"/>
              </a:ext>
            </a:extLst>
          </p:cNvPr>
          <p:cNvSpPr txBox="1"/>
          <p:nvPr/>
        </p:nvSpPr>
        <p:spPr>
          <a:xfrm>
            <a:off x="1053326" y="5240582"/>
            <a:ext cx="3648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Features: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59F75-D0DA-4497-BB1F-1B4604E36E8B}"/>
              </a:ext>
            </a:extLst>
          </p:cNvPr>
          <p:cNvSpPr txBox="1"/>
          <p:nvPr/>
        </p:nvSpPr>
        <p:spPr>
          <a:xfrm>
            <a:off x="1089220" y="16382658"/>
            <a:ext cx="5097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Formulation: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74D509-883E-4A30-BA0A-D01D16973855}"/>
              </a:ext>
            </a:extLst>
          </p:cNvPr>
          <p:cNvSpPr txBox="1"/>
          <p:nvPr/>
        </p:nvSpPr>
        <p:spPr>
          <a:xfrm>
            <a:off x="21989421" y="5238617"/>
            <a:ext cx="3220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Results: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E29419-6A6B-4FDE-9AAA-97334D742269}"/>
              </a:ext>
            </a:extLst>
          </p:cNvPr>
          <p:cNvSpPr/>
          <p:nvPr/>
        </p:nvSpPr>
        <p:spPr>
          <a:xfrm>
            <a:off x="1123087" y="6542834"/>
            <a:ext cx="19671047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b="1" dirty="0"/>
              <a:t>Electric field is the main unknown</a:t>
            </a:r>
            <a:r>
              <a:rPr lang="en-GB" sz="3600" dirty="0"/>
              <a:t>, which allows the </a:t>
            </a:r>
            <a:r>
              <a:rPr lang="en-GB" sz="3600" b="1" dirty="0"/>
              <a:t>direct calculation </a:t>
            </a:r>
            <a:r>
              <a:rPr lang="en-GB" sz="3600" dirty="0"/>
              <a:t>of the induced </a:t>
            </a:r>
            <a:r>
              <a:rPr lang="en-GB" sz="3600" b="1" dirty="0"/>
              <a:t>eddy currents </a:t>
            </a:r>
            <a:r>
              <a:rPr lang="en-GB" sz="3600" dirty="0"/>
              <a:t>and other magnitudes of interest (e.g. </a:t>
            </a:r>
            <a:r>
              <a:rPr lang="en-GB" sz="3600" b="1" dirty="0"/>
              <a:t>Joule heating</a:t>
            </a:r>
            <a:r>
              <a:rPr lang="en-GB" sz="3600" dirty="0"/>
              <a:t>) </a:t>
            </a:r>
            <a:r>
              <a:rPr lang="en-GB" sz="3600" b="1" dirty="0"/>
              <a:t>without resorting to derivatives.</a:t>
            </a:r>
            <a:endParaRPr lang="en-GB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b="1" dirty="0"/>
              <a:t>It does not require the addition of extra unknowns </a:t>
            </a:r>
            <a:r>
              <a:rPr lang="en-GB" sz="3600" dirty="0"/>
              <a:t>(e.g. Lagrange multipliers or scalar potentials) </a:t>
            </a:r>
            <a:r>
              <a:rPr lang="en-GB" sz="3600" b="1" dirty="0"/>
              <a:t>to be stable</a:t>
            </a:r>
            <a:r>
              <a:rPr lang="en-GB" sz="36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/>
              <a:t>It can account for </a:t>
            </a:r>
            <a:r>
              <a:rPr lang="en-GB" sz="3600" b="1" dirty="0"/>
              <a:t>capacitive and inductive effects simultaneously</a:t>
            </a:r>
            <a:r>
              <a:rPr lang="en-GB" sz="3600" dirty="0"/>
              <a:t>, even at low frequencies.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/>
              <a:t>Same formulation can be used at </a:t>
            </a:r>
            <a:r>
              <a:rPr lang="en-GB" sz="3600" b="1" dirty="0"/>
              <a:t>low and high frequencies.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sz="36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/>
              <a:t>It uses </a:t>
            </a:r>
            <a:r>
              <a:rPr lang="en-GB" sz="3600" b="1" dirty="0"/>
              <a:t>1</a:t>
            </a:r>
            <a:r>
              <a:rPr lang="en-GB" sz="3600" b="1" baseline="30000" dirty="0"/>
              <a:t>st</a:t>
            </a:r>
            <a:r>
              <a:rPr lang="en-GB" sz="3600" b="1" dirty="0"/>
              <a:t> order nodal elements </a:t>
            </a:r>
            <a:r>
              <a:rPr lang="en-GB" sz="3600" dirty="0"/>
              <a:t>enriched with inner and surface bubbles (</a:t>
            </a:r>
            <a:r>
              <a:rPr lang="en-GB" sz="3600" b="1" dirty="0"/>
              <a:t>easier interpolation in multiphysics problems)</a:t>
            </a:r>
            <a:r>
              <a:rPr lang="en-GB" sz="36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b="1" dirty="0"/>
              <a:t>Iterative solver friendly </a:t>
            </a:r>
            <a:r>
              <a:rPr lang="en-GB" sz="3600" dirty="0"/>
              <a:t>(resultant matrix is well conditioned and it can be solved easily with lightly preconditioned iterative solvers).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53034B-FB3A-4422-A179-B3D956B736CF}"/>
              </a:ext>
            </a:extLst>
          </p:cNvPr>
          <p:cNvSpPr txBox="1"/>
          <p:nvPr/>
        </p:nvSpPr>
        <p:spPr>
          <a:xfrm>
            <a:off x="21989421" y="23680927"/>
            <a:ext cx="3884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References: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95FD6-9BF6-457C-972F-B370F8CF70A9}"/>
              </a:ext>
            </a:extLst>
          </p:cNvPr>
          <p:cNvSpPr/>
          <p:nvPr/>
        </p:nvSpPr>
        <p:spPr>
          <a:xfrm>
            <a:off x="21984444" y="24704047"/>
            <a:ext cx="195988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3200" dirty="0"/>
              <a:t>H. Duan, P. Lin, and R.C.E Tan, "Solving a Maxwell interface problem by a local L2 projected C0 finite   element method". Numerical Mathematics and Advanced Applications - ENUMATH 2013. Lecture Notes in Computational Science and Engineering, vol 103. 2015.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GB" sz="3200" dirty="0"/>
              <a:t>R. Otin, “ERMES: A nodal-based finite element code for electromagnetic simulations in frequency  domain,” Computer Physics Communications, vol. 184 (11), 2013.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28EE6B-CB1F-4E8B-A6AF-E059B4F66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26" y="17760642"/>
            <a:ext cx="9987207" cy="7010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41348D-FEDB-458A-B81F-8BCF742F2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504" y="19939538"/>
            <a:ext cx="4703304" cy="8803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7C06F4-464A-4968-8500-1EA9E06CD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591" y="18865172"/>
            <a:ext cx="17878141" cy="1015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98AE90-0713-4518-B38E-A9789C727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3771" y="19996211"/>
            <a:ext cx="3957821" cy="8803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570919-9EF7-489A-AB9F-ABED61A5B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0292" y="19938353"/>
            <a:ext cx="5395310" cy="10156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5E4E84-ABDD-43DA-B7F2-FF14A653C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727" y="25454449"/>
            <a:ext cx="9817877" cy="180919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8E954BF-2B28-478D-B2BD-256155F0D465}"/>
              </a:ext>
            </a:extLst>
          </p:cNvPr>
          <p:cNvSpPr/>
          <p:nvPr/>
        </p:nvSpPr>
        <p:spPr>
          <a:xfrm>
            <a:off x="1693332" y="18797438"/>
            <a:ext cx="18525067" cy="2324161"/>
          </a:xfrm>
          <a:prstGeom prst="rect">
            <a:avLst/>
          </a:prstGeom>
          <a:solidFill>
            <a:schemeClr val="tx1">
              <a:alpha val="2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18CDE13-41A2-4C47-822B-FC0431667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626" y="21442998"/>
            <a:ext cx="19972297" cy="389643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FFD9B4C-97C1-478D-8408-A79B25CCD826}"/>
              </a:ext>
            </a:extLst>
          </p:cNvPr>
          <p:cNvSpPr/>
          <p:nvPr/>
        </p:nvSpPr>
        <p:spPr>
          <a:xfrm>
            <a:off x="30091389" y="5257606"/>
            <a:ext cx="3220746" cy="290425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3DB2A4-CEE8-4CA4-8B2D-DD86E8E9A59D}"/>
              </a:ext>
            </a:extLst>
          </p:cNvPr>
          <p:cNvSpPr/>
          <p:nvPr/>
        </p:nvSpPr>
        <p:spPr>
          <a:xfrm>
            <a:off x="30119441" y="5280882"/>
            <a:ext cx="375336" cy="2880983"/>
          </a:xfrm>
          <a:prstGeom prst="rect">
            <a:avLst/>
          </a:prstGeom>
          <a:solidFill>
            <a:schemeClr val="accent5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2A386F-DAD5-4902-BEA6-4E026FDBBFDA}"/>
              </a:ext>
            </a:extLst>
          </p:cNvPr>
          <p:cNvSpPr/>
          <p:nvPr/>
        </p:nvSpPr>
        <p:spPr>
          <a:xfrm flipH="1">
            <a:off x="31331187" y="6242779"/>
            <a:ext cx="1076803" cy="1039913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3A6AE4-74CF-4A2B-A638-8CEF5B4AD48D}"/>
              </a:ext>
            </a:extLst>
          </p:cNvPr>
          <p:cNvCxnSpPr>
            <a:cxnSpLocks/>
          </p:cNvCxnSpPr>
          <p:nvPr/>
        </p:nvCxnSpPr>
        <p:spPr>
          <a:xfrm>
            <a:off x="30264135" y="5749369"/>
            <a:ext cx="0" cy="1891267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E89F42D-BCA3-42A6-9281-42129C4B0038}"/>
              </a:ext>
            </a:extLst>
          </p:cNvPr>
          <p:cNvSpPr txBox="1"/>
          <p:nvPr/>
        </p:nvSpPr>
        <p:spPr>
          <a:xfrm>
            <a:off x="27206983" y="6257994"/>
            <a:ext cx="25651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J = 1e6 A/m</a:t>
            </a:r>
            <a:r>
              <a:rPr lang="en-GB" sz="3200" baseline="30000" dirty="0"/>
              <a:t>2</a:t>
            </a:r>
          </a:p>
          <a:p>
            <a:r>
              <a:rPr lang="en-GB" sz="3200" dirty="0"/>
              <a:t>Freq = 50 Hz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EE18B8-B52B-47DC-AF87-89C294D80A3E}"/>
              </a:ext>
            </a:extLst>
          </p:cNvPr>
          <p:cNvSpPr txBox="1"/>
          <p:nvPr/>
        </p:nvSpPr>
        <p:spPr>
          <a:xfrm>
            <a:off x="33488409" y="6496261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PEC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5713B85-A72C-42F7-8FF1-8FACF20B99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11605" y="8454592"/>
            <a:ext cx="4234103" cy="42341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A90B66-EFB6-478B-8D4D-6F296C330A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68305" y="8460792"/>
            <a:ext cx="4234103" cy="42279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784AE04-D396-44F0-83B1-31CF77103B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36919" y="8464715"/>
            <a:ext cx="4221758" cy="42341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7072524-4C06-44E9-9A80-9262A1251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37186" y="8464715"/>
            <a:ext cx="4234103" cy="423410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E4CE909-DA3D-493F-A8E0-19B7C92B1C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52334" y="10574743"/>
            <a:ext cx="1057275" cy="2124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8860D7-0A61-4CDE-905F-8C7A9BAB79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83883" y="10595545"/>
            <a:ext cx="923925" cy="211455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A02E74E-F88B-47BE-B76D-675A448A40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111605" y="18845190"/>
            <a:ext cx="4240729" cy="42407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6D4AE40-E564-4C77-ADDF-397E3564D2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355054" y="18879058"/>
            <a:ext cx="4240729" cy="424695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17234FE-DB8B-4096-9C33-2D9ABD9F6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344828" y="20984372"/>
            <a:ext cx="1019175" cy="212407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0994D10-9720-4C86-A47C-5C74E71DBF22}"/>
              </a:ext>
            </a:extLst>
          </p:cNvPr>
          <p:cNvSpPr txBox="1"/>
          <p:nvPr/>
        </p:nvSpPr>
        <p:spPr>
          <a:xfrm>
            <a:off x="22170326" y="12033598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| E | ( mV/m 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C13582-2287-4F73-869B-C4BB9B827F0A}"/>
              </a:ext>
            </a:extLst>
          </p:cNvPr>
          <p:cNvSpPr txBox="1"/>
          <p:nvPr/>
        </p:nvSpPr>
        <p:spPr>
          <a:xfrm>
            <a:off x="22213206" y="22426184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| E | ( mV/m 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677F70-A96C-4650-9A50-D74A862257D8}"/>
              </a:ext>
            </a:extLst>
          </p:cNvPr>
          <p:cNvSpPr txBox="1"/>
          <p:nvPr/>
        </p:nvSpPr>
        <p:spPr>
          <a:xfrm>
            <a:off x="22249279" y="16801741"/>
            <a:ext cx="2597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/>
              <a:t>σ</a:t>
            </a:r>
            <a:r>
              <a:rPr lang="en-GB" sz="3200" b="1" dirty="0"/>
              <a:t> = 10 MS/m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9197F8-F35E-4D66-93BB-27FAED23AA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182498" y="18879058"/>
            <a:ext cx="4246956" cy="42469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B4D3EC5-F8F1-4EBA-AA3A-80E037A2ED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327437" y="18880117"/>
            <a:ext cx="4234104" cy="425275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1E89D7F-AD33-4E3B-8AF1-0AD1CA2B7756}"/>
              </a:ext>
            </a:extLst>
          </p:cNvPr>
          <p:cNvSpPr txBox="1"/>
          <p:nvPr/>
        </p:nvSpPr>
        <p:spPr>
          <a:xfrm>
            <a:off x="39154472" y="12016663"/>
            <a:ext cx="2359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| J | ( A/m</a:t>
            </a:r>
            <a:r>
              <a:rPr lang="en-GB" sz="3200" b="1" baseline="30000" dirty="0"/>
              <a:t>2 </a:t>
            </a:r>
            <a:r>
              <a:rPr lang="en-GB" sz="3200" b="1" dirty="0"/>
              <a:t>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8B81E3D-E86A-495E-A636-D079DA9F81A8}"/>
              </a:ext>
            </a:extLst>
          </p:cNvPr>
          <p:cNvSpPr txBox="1"/>
          <p:nvPr/>
        </p:nvSpPr>
        <p:spPr>
          <a:xfrm>
            <a:off x="39171404" y="22397041"/>
            <a:ext cx="2359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| J | ( A/m</a:t>
            </a:r>
            <a:r>
              <a:rPr lang="en-GB" sz="3200" b="1" baseline="30000" dirty="0"/>
              <a:t>2 </a:t>
            </a:r>
            <a:r>
              <a:rPr lang="en-GB" sz="3200" b="1" dirty="0"/>
              <a:t>)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D620FCC8-F5A8-41CC-A526-C0F75B38647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110724" y="13656769"/>
            <a:ext cx="4234104" cy="423410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8B26004-2E31-400E-AFB7-9C7B7B078F8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431824" y="13724503"/>
            <a:ext cx="4227886" cy="423410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E5B6009-62A2-47B1-94C6-58740987D2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69266" y="15739414"/>
            <a:ext cx="1057275" cy="212407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07BC11E-ED68-4B47-A500-1BEFCF0B6B51}"/>
              </a:ext>
            </a:extLst>
          </p:cNvPr>
          <p:cNvSpPr txBox="1"/>
          <p:nvPr/>
        </p:nvSpPr>
        <p:spPr>
          <a:xfrm>
            <a:off x="22153391" y="17198266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| E | ( mV/m 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1FCF5F2-D51C-4900-A690-78522DE5661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296330" y="13753736"/>
            <a:ext cx="4064449" cy="413713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4BB539F-DD7C-487E-8332-BB2EF425411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405193" y="15767857"/>
            <a:ext cx="942975" cy="2124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87B0422-F173-425C-94CE-901FE75BA61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391524" y="13730720"/>
            <a:ext cx="4170017" cy="417001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365E143-75F7-4527-B61F-6271D453A55F}"/>
              </a:ext>
            </a:extLst>
          </p:cNvPr>
          <p:cNvSpPr txBox="1"/>
          <p:nvPr/>
        </p:nvSpPr>
        <p:spPr>
          <a:xfrm>
            <a:off x="39154469" y="17198498"/>
            <a:ext cx="2359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| J | ( A/m</a:t>
            </a:r>
            <a:r>
              <a:rPr lang="en-GB" sz="3200" b="1" baseline="30000" dirty="0"/>
              <a:t>2 </a:t>
            </a:r>
            <a:r>
              <a:rPr lang="en-GB" sz="3200" b="1" dirty="0"/>
              <a:t>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F6157B-B257-4A75-9CD1-E1EAE5CECE22}"/>
              </a:ext>
            </a:extLst>
          </p:cNvPr>
          <p:cNvSpPr txBox="1"/>
          <p:nvPr/>
        </p:nvSpPr>
        <p:spPr>
          <a:xfrm>
            <a:off x="30583416" y="5488602"/>
            <a:ext cx="2597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/>
              <a:t>σ</a:t>
            </a:r>
            <a:r>
              <a:rPr lang="en-GB" sz="3200" b="1" dirty="0"/>
              <a:t> = 10 MS/m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D15C819-2D2F-4DAE-B4C3-E15D377BEBB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416483" y="21019998"/>
            <a:ext cx="9239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7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FE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F8971D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4601121-C344-C745-8602-4C16BA691D7C}" vid="{E53488AA-487C-604B-A215-CEF1070D9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CCFE-PosterC</Template>
  <TotalTime>4914</TotalTime>
  <Words>337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 Theme</vt:lpstr>
      <vt:lpstr>A new E-field finite element formulation for the numerical modelling of high temperature superconductors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Otin, Ruben</dc:creator>
  <cp:lastModifiedBy>Otin, Ruben</cp:lastModifiedBy>
  <cp:revision>165</cp:revision>
  <cp:lastPrinted>2020-11-19T21:34:19Z</cp:lastPrinted>
  <dcterms:created xsi:type="dcterms:W3CDTF">2019-04-29T13:59:12Z</dcterms:created>
  <dcterms:modified xsi:type="dcterms:W3CDTF">2021-06-23T14:26:20Z</dcterms:modified>
</cp:coreProperties>
</file>