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6"/>
  </p:notesMasterIdLst>
  <p:handoutMasterIdLst>
    <p:handoutMasterId r:id="rId7"/>
  </p:handoutMasterIdLst>
  <p:sldIdLst>
    <p:sldId id="257" r:id="rId5"/>
  </p:sldIdLst>
  <p:sldSz cx="42803763" cy="30275213"/>
  <p:notesSz cx="14287500" cy="9867900"/>
  <p:defaultTextStyle>
    <a:defPPr>
      <a:defRPr lang="en-GB"/>
    </a:defPPr>
    <a:lvl1pPr algn="l" rtl="0" eaLnBrk="0" fontAlgn="base" hangingPunct="0">
      <a:spcBef>
        <a:spcPct val="50000"/>
      </a:spcBef>
      <a:spcAft>
        <a:spcPct val="0"/>
      </a:spcAft>
      <a:defRPr sz="9103" kern="1200">
        <a:solidFill>
          <a:schemeClr val="tx1"/>
        </a:solidFill>
        <a:latin typeface="Times New Roman" pitchFamily="18" charset="0"/>
        <a:ea typeface="+mn-ea"/>
        <a:cs typeface="+mn-cs"/>
      </a:defRPr>
    </a:lvl1pPr>
    <a:lvl2pPr marL="1713252" algn="l" rtl="0" eaLnBrk="0" fontAlgn="base" hangingPunct="0">
      <a:spcBef>
        <a:spcPct val="50000"/>
      </a:spcBef>
      <a:spcAft>
        <a:spcPct val="0"/>
      </a:spcAft>
      <a:defRPr sz="9103" kern="1200">
        <a:solidFill>
          <a:schemeClr val="tx1"/>
        </a:solidFill>
        <a:latin typeface="Times New Roman" pitchFamily="18" charset="0"/>
        <a:ea typeface="+mn-ea"/>
        <a:cs typeface="+mn-cs"/>
      </a:defRPr>
    </a:lvl2pPr>
    <a:lvl3pPr marL="3426511" algn="l" rtl="0" eaLnBrk="0" fontAlgn="base" hangingPunct="0">
      <a:spcBef>
        <a:spcPct val="50000"/>
      </a:spcBef>
      <a:spcAft>
        <a:spcPct val="0"/>
      </a:spcAft>
      <a:defRPr sz="9103" kern="1200">
        <a:solidFill>
          <a:schemeClr val="tx1"/>
        </a:solidFill>
        <a:latin typeface="Times New Roman" pitchFamily="18" charset="0"/>
        <a:ea typeface="+mn-ea"/>
        <a:cs typeface="+mn-cs"/>
      </a:defRPr>
    </a:lvl3pPr>
    <a:lvl4pPr marL="5139764" algn="l" rtl="0" eaLnBrk="0" fontAlgn="base" hangingPunct="0">
      <a:spcBef>
        <a:spcPct val="50000"/>
      </a:spcBef>
      <a:spcAft>
        <a:spcPct val="0"/>
      </a:spcAft>
      <a:defRPr sz="9103" kern="1200">
        <a:solidFill>
          <a:schemeClr val="tx1"/>
        </a:solidFill>
        <a:latin typeface="Times New Roman" pitchFamily="18" charset="0"/>
        <a:ea typeface="+mn-ea"/>
        <a:cs typeface="+mn-cs"/>
      </a:defRPr>
    </a:lvl4pPr>
    <a:lvl5pPr marL="6853022" algn="l" rtl="0" eaLnBrk="0" fontAlgn="base" hangingPunct="0">
      <a:spcBef>
        <a:spcPct val="50000"/>
      </a:spcBef>
      <a:spcAft>
        <a:spcPct val="0"/>
      </a:spcAft>
      <a:defRPr sz="9103" kern="1200">
        <a:solidFill>
          <a:schemeClr val="tx1"/>
        </a:solidFill>
        <a:latin typeface="Times New Roman" pitchFamily="18" charset="0"/>
        <a:ea typeface="+mn-ea"/>
        <a:cs typeface="+mn-cs"/>
      </a:defRPr>
    </a:lvl5pPr>
    <a:lvl6pPr marL="8566274" algn="l" defTabSz="3426511" rtl="0" eaLnBrk="1" latinLnBrk="0" hangingPunct="1">
      <a:defRPr sz="9103" kern="1200">
        <a:solidFill>
          <a:schemeClr val="tx1"/>
        </a:solidFill>
        <a:latin typeface="Times New Roman" pitchFamily="18" charset="0"/>
        <a:ea typeface="+mn-ea"/>
        <a:cs typeface="+mn-cs"/>
      </a:defRPr>
    </a:lvl6pPr>
    <a:lvl7pPr marL="10279528" algn="l" defTabSz="3426511" rtl="0" eaLnBrk="1" latinLnBrk="0" hangingPunct="1">
      <a:defRPr sz="9103" kern="1200">
        <a:solidFill>
          <a:schemeClr val="tx1"/>
        </a:solidFill>
        <a:latin typeface="Times New Roman" pitchFamily="18" charset="0"/>
        <a:ea typeface="+mn-ea"/>
        <a:cs typeface="+mn-cs"/>
      </a:defRPr>
    </a:lvl7pPr>
    <a:lvl8pPr marL="11992786" algn="l" defTabSz="3426511" rtl="0" eaLnBrk="1" latinLnBrk="0" hangingPunct="1">
      <a:defRPr sz="9103" kern="1200">
        <a:solidFill>
          <a:schemeClr val="tx1"/>
        </a:solidFill>
        <a:latin typeface="Times New Roman" pitchFamily="18" charset="0"/>
        <a:ea typeface="+mn-ea"/>
        <a:cs typeface="+mn-cs"/>
      </a:defRPr>
    </a:lvl8pPr>
    <a:lvl9pPr marL="13706038" algn="l" defTabSz="3426511" rtl="0" eaLnBrk="1" latinLnBrk="0" hangingPunct="1">
      <a:defRPr sz="9103"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73" userDrawn="1">
          <p15:clr>
            <a:srgbClr val="A4A3A4"/>
          </p15:clr>
        </p15:guide>
        <p15:guide id="2" pos="20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end Nijhu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595959"/>
    <a:srgbClr val="C9C9C9"/>
    <a:srgbClr val="0505BB"/>
    <a:srgbClr val="025295"/>
    <a:srgbClr val="FFFFFF"/>
    <a:srgbClr val="C604C6"/>
    <a:srgbClr val="F85818"/>
    <a:srgbClr val="99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987" autoAdjust="0"/>
    <p:restoredTop sz="50000" autoAdjust="0"/>
  </p:normalViewPr>
  <p:slideViewPr>
    <p:cSldViewPr>
      <p:cViewPr varScale="1">
        <p:scale>
          <a:sx n="26" d="100"/>
          <a:sy n="26" d="100"/>
        </p:scale>
        <p:origin x="1050" y="144"/>
      </p:cViewPr>
      <p:guideLst>
        <p:guide orient="horz" pos="-2673"/>
        <p:guide pos="20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6165850" cy="457200"/>
          </a:xfrm>
          <a:prstGeom prst="rect">
            <a:avLst/>
          </a:prstGeom>
          <a:noFill/>
          <a:ln w="9525">
            <a:noFill/>
            <a:miter lim="800000"/>
            <a:headEnd/>
            <a:tailEnd/>
          </a:ln>
        </p:spPr>
        <p:txBody>
          <a:bodyPr vert="horz" wrap="square" lIns="91981" tIns="45991" rIns="91981" bIns="45991" numCol="1" anchor="t" anchorCtr="0" compatLnSpc="1">
            <a:prstTxWarp prst="textNoShape">
              <a:avLst/>
            </a:prstTxWarp>
          </a:bodyPr>
          <a:lstStyle>
            <a:lvl1pPr>
              <a:spcBef>
                <a:spcPct val="0"/>
              </a:spcBef>
              <a:defRPr sz="1200"/>
            </a:lvl1pPr>
          </a:lstStyle>
          <a:p>
            <a:endParaRPr lang="en-US"/>
          </a:p>
        </p:txBody>
      </p:sp>
      <p:sp>
        <p:nvSpPr>
          <p:cNvPr id="3075" name="Rectangle 3"/>
          <p:cNvSpPr>
            <a:spLocks noGrp="1" noChangeArrowheads="1"/>
          </p:cNvSpPr>
          <p:nvPr>
            <p:ph type="dt" sz="quarter" idx="1"/>
          </p:nvPr>
        </p:nvSpPr>
        <p:spPr bwMode="auto">
          <a:xfrm>
            <a:off x="8072438" y="0"/>
            <a:ext cx="6240462" cy="457200"/>
          </a:xfrm>
          <a:prstGeom prst="rect">
            <a:avLst/>
          </a:prstGeom>
          <a:noFill/>
          <a:ln w="9525">
            <a:noFill/>
            <a:miter lim="800000"/>
            <a:headEnd/>
            <a:tailEnd/>
          </a:ln>
        </p:spPr>
        <p:txBody>
          <a:bodyPr vert="horz" wrap="square" lIns="91981" tIns="45991" rIns="91981" bIns="45991" numCol="1" anchor="t" anchorCtr="0" compatLnSpc="1">
            <a:prstTxWarp prst="textNoShape">
              <a:avLst/>
            </a:prstTxWarp>
          </a:bodyPr>
          <a:lstStyle>
            <a:lvl1pPr algn="r">
              <a:spcBef>
                <a:spcPct val="0"/>
              </a:spcBef>
              <a:defRPr sz="1200"/>
            </a:lvl1pPr>
          </a:lstStyle>
          <a:p>
            <a:endParaRPr lang="en-US"/>
          </a:p>
        </p:txBody>
      </p:sp>
      <p:sp>
        <p:nvSpPr>
          <p:cNvPr id="3076" name="Rectangle 4"/>
          <p:cNvSpPr>
            <a:spLocks noGrp="1" noChangeArrowheads="1"/>
          </p:cNvSpPr>
          <p:nvPr>
            <p:ph type="ftr" sz="quarter" idx="2"/>
          </p:nvPr>
        </p:nvSpPr>
        <p:spPr bwMode="auto">
          <a:xfrm>
            <a:off x="0" y="9371013"/>
            <a:ext cx="6165850" cy="457200"/>
          </a:xfrm>
          <a:prstGeom prst="rect">
            <a:avLst/>
          </a:prstGeom>
          <a:noFill/>
          <a:ln w="9525">
            <a:noFill/>
            <a:miter lim="800000"/>
            <a:headEnd/>
            <a:tailEnd/>
          </a:ln>
        </p:spPr>
        <p:txBody>
          <a:bodyPr vert="horz" wrap="square" lIns="91981" tIns="45991" rIns="91981" bIns="45991" numCol="1" anchor="b" anchorCtr="0" compatLnSpc="1">
            <a:prstTxWarp prst="textNoShape">
              <a:avLst/>
            </a:prstTxWarp>
          </a:bodyPr>
          <a:lstStyle>
            <a:lvl1pPr>
              <a:spcBef>
                <a:spcPct val="0"/>
              </a:spcBef>
              <a:defRPr sz="1200"/>
            </a:lvl1pPr>
          </a:lstStyle>
          <a:p>
            <a:endParaRPr lang="en-US"/>
          </a:p>
        </p:txBody>
      </p:sp>
      <p:sp>
        <p:nvSpPr>
          <p:cNvPr id="3077" name="Rectangle 5"/>
          <p:cNvSpPr>
            <a:spLocks noGrp="1" noChangeArrowheads="1"/>
          </p:cNvSpPr>
          <p:nvPr>
            <p:ph type="sldNum" sz="quarter" idx="3"/>
          </p:nvPr>
        </p:nvSpPr>
        <p:spPr bwMode="auto">
          <a:xfrm>
            <a:off x="8072438" y="9371013"/>
            <a:ext cx="6240462" cy="457200"/>
          </a:xfrm>
          <a:prstGeom prst="rect">
            <a:avLst/>
          </a:prstGeom>
          <a:noFill/>
          <a:ln w="9525">
            <a:noFill/>
            <a:miter lim="800000"/>
            <a:headEnd/>
            <a:tailEnd/>
          </a:ln>
        </p:spPr>
        <p:txBody>
          <a:bodyPr vert="horz" wrap="square" lIns="91981" tIns="45991" rIns="91981" bIns="45991" numCol="1" anchor="b" anchorCtr="0" compatLnSpc="1">
            <a:prstTxWarp prst="textNoShape">
              <a:avLst/>
            </a:prstTxWarp>
          </a:bodyPr>
          <a:lstStyle>
            <a:lvl1pPr algn="r">
              <a:spcBef>
                <a:spcPct val="0"/>
              </a:spcBef>
              <a:defRPr sz="1200"/>
            </a:lvl1pPr>
          </a:lstStyle>
          <a:p>
            <a:fld id="{BEF919E2-25AB-4694-B7DD-19F941E101D8}" type="slidenum">
              <a:rPr lang="zh-CN" altLang="en-GB"/>
              <a:pPr/>
              <a:t>‹N°›</a:t>
            </a:fld>
            <a:endParaRPr lang="en-GB" altLang="zh-CN"/>
          </a:p>
        </p:txBody>
      </p:sp>
    </p:spTree>
    <p:extLst>
      <p:ext uri="{BB962C8B-B14F-4D97-AF65-F5344CB8AC3E}">
        <p14:creationId xmlns:p14="http://schemas.microsoft.com/office/powerpoint/2010/main" val="1646768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642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555" kern="1200">
        <a:solidFill>
          <a:schemeClr val="tx1"/>
        </a:solidFill>
        <a:latin typeface="Times New Roman" pitchFamily="18" charset="0"/>
        <a:ea typeface="+mn-ea"/>
        <a:cs typeface="+mn-cs"/>
      </a:defRPr>
    </a:lvl1pPr>
    <a:lvl2pPr marL="1713252" algn="l" rtl="0" eaLnBrk="0" fontAlgn="base" hangingPunct="0">
      <a:spcBef>
        <a:spcPct val="30000"/>
      </a:spcBef>
      <a:spcAft>
        <a:spcPct val="0"/>
      </a:spcAft>
      <a:defRPr sz="4555" kern="1200">
        <a:solidFill>
          <a:schemeClr val="tx1"/>
        </a:solidFill>
        <a:latin typeface="Times New Roman" pitchFamily="18" charset="0"/>
        <a:ea typeface="+mn-ea"/>
        <a:cs typeface="+mn-cs"/>
      </a:defRPr>
    </a:lvl2pPr>
    <a:lvl3pPr marL="3426511" algn="l" rtl="0" eaLnBrk="0" fontAlgn="base" hangingPunct="0">
      <a:spcBef>
        <a:spcPct val="30000"/>
      </a:spcBef>
      <a:spcAft>
        <a:spcPct val="0"/>
      </a:spcAft>
      <a:defRPr sz="4555" kern="1200">
        <a:solidFill>
          <a:schemeClr val="tx1"/>
        </a:solidFill>
        <a:latin typeface="Times New Roman" pitchFamily="18" charset="0"/>
        <a:ea typeface="+mn-ea"/>
        <a:cs typeface="+mn-cs"/>
      </a:defRPr>
    </a:lvl3pPr>
    <a:lvl4pPr marL="5139764" algn="l" rtl="0" eaLnBrk="0" fontAlgn="base" hangingPunct="0">
      <a:spcBef>
        <a:spcPct val="30000"/>
      </a:spcBef>
      <a:spcAft>
        <a:spcPct val="0"/>
      </a:spcAft>
      <a:defRPr sz="4555" kern="1200">
        <a:solidFill>
          <a:schemeClr val="tx1"/>
        </a:solidFill>
        <a:latin typeface="Times New Roman" pitchFamily="18" charset="0"/>
        <a:ea typeface="+mn-ea"/>
        <a:cs typeface="+mn-cs"/>
      </a:defRPr>
    </a:lvl4pPr>
    <a:lvl5pPr marL="6853022" algn="l" rtl="0" eaLnBrk="0" fontAlgn="base" hangingPunct="0">
      <a:spcBef>
        <a:spcPct val="30000"/>
      </a:spcBef>
      <a:spcAft>
        <a:spcPct val="0"/>
      </a:spcAft>
      <a:defRPr sz="4555" kern="1200">
        <a:solidFill>
          <a:schemeClr val="tx1"/>
        </a:solidFill>
        <a:latin typeface="Times New Roman" pitchFamily="18" charset="0"/>
        <a:ea typeface="+mn-ea"/>
        <a:cs typeface="+mn-cs"/>
      </a:defRPr>
    </a:lvl5pPr>
    <a:lvl6pPr marL="8566274" algn="l" defTabSz="3426511" rtl="0" eaLnBrk="1" latinLnBrk="0" hangingPunct="1">
      <a:defRPr sz="4555" kern="1200">
        <a:solidFill>
          <a:schemeClr val="tx1"/>
        </a:solidFill>
        <a:latin typeface="+mn-lt"/>
        <a:ea typeface="+mn-ea"/>
        <a:cs typeface="+mn-cs"/>
      </a:defRPr>
    </a:lvl6pPr>
    <a:lvl7pPr marL="10279528" algn="l" defTabSz="3426511" rtl="0" eaLnBrk="1" latinLnBrk="0" hangingPunct="1">
      <a:defRPr sz="4555" kern="1200">
        <a:solidFill>
          <a:schemeClr val="tx1"/>
        </a:solidFill>
        <a:latin typeface="+mn-lt"/>
        <a:ea typeface="+mn-ea"/>
        <a:cs typeface="+mn-cs"/>
      </a:defRPr>
    </a:lvl7pPr>
    <a:lvl8pPr marL="11992786" algn="l" defTabSz="3426511" rtl="0" eaLnBrk="1" latinLnBrk="0" hangingPunct="1">
      <a:defRPr sz="4555" kern="1200">
        <a:solidFill>
          <a:schemeClr val="tx1"/>
        </a:solidFill>
        <a:latin typeface="+mn-lt"/>
        <a:ea typeface="+mn-ea"/>
        <a:cs typeface="+mn-cs"/>
      </a:defRPr>
    </a:lvl8pPr>
    <a:lvl9pPr marL="13706038" algn="l" defTabSz="3426511" rtl="0" eaLnBrk="1" latinLnBrk="0" hangingPunct="1">
      <a:defRPr sz="45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9" y="9404960"/>
            <a:ext cx="36383200" cy="6489552"/>
          </a:xfrm>
        </p:spPr>
        <p:txBody>
          <a:bodyPr/>
          <a:lstStyle/>
          <a:p>
            <a:r>
              <a:rPr lang="en-US"/>
              <a:t>Click to edit Master title style</a:t>
            </a:r>
          </a:p>
        </p:txBody>
      </p:sp>
      <p:sp>
        <p:nvSpPr>
          <p:cNvPr id="3" name="Subtitle 2"/>
          <p:cNvSpPr>
            <a:spLocks noGrp="1"/>
          </p:cNvSpPr>
          <p:nvPr>
            <p:ph type="subTitle" idx="1"/>
          </p:nvPr>
        </p:nvSpPr>
        <p:spPr>
          <a:xfrm>
            <a:off x="6420563" y="17155952"/>
            <a:ext cx="29962637" cy="7736999"/>
          </a:xfrm>
        </p:spPr>
        <p:txBody>
          <a:bodyPr/>
          <a:lstStyle>
            <a:lvl1pPr marL="0" indent="0" algn="ctr">
              <a:buNone/>
              <a:defRPr>
                <a:solidFill>
                  <a:schemeClr val="tx1">
                    <a:tint val="75000"/>
                  </a:schemeClr>
                </a:solidFill>
              </a:defRPr>
            </a:lvl1pPr>
            <a:lvl2pPr marL="270067" indent="0" algn="ctr">
              <a:buNone/>
              <a:defRPr>
                <a:solidFill>
                  <a:schemeClr val="tx1">
                    <a:tint val="75000"/>
                  </a:schemeClr>
                </a:solidFill>
              </a:defRPr>
            </a:lvl2pPr>
            <a:lvl3pPr marL="540133" indent="0" algn="ctr">
              <a:buNone/>
              <a:defRPr>
                <a:solidFill>
                  <a:schemeClr val="tx1">
                    <a:tint val="75000"/>
                  </a:schemeClr>
                </a:solidFill>
              </a:defRPr>
            </a:lvl3pPr>
            <a:lvl4pPr marL="810201" indent="0" algn="ctr">
              <a:buNone/>
              <a:defRPr>
                <a:solidFill>
                  <a:schemeClr val="tx1">
                    <a:tint val="75000"/>
                  </a:schemeClr>
                </a:solidFill>
              </a:defRPr>
            </a:lvl4pPr>
            <a:lvl5pPr marL="1080266" indent="0" algn="ctr">
              <a:buNone/>
              <a:defRPr>
                <a:solidFill>
                  <a:schemeClr val="tx1">
                    <a:tint val="75000"/>
                  </a:schemeClr>
                </a:solidFill>
              </a:defRPr>
            </a:lvl5pPr>
            <a:lvl6pPr marL="1350334" indent="0" algn="ctr">
              <a:buNone/>
              <a:defRPr>
                <a:solidFill>
                  <a:schemeClr val="tx1">
                    <a:tint val="75000"/>
                  </a:schemeClr>
                </a:solidFill>
              </a:defRPr>
            </a:lvl6pPr>
            <a:lvl7pPr marL="1620401" indent="0" algn="ctr">
              <a:buNone/>
              <a:defRPr>
                <a:solidFill>
                  <a:schemeClr val="tx1">
                    <a:tint val="75000"/>
                  </a:schemeClr>
                </a:solidFill>
              </a:defRPr>
            </a:lvl7pPr>
            <a:lvl8pPr marL="1890467" indent="0" algn="ctr">
              <a:buNone/>
              <a:defRPr>
                <a:solidFill>
                  <a:schemeClr val="tx1">
                    <a:tint val="75000"/>
                  </a:schemeClr>
                </a:solidFill>
              </a:defRPr>
            </a:lvl8pPr>
            <a:lvl9pPr marL="21605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556140-639E-4E98-B5F7-178DBC5515C3}" type="slidenum">
              <a:rPr lang="zh-CN" altLang="en-GB" smtClean="0"/>
              <a:pPr/>
              <a:t>‹N°›</a:t>
            </a:fld>
            <a:endParaRPr lang="en-GB" altLang="zh-CN"/>
          </a:p>
        </p:txBody>
      </p:sp>
    </p:spTree>
    <p:extLst>
      <p:ext uri="{BB962C8B-B14F-4D97-AF65-F5344CB8AC3E}">
        <p14:creationId xmlns:p14="http://schemas.microsoft.com/office/powerpoint/2010/main" val="255886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07EBCE-4ECA-4D1F-B848-D9873992B37D}" type="slidenum">
              <a:rPr lang="zh-CN" altLang="en-GB" smtClean="0"/>
              <a:pPr/>
              <a:t>‹N°›</a:t>
            </a:fld>
            <a:endParaRPr lang="en-GB" altLang="zh-CN"/>
          </a:p>
        </p:txBody>
      </p:sp>
    </p:spTree>
    <p:extLst>
      <p:ext uri="{BB962C8B-B14F-4D97-AF65-F5344CB8AC3E}">
        <p14:creationId xmlns:p14="http://schemas.microsoft.com/office/powerpoint/2010/main" val="245549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8308" y="4001658"/>
            <a:ext cx="33745125" cy="85247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98109" y="4001658"/>
            <a:ext cx="100536823" cy="85247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856F6C-B92C-4261-BD56-CB5AC808D0F7}" type="slidenum">
              <a:rPr lang="zh-CN" altLang="en-GB" smtClean="0"/>
              <a:pPr/>
              <a:t>‹N°›</a:t>
            </a:fld>
            <a:endParaRPr lang="en-GB" altLang="zh-CN"/>
          </a:p>
        </p:txBody>
      </p:sp>
    </p:spTree>
    <p:extLst>
      <p:ext uri="{BB962C8B-B14F-4D97-AF65-F5344CB8AC3E}">
        <p14:creationId xmlns:p14="http://schemas.microsoft.com/office/powerpoint/2010/main" val="2068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F37B65-137D-4DD6-ABC0-E289E946F7DF}" type="slidenum">
              <a:rPr lang="zh-CN" altLang="en-GB" smtClean="0"/>
              <a:pPr/>
              <a:t>‹N°›</a:t>
            </a:fld>
            <a:endParaRPr lang="en-GB" altLang="zh-CN"/>
          </a:p>
        </p:txBody>
      </p:sp>
    </p:spTree>
    <p:extLst>
      <p:ext uri="{BB962C8B-B14F-4D97-AF65-F5344CB8AC3E}">
        <p14:creationId xmlns:p14="http://schemas.microsoft.com/office/powerpoint/2010/main" val="309452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7" y="19454629"/>
            <a:ext cx="36383200" cy="6012993"/>
          </a:xfrm>
        </p:spPr>
        <p:txBody>
          <a:bodyPr anchor="t"/>
          <a:lstStyle>
            <a:lvl1pPr algn="l">
              <a:defRPr sz="2365" b="1" cap="all"/>
            </a:lvl1pPr>
          </a:lstStyle>
          <a:p>
            <a:r>
              <a:rPr lang="en-US"/>
              <a:t>Click to edit Master title style</a:t>
            </a:r>
          </a:p>
        </p:txBody>
      </p:sp>
      <p:sp>
        <p:nvSpPr>
          <p:cNvPr id="3" name="Text Placeholder 2"/>
          <p:cNvSpPr>
            <a:spLocks noGrp="1"/>
          </p:cNvSpPr>
          <p:nvPr>
            <p:ph type="body" idx="1"/>
          </p:nvPr>
        </p:nvSpPr>
        <p:spPr>
          <a:xfrm>
            <a:off x="3381207" y="12831948"/>
            <a:ext cx="36383200" cy="6622700"/>
          </a:xfrm>
        </p:spPr>
        <p:txBody>
          <a:bodyPr anchor="b"/>
          <a:lstStyle>
            <a:lvl1pPr marL="0" indent="0">
              <a:buNone/>
              <a:defRPr sz="1182">
                <a:solidFill>
                  <a:schemeClr val="tx1">
                    <a:tint val="75000"/>
                  </a:schemeClr>
                </a:solidFill>
              </a:defRPr>
            </a:lvl1pPr>
            <a:lvl2pPr marL="270067" indent="0">
              <a:buNone/>
              <a:defRPr sz="1051">
                <a:solidFill>
                  <a:schemeClr val="tx1">
                    <a:tint val="75000"/>
                  </a:schemeClr>
                </a:solidFill>
              </a:defRPr>
            </a:lvl2pPr>
            <a:lvl3pPr marL="540133" indent="0">
              <a:buNone/>
              <a:defRPr sz="946">
                <a:solidFill>
                  <a:schemeClr val="tx1">
                    <a:tint val="75000"/>
                  </a:schemeClr>
                </a:solidFill>
              </a:defRPr>
            </a:lvl3pPr>
            <a:lvl4pPr marL="810201" indent="0">
              <a:buNone/>
              <a:defRPr sz="828">
                <a:solidFill>
                  <a:schemeClr val="tx1">
                    <a:tint val="75000"/>
                  </a:schemeClr>
                </a:solidFill>
              </a:defRPr>
            </a:lvl4pPr>
            <a:lvl5pPr marL="1080266" indent="0">
              <a:buNone/>
              <a:defRPr sz="828">
                <a:solidFill>
                  <a:schemeClr val="tx1">
                    <a:tint val="75000"/>
                  </a:schemeClr>
                </a:solidFill>
              </a:defRPr>
            </a:lvl5pPr>
            <a:lvl6pPr marL="1350334" indent="0">
              <a:buNone/>
              <a:defRPr sz="828">
                <a:solidFill>
                  <a:schemeClr val="tx1">
                    <a:tint val="75000"/>
                  </a:schemeClr>
                </a:solidFill>
              </a:defRPr>
            </a:lvl6pPr>
            <a:lvl7pPr marL="1620401" indent="0">
              <a:buNone/>
              <a:defRPr sz="828">
                <a:solidFill>
                  <a:schemeClr val="tx1">
                    <a:tint val="75000"/>
                  </a:schemeClr>
                </a:solidFill>
              </a:defRPr>
            </a:lvl7pPr>
            <a:lvl8pPr marL="1890467" indent="0">
              <a:buNone/>
              <a:defRPr sz="828">
                <a:solidFill>
                  <a:schemeClr val="tx1">
                    <a:tint val="75000"/>
                  </a:schemeClr>
                </a:solidFill>
              </a:defRPr>
            </a:lvl8pPr>
            <a:lvl9pPr marL="2160534" indent="0">
              <a:buNone/>
              <a:defRPr sz="8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669E57-337E-4257-BD62-9EE4B0B4628D}" type="slidenum">
              <a:rPr lang="zh-CN" altLang="en-GB" smtClean="0"/>
              <a:pPr/>
              <a:t>‹N°›</a:t>
            </a:fld>
            <a:endParaRPr lang="en-GB" altLang="zh-CN"/>
          </a:p>
        </p:txBody>
      </p:sp>
    </p:spTree>
    <p:extLst>
      <p:ext uri="{BB962C8B-B14F-4D97-AF65-F5344CB8AC3E}">
        <p14:creationId xmlns:p14="http://schemas.microsoft.com/office/powerpoint/2010/main" val="3796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98099" y="23309125"/>
            <a:ext cx="67140968" cy="65939698"/>
          </a:xfrm>
        </p:spPr>
        <p:txBody>
          <a:bodyPr/>
          <a:lstStyle>
            <a:lvl1pPr>
              <a:defRPr sz="1655"/>
            </a:lvl1pPr>
            <a:lvl2pPr>
              <a:defRPr sz="1419"/>
            </a:lvl2pPr>
            <a:lvl3pPr>
              <a:defRPr sz="1182"/>
            </a:lvl3pPr>
            <a:lvl4pPr>
              <a:defRPr sz="1051"/>
            </a:lvl4pPr>
            <a:lvl5pPr>
              <a:defRPr sz="1051"/>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352478" y="23309125"/>
            <a:ext cx="67140974" cy="65939698"/>
          </a:xfrm>
        </p:spPr>
        <p:txBody>
          <a:bodyPr/>
          <a:lstStyle>
            <a:lvl1pPr>
              <a:defRPr sz="1655"/>
            </a:lvl1pPr>
            <a:lvl2pPr>
              <a:defRPr sz="1419"/>
            </a:lvl2pPr>
            <a:lvl3pPr>
              <a:defRPr sz="1182"/>
            </a:lvl3pPr>
            <a:lvl4pPr>
              <a:defRPr sz="1051"/>
            </a:lvl4pPr>
            <a:lvl5pPr>
              <a:defRPr sz="1051"/>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4B0EBD3-20D8-4EDD-B7B8-2EFD7E39C123}" type="slidenum">
              <a:rPr lang="zh-CN" altLang="en-GB" smtClean="0"/>
              <a:pPr/>
              <a:t>‹N°›</a:t>
            </a:fld>
            <a:endParaRPr lang="en-GB" altLang="zh-CN"/>
          </a:p>
        </p:txBody>
      </p:sp>
    </p:spTree>
    <p:extLst>
      <p:ext uri="{BB962C8B-B14F-4D97-AF65-F5344CB8AC3E}">
        <p14:creationId xmlns:p14="http://schemas.microsoft.com/office/powerpoint/2010/main" val="307340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195" y="1212417"/>
            <a:ext cx="38523385" cy="504586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40186" y="6776884"/>
            <a:ext cx="18912431" cy="2824286"/>
          </a:xfrm>
        </p:spPr>
        <p:txBody>
          <a:bodyPr anchor="b"/>
          <a:lstStyle>
            <a:lvl1pPr marL="0" indent="0">
              <a:buNone/>
              <a:defRPr sz="1419" b="1"/>
            </a:lvl1pPr>
            <a:lvl2pPr marL="270067" indent="0">
              <a:buNone/>
              <a:defRPr sz="1182" b="1"/>
            </a:lvl2pPr>
            <a:lvl3pPr marL="540133" indent="0">
              <a:buNone/>
              <a:defRPr sz="1051" b="1"/>
            </a:lvl3pPr>
            <a:lvl4pPr marL="810201" indent="0">
              <a:buNone/>
              <a:defRPr sz="946" b="1"/>
            </a:lvl4pPr>
            <a:lvl5pPr marL="1080266" indent="0">
              <a:buNone/>
              <a:defRPr sz="946" b="1"/>
            </a:lvl5pPr>
            <a:lvl6pPr marL="1350334" indent="0">
              <a:buNone/>
              <a:defRPr sz="946" b="1"/>
            </a:lvl6pPr>
            <a:lvl7pPr marL="1620401" indent="0">
              <a:buNone/>
              <a:defRPr sz="946" b="1"/>
            </a:lvl7pPr>
            <a:lvl8pPr marL="1890467" indent="0">
              <a:buNone/>
              <a:defRPr sz="946" b="1"/>
            </a:lvl8pPr>
            <a:lvl9pPr marL="2160534" indent="0">
              <a:buNone/>
              <a:defRPr sz="946" b="1"/>
            </a:lvl9pPr>
          </a:lstStyle>
          <a:p>
            <a:pPr lvl="0"/>
            <a:r>
              <a:rPr lang="en-US"/>
              <a:t>Click to edit Master text styles</a:t>
            </a:r>
          </a:p>
        </p:txBody>
      </p:sp>
      <p:sp>
        <p:nvSpPr>
          <p:cNvPr id="4" name="Content Placeholder 3"/>
          <p:cNvSpPr>
            <a:spLocks noGrp="1"/>
          </p:cNvSpPr>
          <p:nvPr>
            <p:ph sz="half" idx="2"/>
          </p:nvPr>
        </p:nvSpPr>
        <p:spPr>
          <a:xfrm>
            <a:off x="2140186" y="9601170"/>
            <a:ext cx="18912431" cy="17443290"/>
          </a:xfrm>
        </p:spPr>
        <p:txBody>
          <a:bodyPr/>
          <a:lstStyle>
            <a:lvl1pPr>
              <a:defRPr sz="1419"/>
            </a:lvl1pPr>
            <a:lvl2pPr>
              <a:defRPr sz="1182"/>
            </a:lvl2pPr>
            <a:lvl3pPr>
              <a:defRPr sz="1051"/>
            </a:lvl3pPr>
            <a:lvl4pPr>
              <a:defRPr sz="946"/>
            </a:lvl4pPr>
            <a:lvl5pPr>
              <a:defRPr sz="946"/>
            </a:lvl5pPr>
            <a:lvl6pPr>
              <a:defRPr sz="946"/>
            </a:lvl6pPr>
            <a:lvl7pPr>
              <a:defRPr sz="946"/>
            </a:lvl7pPr>
            <a:lvl8pPr>
              <a:defRPr sz="946"/>
            </a:lvl8pPr>
            <a:lvl9pPr>
              <a:defRPr sz="9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43737" y="6776884"/>
            <a:ext cx="18919859" cy="2824286"/>
          </a:xfrm>
        </p:spPr>
        <p:txBody>
          <a:bodyPr anchor="b"/>
          <a:lstStyle>
            <a:lvl1pPr marL="0" indent="0">
              <a:buNone/>
              <a:defRPr sz="1419" b="1"/>
            </a:lvl1pPr>
            <a:lvl2pPr marL="270067" indent="0">
              <a:buNone/>
              <a:defRPr sz="1182" b="1"/>
            </a:lvl2pPr>
            <a:lvl3pPr marL="540133" indent="0">
              <a:buNone/>
              <a:defRPr sz="1051" b="1"/>
            </a:lvl3pPr>
            <a:lvl4pPr marL="810201" indent="0">
              <a:buNone/>
              <a:defRPr sz="946" b="1"/>
            </a:lvl4pPr>
            <a:lvl5pPr marL="1080266" indent="0">
              <a:buNone/>
              <a:defRPr sz="946" b="1"/>
            </a:lvl5pPr>
            <a:lvl6pPr marL="1350334" indent="0">
              <a:buNone/>
              <a:defRPr sz="946" b="1"/>
            </a:lvl6pPr>
            <a:lvl7pPr marL="1620401" indent="0">
              <a:buNone/>
              <a:defRPr sz="946" b="1"/>
            </a:lvl7pPr>
            <a:lvl8pPr marL="1890467" indent="0">
              <a:buNone/>
              <a:defRPr sz="946" b="1"/>
            </a:lvl8pPr>
            <a:lvl9pPr marL="2160534" indent="0">
              <a:buNone/>
              <a:defRPr sz="946" b="1"/>
            </a:lvl9pPr>
          </a:lstStyle>
          <a:p>
            <a:pPr lvl="0"/>
            <a:r>
              <a:rPr lang="en-US"/>
              <a:t>Click to edit Master text styles</a:t>
            </a:r>
          </a:p>
        </p:txBody>
      </p:sp>
      <p:sp>
        <p:nvSpPr>
          <p:cNvPr id="6" name="Content Placeholder 5"/>
          <p:cNvSpPr>
            <a:spLocks noGrp="1"/>
          </p:cNvSpPr>
          <p:nvPr>
            <p:ph sz="quarter" idx="4"/>
          </p:nvPr>
        </p:nvSpPr>
        <p:spPr>
          <a:xfrm>
            <a:off x="21743737" y="9601170"/>
            <a:ext cx="18919859" cy="17443290"/>
          </a:xfrm>
        </p:spPr>
        <p:txBody>
          <a:bodyPr/>
          <a:lstStyle>
            <a:lvl1pPr>
              <a:defRPr sz="1419"/>
            </a:lvl1pPr>
            <a:lvl2pPr>
              <a:defRPr sz="1182"/>
            </a:lvl2pPr>
            <a:lvl3pPr>
              <a:defRPr sz="1051"/>
            </a:lvl3pPr>
            <a:lvl4pPr>
              <a:defRPr sz="946"/>
            </a:lvl4pPr>
            <a:lvl5pPr>
              <a:defRPr sz="946"/>
            </a:lvl5pPr>
            <a:lvl6pPr>
              <a:defRPr sz="946"/>
            </a:lvl6pPr>
            <a:lvl7pPr>
              <a:defRPr sz="946"/>
            </a:lvl7pPr>
            <a:lvl8pPr>
              <a:defRPr sz="946"/>
            </a:lvl8pPr>
            <a:lvl9pPr>
              <a:defRPr sz="9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EDDD4E3-4817-42A7-893E-C846907D86BF}" type="slidenum">
              <a:rPr lang="zh-CN" altLang="en-GB" smtClean="0"/>
              <a:pPr/>
              <a:t>‹N°›</a:t>
            </a:fld>
            <a:endParaRPr lang="en-GB" altLang="zh-CN"/>
          </a:p>
        </p:txBody>
      </p:sp>
    </p:spTree>
    <p:extLst>
      <p:ext uri="{BB962C8B-B14F-4D97-AF65-F5344CB8AC3E}">
        <p14:creationId xmlns:p14="http://schemas.microsoft.com/office/powerpoint/2010/main" val="3319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84EB23E-C9E8-4FAB-A824-1D9BEA9C960D}" type="slidenum">
              <a:rPr lang="zh-CN" altLang="en-GB" smtClean="0"/>
              <a:pPr/>
              <a:t>‹N°›</a:t>
            </a:fld>
            <a:endParaRPr lang="en-GB" altLang="zh-CN"/>
          </a:p>
        </p:txBody>
      </p:sp>
    </p:spTree>
    <p:extLst>
      <p:ext uri="{BB962C8B-B14F-4D97-AF65-F5344CB8AC3E}">
        <p14:creationId xmlns:p14="http://schemas.microsoft.com/office/powerpoint/2010/main" val="359674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F01D17C-D4FC-41DA-8838-A5D39D609B3A}" type="slidenum">
              <a:rPr lang="zh-CN" altLang="en-GB" smtClean="0"/>
              <a:pPr/>
              <a:t>‹N°›</a:t>
            </a:fld>
            <a:endParaRPr lang="en-GB" altLang="zh-CN"/>
          </a:p>
        </p:txBody>
      </p:sp>
    </p:spTree>
    <p:extLst>
      <p:ext uri="{BB962C8B-B14F-4D97-AF65-F5344CB8AC3E}">
        <p14:creationId xmlns:p14="http://schemas.microsoft.com/office/powerpoint/2010/main" val="73821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202" y="1205411"/>
            <a:ext cx="14082144" cy="5129966"/>
          </a:xfrm>
        </p:spPr>
        <p:txBody>
          <a:bodyPr anchor="b"/>
          <a:lstStyle>
            <a:lvl1pPr algn="l">
              <a:defRPr sz="1182" b="1"/>
            </a:lvl1pPr>
          </a:lstStyle>
          <a:p>
            <a:r>
              <a:rPr lang="en-US"/>
              <a:t>Click to edit Master title style</a:t>
            </a:r>
          </a:p>
        </p:txBody>
      </p:sp>
      <p:sp>
        <p:nvSpPr>
          <p:cNvPr id="3" name="Content Placeholder 2"/>
          <p:cNvSpPr>
            <a:spLocks noGrp="1"/>
          </p:cNvSpPr>
          <p:nvPr>
            <p:ph idx="1"/>
          </p:nvPr>
        </p:nvSpPr>
        <p:spPr>
          <a:xfrm>
            <a:off x="16735085" y="1205419"/>
            <a:ext cx="23928492" cy="25839059"/>
          </a:xfrm>
        </p:spPr>
        <p:txBody>
          <a:bodyPr/>
          <a:lstStyle>
            <a:lvl1pPr>
              <a:defRPr sz="1892"/>
            </a:lvl1pPr>
            <a:lvl2pPr>
              <a:defRPr sz="1655"/>
            </a:lvl2pPr>
            <a:lvl3pPr>
              <a:defRPr sz="1419"/>
            </a:lvl3pPr>
            <a:lvl4pPr>
              <a:defRPr sz="1182"/>
            </a:lvl4pPr>
            <a:lvl5pPr>
              <a:defRPr sz="1182"/>
            </a:lvl5pPr>
            <a:lvl6pPr>
              <a:defRPr sz="1182"/>
            </a:lvl6pPr>
            <a:lvl7pPr>
              <a:defRPr sz="1182"/>
            </a:lvl7pPr>
            <a:lvl8pPr>
              <a:defRPr sz="1182"/>
            </a:lvl8pPr>
            <a:lvl9pPr>
              <a:defRPr sz="11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0202" y="6335386"/>
            <a:ext cx="14082144" cy="20709086"/>
          </a:xfrm>
        </p:spPr>
        <p:txBody>
          <a:bodyPr/>
          <a:lstStyle>
            <a:lvl1pPr marL="0" indent="0">
              <a:buNone/>
              <a:defRPr sz="828"/>
            </a:lvl1pPr>
            <a:lvl2pPr marL="270067" indent="0">
              <a:buNone/>
              <a:defRPr sz="709"/>
            </a:lvl2pPr>
            <a:lvl3pPr marL="540133" indent="0">
              <a:buNone/>
              <a:defRPr sz="591"/>
            </a:lvl3pPr>
            <a:lvl4pPr marL="810201" indent="0">
              <a:buNone/>
              <a:defRPr sz="538"/>
            </a:lvl4pPr>
            <a:lvl5pPr marL="1080266" indent="0">
              <a:buNone/>
              <a:defRPr sz="538"/>
            </a:lvl5pPr>
            <a:lvl6pPr marL="1350334" indent="0">
              <a:buNone/>
              <a:defRPr sz="538"/>
            </a:lvl6pPr>
            <a:lvl7pPr marL="1620401" indent="0">
              <a:buNone/>
              <a:defRPr sz="538"/>
            </a:lvl7pPr>
            <a:lvl8pPr marL="1890467" indent="0">
              <a:buNone/>
              <a:defRPr sz="538"/>
            </a:lvl8pPr>
            <a:lvl9pPr marL="2160534" indent="0">
              <a:buNone/>
              <a:defRPr sz="53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068CFE6-297B-4483-B2A2-C9A1D5C85A44}" type="slidenum">
              <a:rPr lang="zh-CN" altLang="en-GB" smtClean="0"/>
              <a:pPr/>
              <a:t>‹N°›</a:t>
            </a:fld>
            <a:endParaRPr lang="en-GB" altLang="zh-CN"/>
          </a:p>
        </p:txBody>
      </p:sp>
    </p:spTree>
    <p:extLst>
      <p:ext uri="{BB962C8B-B14F-4D97-AF65-F5344CB8AC3E}">
        <p14:creationId xmlns:p14="http://schemas.microsoft.com/office/powerpoint/2010/main" val="48067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47" y="21192655"/>
            <a:ext cx="25682259" cy="2501911"/>
          </a:xfrm>
        </p:spPr>
        <p:txBody>
          <a:bodyPr anchor="b"/>
          <a:lstStyle>
            <a:lvl1pPr algn="l">
              <a:defRPr sz="1182" b="1"/>
            </a:lvl1pPr>
          </a:lstStyle>
          <a:p>
            <a:r>
              <a:rPr lang="en-US"/>
              <a:t>Click to edit Master title style</a:t>
            </a:r>
          </a:p>
        </p:txBody>
      </p:sp>
      <p:sp>
        <p:nvSpPr>
          <p:cNvPr id="3" name="Picture Placeholder 2"/>
          <p:cNvSpPr>
            <a:spLocks noGrp="1"/>
          </p:cNvSpPr>
          <p:nvPr>
            <p:ph type="pic" idx="1"/>
          </p:nvPr>
        </p:nvSpPr>
        <p:spPr>
          <a:xfrm>
            <a:off x="8389847" y="2705150"/>
            <a:ext cx="25682259" cy="18165129"/>
          </a:xfrm>
        </p:spPr>
        <p:txBody>
          <a:bodyPr rtlCol="0">
            <a:normAutofit/>
          </a:bodyPr>
          <a:lstStyle>
            <a:lvl1pPr marL="0" indent="0">
              <a:buNone/>
              <a:defRPr sz="1892"/>
            </a:lvl1pPr>
            <a:lvl2pPr marL="270067" indent="0">
              <a:buNone/>
              <a:defRPr sz="1655"/>
            </a:lvl2pPr>
            <a:lvl3pPr marL="540133" indent="0">
              <a:buNone/>
              <a:defRPr sz="1419"/>
            </a:lvl3pPr>
            <a:lvl4pPr marL="810201" indent="0">
              <a:buNone/>
              <a:defRPr sz="1182"/>
            </a:lvl4pPr>
            <a:lvl5pPr marL="1080266" indent="0">
              <a:buNone/>
              <a:defRPr sz="1182"/>
            </a:lvl5pPr>
            <a:lvl6pPr marL="1350334" indent="0">
              <a:buNone/>
              <a:defRPr sz="1182"/>
            </a:lvl6pPr>
            <a:lvl7pPr marL="1620401" indent="0">
              <a:buNone/>
              <a:defRPr sz="1182"/>
            </a:lvl7pPr>
            <a:lvl8pPr marL="1890467" indent="0">
              <a:buNone/>
              <a:defRPr sz="1182"/>
            </a:lvl8pPr>
            <a:lvl9pPr marL="2160534" indent="0">
              <a:buNone/>
              <a:defRPr sz="1182"/>
            </a:lvl9pPr>
          </a:lstStyle>
          <a:p>
            <a:pPr lvl="0"/>
            <a:r>
              <a:rPr lang="en-US" noProof="0"/>
              <a:t>Click icon to add picture</a:t>
            </a:r>
          </a:p>
        </p:txBody>
      </p:sp>
      <p:sp>
        <p:nvSpPr>
          <p:cNvPr id="4" name="Text Placeholder 3"/>
          <p:cNvSpPr>
            <a:spLocks noGrp="1"/>
          </p:cNvSpPr>
          <p:nvPr>
            <p:ph type="body" sz="half" idx="2"/>
          </p:nvPr>
        </p:nvSpPr>
        <p:spPr>
          <a:xfrm>
            <a:off x="8389847" y="23694565"/>
            <a:ext cx="25682259" cy="3553128"/>
          </a:xfrm>
        </p:spPr>
        <p:txBody>
          <a:bodyPr/>
          <a:lstStyle>
            <a:lvl1pPr marL="0" indent="0">
              <a:buNone/>
              <a:defRPr sz="828"/>
            </a:lvl1pPr>
            <a:lvl2pPr marL="270067" indent="0">
              <a:buNone/>
              <a:defRPr sz="709"/>
            </a:lvl2pPr>
            <a:lvl3pPr marL="540133" indent="0">
              <a:buNone/>
              <a:defRPr sz="591"/>
            </a:lvl3pPr>
            <a:lvl4pPr marL="810201" indent="0">
              <a:buNone/>
              <a:defRPr sz="538"/>
            </a:lvl4pPr>
            <a:lvl5pPr marL="1080266" indent="0">
              <a:buNone/>
              <a:defRPr sz="538"/>
            </a:lvl5pPr>
            <a:lvl6pPr marL="1350334" indent="0">
              <a:buNone/>
              <a:defRPr sz="538"/>
            </a:lvl6pPr>
            <a:lvl7pPr marL="1620401" indent="0">
              <a:buNone/>
              <a:defRPr sz="538"/>
            </a:lvl7pPr>
            <a:lvl8pPr marL="1890467" indent="0">
              <a:buNone/>
              <a:defRPr sz="538"/>
            </a:lvl8pPr>
            <a:lvl9pPr marL="2160534" indent="0">
              <a:buNone/>
              <a:defRPr sz="53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9CC9FE-B005-48D8-8636-EF0D50969788}" type="slidenum">
              <a:rPr lang="zh-CN" altLang="en-GB" smtClean="0"/>
              <a:pPr/>
              <a:t>‹N°›</a:t>
            </a:fld>
            <a:endParaRPr lang="en-GB" altLang="zh-CN"/>
          </a:p>
        </p:txBody>
      </p:sp>
    </p:spTree>
    <p:extLst>
      <p:ext uri="{BB962C8B-B14F-4D97-AF65-F5344CB8AC3E}">
        <p14:creationId xmlns:p14="http://schemas.microsoft.com/office/powerpoint/2010/main" val="95615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39765" y="1212627"/>
            <a:ext cx="38524233" cy="5045868"/>
          </a:xfrm>
          <a:prstGeom prst="rect">
            <a:avLst/>
          </a:prstGeom>
          <a:noFill/>
          <a:ln w="9525">
            <a:noFill/>
            <a:miter lim="800000"/>
            <a:headEnd/>
            <a:tailEnd/>
          </a:ln>
        </p:spPr>
        <p:txBody>
          <a:bodyPr vert="horz" wrap="square" lIns="411071" tIns="205535" rIns="411071" bIns="205535"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2139765" y="7063378"/>
            <a:ext cx="38524233" cy="19981727"/>
          </a:xfrm>
          <a:prstGeom prst="rect">
            <a:avLst/>
          </a:prstGeom>
          <a:noFill/>
          <a:ln w="9525">
            <a:noFill/>
            <a:miter lim="800000"/>
            <a:headEnd/>
            <a:tailEnd/>
          </a:ln>
        </p:spPr>
        <p:txBody>
          <a:bodyPr vert="horz" wrap="square" lIns="411071" tIns="205535" rIns="411071" bIns="2055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39769" y="28060215"/>
            <a:ext cx="9988392" cy="1611875"/>
          </a:xfrm>
          <a:prstGeom prst="rect">
            <a:avLst/>
          </a:prstGeom>
        </p:spPr>
        <p:txBody>
          <a:bodyPr vert="horz" wrap="square" lIns="411071" tIns="205535" rIns="411071" bIns="205535" numCol="1" anchor="ctr" anchorCtr="0" compatLnSpc="1">
            <a:prstTxWarp prst="textNoShape">
              <a:avLst/>
            </a:prstTxWarp>
          </a:bodyPr>
          <a:lstStyle>
            <a:lvl1pPr>
              <a:spcBef>
                <a:spcPct val="0"/>
              </a:spcBef>
              <a:defRPr sz="709">
                <a:solidFill>
                  <a:srgbClr val="898989"/>
                </a:solidFill>
              </a:defRPr>
            </a:lvl1pPr>
          </a:lstStyle>
          <a:p>
            <a:endParaRPr lang="en-US"/>
          </a:p>
        </p:txBody>
      </p:sp>
      <p:sp>
        <p:nvSpPr>
          <p:cNvPr id="5" name="Footer Placeholder 4"/>
          <p:cNvSpPr>
            <a:spLocks noGrp="1"/>
          </p:cNvSpPr>
          <p:nvPr>
            <p:ph type="ftr" sz="quarter" idx="3"/>
          </p:nvPr>
        </p:nvSpPr>
        <p:spPr>
          <a:xfrm>
            <a:off x="14624194" y="28060215"/>
            <a:ext cx="13555375" cy="1611875"/>
          </a:xfrm>
          <a:prstGeom prst="rect">
            <a:avLst/>
          </a:prstGeom>
        </p:spPr>
        <p:txBody>
          <a:bodyPr vert="horz" wrap="square" lIns="411071" tIns="205535" rIns="411071" bIns="205535" numCol="1" anchor="ctr" anchorCtr="0" compatLnSpc="1">
            <a:prstTxWarp prst="textNoShape">
              <a:avLst/>
            </a:prstTxWarp>
          </a:bodyPr>
          <a:lstStyle>
            <a:lvl1pPr algn="ctr">
              <a:spcBef>
                <a:spcPct val="0"/>
              </a:spcBef>
              <a:defRPr sz="709">
                <a:solidFill>
                  <a:srgbClr val="898989"/>
                </a:solidFill>
              </a:defRPr>
            </a:lvl1pPr>
          </a:lstStyle>
          <a:p>
            <a:endParaRPr lang="en-US"/>
          </a:p>
        </p:txBody>
      </p:sp>
      <p:sp>
        <p:nvSpPr>
          <p:cNvPr id="6" name="Slide Number Placeholder 5"/>
          <p:cNvSpPr>
            <a:spLocks noGrp="1"/>
          </p:cNvSpPr>
          <p:nvPr>
            <p:ph type="sldNum" sz="quarter" idx="4"/>
          </p:nvPr>
        </p:nvSpPr>
        <p:spPr>
          <a:xfrm>
            <a:off x="30675615" y="28060215"/>
            <a:ext cx="9988392" cy="1611875"/>
          </a:xfrm>
          <a:prstGeom prst="rect">
            <a:avLst/>
          </a:prstGeom>
        </p:spPr>
        <p:txBody>
          <a:bodyPr vert="horz" wrap="square" lIns="411071" tIns="205535" rIns="411071" bIns="205535" numCol="1" anchor="ctr" anchorCtr="0" compatLnSpc="1">
            <a:prstTxWarp prst="textNoShape">
              <a:avLst/>
            </a:prstTxWarp>
          </a:bodyPr>
          <a:lstStyle>
            <a:lvl1pPr algn="r">
              <a:spcBef>
                <a:spcPct val="0"/>
              </a:spcBef>
              <a:defRPr sz="709">
                <a:solidFill>
                  <a:srgbClr val="898989"/>
                </a:solidFill>
              </a:defRPr>
            </a:lvl1pPr>
          </a:lstStyle>
          <a:p>
            <a:fld id="{5B2B374C-AB51-4CDF-B1DF-716A21E665C3}" type="slidenum">
              <a:rPr lang="zh-CN" altLang="en-GB" smtClean="0"/>
              <a:pPr/>
              <a:t>‹N°›</a:t>
            </a:fld>
            <a:endParaRPr lang="en-GB" altLang="zh-CN"/>
          </a:p>
        </p:txBody>
      </p:sp>
    </p:spTree>
    <p:extLst>
      <p:ext uri="{BB962C8B-B14F-4D97-AF65-F5344CB8AC3E}">
        <p14:creationId xmlns:p14="http://schemas.microsoft.com/office/powerpoint/2010/main" val="13889180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540085" rtl="0" eaLnBrk="1" fontAlgn="base" hangingPunct="1">
        <a:spcBef>
          <a:spcPct val="0"/>
        </a:spcBef>
        <a:spcAft>
          <a:spcPct val="0"/>
        </a:spcAft>
        <a:defRPr sz="2601" kern="1200">
          <a:solidFill>
            <a:schemeClr val="tx1"/>
          </a:solidFill>
          <a:latin typeface="+mj-lt"/>
          <a:ea typeface="+mj-ea"/>
          <a:cs typeface="+mj-cs"/>
        </a:defRPr>
      </a:lvl1pPr>
      <a:lvl2pPr algn="ctr" defTabSz="540085" rtl="0" eaLnBrk="1" fontAlgn="base" hangingPunct="1">
        <a:spcBef>
          <a:spcPct val="0"/>
        </a:spcBef>
        <a:spcAft>
          <a:spcPct val="0"/>
        </a:spcAft>
        <a:defRPr sz="2601">
          <a:solidFill>
            <a:schemeClr val="tx1"/>
          </a:solidFill>
          <a:latin typeface="Calibri" pitchFamily="34" charset="0"/>
        </a:defRPr>
      </a:lvl2pPr>
      <a:lvl3pPr algn="ctr" defTabSz="540085" rtl="0" eaLnBrk="1" fontAlgn="base" hangingPunct="1">
        <a:spcBef>
          <a:spcPct val="0"/>
        </a:spcBef>
        <a:spcAft>
          <a:spcPct val="0"/>
        </a:spcAft>
        <a:defRPr sz="2601">
          <a:solidFill>
            <a:schemeClr val="tx1"/>
          </a:solidFill>
          <a:latin typeface="Calibri" pitchFamily="34" charset="0"/>
        </a:defRPr>
      </a:lvl3pPr>
      <a:lvl4pPr algn="ctr" defTabSz="540085" rtl="0" eaLnBrk="1" fontAlgn="base" hangingPunct="1">
        <a:spcBef>
          <a:spcPct val="0"/>
        </a:spcBef>
        <a:spcAft>
          <a:spcPct val="0"/>
        </a:spcAft>
        <a:defRPr sz="2601">
          <a:solidFill>
            <a:schemeClr val="tx1"/>
          </a:solidFill>
          <a:latin typeface="Calibri" pitchFamily="34" charset="0"/>
        </a:defRPr>
      </a:lvl4pPr>
      <a:lvl5pPr algn="ctr" defTabSz="540085" rtl="0" eaLnBrk="1" fontAlgn="base" hangingPunct="1">
        <a:spcBef>
          <a:spcPct val="0"/>
        </a:spcBef>
        <a:spcAft>
          <a:spcPct val="0"/>
        </a:spcAft>
        <a:defRPr sz="2601">
          <a:solidFill>
            <a:schemeClr val="tx1"/>
          </a:solidFill>
          <a:latin typeface="Calibri" pitchFamily="34" charset="0"/>
        </a:defRPr>
      </a:lvl5pPr>
      <a:lvl6pPr marL="79117" algn="ctr" defTabSz="540085" rtl="0" eaLnBrk="1" fontAlgn="base" hangingPunct="1">
        <a:spcBef>
          <a:spcPct val="0"/>
        </a:spcBef>
        <a:spcAft>
          <a:spcPct val="0"/>
        </a:spcAft>
        <a:defRPr sz="2601">
          <a:solidFill>
            <a:schemeClr val="tx1"/>
          </a:solidFill>
          <a:latin typeface="Calibri" pitchFamily="34" charset="0"/>
        </a:defRPr>
      </a:lvl6pPr>
      <a:lvl7pPr marL="158235" algn="ctr" defTabSz="540085" rtl="0" eaLnBrk="1" fontAlgn="base" hangingPunct="1">
        <a:spcBef>
          <a:spcPct val="0"/>
        </a:spcBef>
        <a:spcAft>
          <a:spcPct val="0"/>
        </a:spcAft>
        <a:defRPr sz="2601">
          <a:solidFill>
            <a:schemeClr val="tx1"/>
          </a:solidFill>
          <a:latin typeface="Calibri" pitchFamily="34" charset="0"/>
        </a:defRPr>
      </a:lvl7pPr>
      <a:lvl8pPr marL="237352" algn="ctr" defTabSz="540085" rtl="0" eaLnBrk="1" fontAlgn="base" hangingPunct="1">
        <a:spcBef>
          <a:spcPct val="0"/>
        </a:spcBef>
        <a:spcAft>
          <a:spcPct val="0"/>
        </a:spcAft>
        <a:defRPr sz="2601">
          <a:solidFill>
            <a:schemeClr val="tx1"/>
          </a:solidFill>
          <a:latin typeface="Calibri" pitchFamily="34" charset="0"/>
        </a:defRPr>
      </a:lvl8pPr>
      <a:lvl9pPr marL="316469" algn="ctr" defTabSz="540085" rtl="0" eaLnBrk="1" fontAlgn="base" hangingPunct="1">
        <a:spcBef>
          <a:spcPct val="0"/>
        </a:spcBef>
        <a:spcAft>
          <a:spcPct val="0"/>
        </a:spcAft>
        <a:defRPr sz="2601">
          <a:solidFill>
            <a:schemeClr val="tx1"/>
          </a:solidFill>
          <a:latin typeface="Calibri" pitchFamily="34" charset="0"/>
        </a:defRPr>
      </a:lvl9pPr>
    </p:titleStyle>
    <p:bodyStyle>
      <a:lvl1pPr marL="202463" indent="-202463" algn="l" defTabSz="540085" rtl="0" eaLnBrk="1" fontAlgn="base" hangingPunct="1">
        <a:spcBef>
          <a:spcPct val="20000"/>
        </a:spcBef>
        <a:spcAft>
          <a:spcPct val="0"/>
        </a:spcAft>
        <a:buFont typeface="Arial" pitchFamily="34" charset="0"/>
        <a:buChar char="•"/>
        <a:defRPr sz="1892" kern="1200">
          <a:solidFill>
            <a:schemeClr val="tx1"/>
          </a:solidFill>
          <a:latin typeface="+mn-lt"/>
          <a:ea typeface="+mn-ea"/>
          <a:cs typeface="+mn-cs"/>
        </a:defRPr>
      </a:lvl1pPr>
      <a:lvl2pPr marL="438717" indent="-168674" algn="l" defTabSz="540085" rtl="0" eaLnBrk="1" fontAlgn="base" hangingPunct="1">
        <a:spcBef>
          <a:spcPct val="20000"/>
        </a:spcBef>
        <a:spcAft>
          <a:spcPct val="0"/>
        </a:spcAft>
        <a:buFont typeface="Arial" pitchFamily="34" charset="0"/>
        <a:buChar char="–"/>
        <a:defRPr sz="1655" kern="1200">
          <a:solidFill>
            <a:schemeClr val="tx1"/>
          </a:solidFill>
          <a:latin typeface="+mn-lt"/>
          <a:ea typeface="+mn-ea"/>
          <a:cs typeface="+mn-cs"/>
        </a:defRPr>
      </a:lvl2pPr>
      <a:lvl3pPr marL="674970" indent="-134884" algn="l" defTabSz="540085" rtl="0" eaLnBrk="1" fontAlgn="base" hangingPunct="1">
        <a:spcBef>
          <a:spcPct val="20000"/>
        </a:spcBef>
        <a:spcAft>
          <a:spcPct val="0"/>
        </a:spcAft>
        <a:buFont typeface="Arial" pitchFamily="34" charset="0"/>
        <a:buChar char="•"/>
        <a:defRPr sz="1419" kern="1200">
          <a:solidFill>
            <a:schemeClr val="tx1"/>
          </a:solidFill>
          <a:latin typeface="+mn-lt"/>
          <a:ea typeface="+mn-ea"/>
          <a:cs typeface="+mn-cs"/>
        </a:defRPr>
      </a:lvl3pPr>
      <a:lvl4pPr marL="945012" indent="-134884" algn="l" defTabSz="540085" rtl="0" eaLnBrk="1" fontAlgn="base" hangingPunct="1">
        <a:spcBef>
          <a:spcPct val="20000"/>
        </a:spcBef>
        <a:spcAft>
          <a:spcPct val="0"/>
        </a:spcAft>
        <a:buFont typeface="Arial" pitchFamily="34" charset="0"/>
        <a:buChar char="–"/>
        <a:defRPr sz="1182" kern="1200">
          <a:solidFill>
            <a:schemeClr val="tx1"/>
          </a:solidFill>
          <a:latin typeface="+mn-lt"/>
          <a:ea typeface="+mn-ea"/>
          <a:cs typeface="+mn-cs"/>
        </a:defRPr>
      </a:lvl4pPr>
      <a:lvl5pPr marL="1215055" indent="-134884" algn="l" defTabSz="540085" rtl="0" eaLnBrk="1" fontAlgn="base" hangingPunct="1">
        <a:spcBef>
          <a:spcPct val="20000"/>
        </a:spcBef>
        <a:spcAft>
          <a:spcPct val="0"/>
        </a:spcAft>
        <a:buFont typeface="Arial" pitchFamily="34" charset="0"/>
        <a:buChar char="»"/>
        <a:defRPr sz="1182" kern="1200">
          <a:solidFill>
            <a:schemeClr val="tx1"/>
          </a:solidFill>
          <a:latin typeface="+mn-lt"/>
          <a:ea typeface="+mn-ea"/>
          <a:cs typeface="+mn-cs"/>
        </a:defRPr>
      </a:lvl5pPr>
      <a:lvl6pPr marL="1485367" indent="-135034" algn="l" defTabSz="540133" rtl="0" eaLnBrk="1" latinLnBrk="0" hangingPunct="1">
        <a:spcBef>
          <a:spcPct val="20000"/>
        </a:spcBef>
        <a:buFont typeface="Arial" pitchFamily="34" charset="0"/>
        <a:buChar char="•"/>
        <a:defRPr sz="1182" kern="1200">
          <a:solidFill>
            <a:schemeClr val="tx1"/>
          </a:solidFill>
          <a:latin typeface="+mn-lt"/>
          <a:ea typeface="+mn-ea"/>
          <a:cs typeface="+mn-cs"/>
        </a:defRPr>
      </a:lvl6pPr>
      <a:lvl7pPr marL="1755434" indent="-135034" algn="l" defTabSz="540133" rtl="0" eaLnBrk="1" latinLnBrk="0" hangingPunct="1">
        <a:spcBef>
          <a:spcPct val="20000"/>
        </a:spcBef>
        <a:buFont typeface="Arial" pitchFamily="34" charset="0"/>
        <a:buChar char="•"/>
        <a:defRPr sz="1182" kern="1200">
          <a:solidFill>
            <a:schemeClr val="tx1"/>
          </a:solidFill>
          <a:latin typeface="+mn-lt"/>
          <a:ea typeface="+mn-ea"/>
          <a:cs typeface="+mn-cs"/>
        </a:defRPr>
      </a:lvl7pPr>
      <a:lvl8pPr marL="2025500" indent="-135034" algn="l" defTabSz="540133" rtl="0" eaLnBrk="1" latinLnBrk="0" hangingPunct="1">
        <a:spcBef>
          <a:spcPct val="20000"/>
        </a:spcBef>
        <a:buFont typeface="Arial" pitchFamily="34" charset="0"/>
        <a:buChar char="•"/>
        <a:defRPr sz="1182" kern="1200">
          <a:solidFill>
            <a:schemeClr val="tx1"/>
          </a:solidFill>
          <a:latin typeface="+mn-lt"/>
          <a:ea typeface="+mn-ea"/>
          <a:cs typeface="+mn-cs"/>
        </a:defRPr>
      </a:lvl8pPr>
      <a:lvl9pPr marL="2295568" indent="-135034" algn="l" defTabSz="540133" rtl="0" eaLnBrk="1" latinLnBrk="0" hangingPunct="1">
        <a:spcBef>
          <a:spcPct val="20000"/>
        </a:spcBef>
        <a:buFont typeface="Arial" pitchFamily="34" charset="0"/>
        <a:buChar char="•"/>
        <a:defRPr sz="1182" kern="1200">
          <a:solidFill>
            <a:schemeClr val="tx1"/>
          </a:solidFill>
          <a:latin typeface="+mn-lt"/>
          <a:ea typeface="+mn-ea"/>
          <a:cs typeface="+mn-cs"/>
        </a:defRPr>
      </a:lvl9pPr>
    </p:bodyStyle>
    <p:otherStyle>
      <a:defPPr>
        <a:defRPr lang="en-US"/>
      </a:defPPr>
      <a:lvl1pPr marL="0" algn="l" defTabSz="540133" rtl="0" eaLnBrk="1" latinLnBrk="0" hangingPunct="1">
        <a:defRPr sz="1051" kern="1200">
          <a:solidFill>
            <a:schemeClr val="tx1"/>
          </a:solidFill>
          <a:latin typeface="+mn-lt"/>
          <a:ea typeface="+mn-ea"/>
          <a:cs typeface="+mn-cs"/>
        </a:defRPr>
      </a:lvl1pPr>
      <a:lvl2pPr marL="270067" algn="l" defTabSz="540133" rtl="0" eaLnBrk="1" latinLnBrk="0" hangingPunct="1">
        <a:defRPr sz="1051" kern="1200">
          <a:solidFill>
            <a:schemeClr val="tx1"/>
          </a:solidFill>
          <a:latin typeface="+mn-lt"/>
          <a:ea typeface="+mn-ea"/>
          <a:cs typeface="+mn-cs"/>
        </a:defRPr>
      </a:lvl2pPr>
      <a:lvl3pPr marL="540133" algn="l" defTabSz="540133" rtl="0" eaLnBrk="1" latinLnBrk="0" hangingPunct="1">
        <a:defRPr sz="1051" kern="1200">
          <a:solidFill>
            <a:schemeClr val="tx1"/>
          </a:solidFill>
          <a:latin typeface="+mn-lt"/>
          <a:ea typeface="+mn-ea"/>
          <a:cs typeface="+mn-cs"/>
        </a:defRPr>
      </a:lvl3pPr>
      <a:lvl4pPr marL="810201" algn="l" defTabSz="540133" rtl="0" eaLnBrk="1" latinLnBrk="0" hangingPunct="1">
        <a:defRPr sz="1051" kern="1200">
          <a:solidFill>
            <a:schemeClr val="tx1"/>
          </a:solidFill>
          <a:latin typeface="+mn-lt"/>
          <a:ea typeface="+mn-ea"/>
          <a:cs typeface="+mn-cs"/>
        </a:defRPr>
      </a:lvl4pPr>
      <a:lvl5pPr marL="1080266" algn="l" defTabSz="540133" rtl="0" eaLnBrk="1" latinLnBrk="0" hangingPunct="1">
        <a:defRPr sz="1051" kern="1200">
          <a:solidFill>
            <a:schemeClr val="tx1"/>
          </a:solidFill>
          <a:latin typeface="+mn-lt"/>
          <a:ea typeface="+mn-ea"/>
          <a:cs typeface="+mn-cs"/>
        </a:defRPr>
      </a:lvl5pPr>
      <a:lvl6pPr marL="1350334" algn="l" defTabSz="540133" rtl="0" eaLnBrk="1" latinLnBrk="0" hangingPunct="1">
        <a:defRPr sz="1051" kern="1200">
          <a:solidFill>
            <a:schemeClr val="tx1"/>
          </a:solidFill>
          <a:latin typeface="+mn-lt"/>
          <a:ea typeface="+mn-ea"/>
          <a:cs typeface="+mn-cs"/>
        </a:defRPr>
      </a:lvl6pPr>
      <a:lvl7pPr marL="1620401" algn="l" defTabSz="540133" rtl="0" eaLnBrk="1" latinLnBrk="0" hangingPunct="1">
        <a:defRPr sz="1051" kern="1200">
          <a:solidFill>
            <a:schemeClr val="tx1"/>
          </a:solidFill>
          <a:latin typeface="+mn-lt"/>
          <a:ea typeface="+mn-ea"/>
          <a:cs typeface="+mn-cs"/>
        </a:defRPr>
      </a:lvl7pPr>
      <a:lvl8pPr marL="1890467" algn="l" defTabSz="540133" rtl="0" eaLnBrk="1" latinLnBrk="0" hangingPunct="1">
        <a:defRPr sz="1051" kern="1200">
          <a:solidFill>
            <a:schemeClr val="tx1"/>
          </a:solidFill>
          <a:latin typeface="+mn-lt"/>
          <a:ea typeface="+mn-ea"/>
          <a:cs typeface="+mn-cs"/>
        </a:defRPr>
      </a:lvl8pPr>
      <a:lvl9pPr marL="2160534" algn="l" defTabSz="540133" rtl="0" eaLnBrk="1" latinLnBrk="0" hangingPunct="1">
        <a:defRPr sz="10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4.png"/><Relationship Id="rId21" Type="http://schemas.openxmlformats.org/officeDocument/2006/relationships/image" Target="../media/image20.png"/><Relationship Id="rId63" Type="http://schemas.openxmlformats.org/officeDocument/2006/relationships/image" Target="../media/image28.gif"/><Relationship Id="rId68" Type="http://schemas.openxmlformats.org/officeDocument/2006/relationships/image" Target="../media/image33.png"/><Relationship Id="rId84" Type="http://schemas.openxmlformats.org/officeDocument/2006/relationships/image" Target="../media/image52.png"/><Relationship Id="rId89" Type="http://schemas.openxmlformats.org/officeDocument/2006/relationships/image" Target="../media/image57.png"/><Relationship Id="rId112" Type="http://schemas.openxmlformats.org/officeDocument/2006/relationships/image" Target="../media/image80.png"/><Relationship Id="rId107" Type="http://schemas.openxmlformats.org/officeDocument/2006/relationships/image" Target="../media/image75.png"/><Relationship Id="rId32" Type="http://schemas.openxmlformats.org/officeDocument/2006/relationships/image" Target="../media/image23.png"/><Relationship Id="rId74" Type="http://schemas.openxmlformats.org/officeDocument/2006/relationships/image" Target="../media/image39.png"/><Relationship Id="rId79" Type="http://schemas.openxmlformats.org/officeDocument/2006/relationships/image" Target="../media/image47.png"/><Relationship Id="rId102" Type="http://schemas.openxmlformats.org/officeDocument/2006/relationships/image" Target="../media/image70.png"/><Relationship Id="rId5" Type="http://schemas.openxmlformats.org/officeDocument/2006/relationships/image" Target="../media/image4.png"/><Relationship Id="rId61" Type="http://schemas.openxmlformats.org/officeDocument/2006/relationships/image" Target="../media/image46.png"/><Relationship Id="rId82" Type="http://schemas.openxmlformats.org/officeDocument/2006/relationships/image" Target="../media/image50.png"/><Relationship Id="rId90" Type="http://schemas.openxmlformats.org/officeDocument/2006/relationships/image" Target="../media/image58.png"/><Relationship Id="rId95" Type="http://schemas.openxmlformats.org/officeDocument/2006/relationships/image" Target="../media/image63.png"/><Relationship Id="rId19" Type="http://schemas.openxmlformats.org/officeDocument/2006/relationships/image" Target="../media/image18.png"/><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21.png"/><Relationship Id="rId35" Type="http://schemas.openxmlformats.org/officeDocument/2006/relationships/image" Target="../media/image26.png"/><Relationship Id="rId64" Type="http://schemas.openxmlformats.org/officeDocument/2006/relationships/image" Target="../media/image29.png"/><Relationship Id="rId69" Type="http://schemas.openxmlformats.org/officeDocument/2006/relationships/image" Target="../media/image34.png"/><Relationship Id="rId77" Type="http://schemas.openxmlformats.org/officeDocument/2006/relationships/image" Target="../media/image42.png"/><Relationship Id="rId100" Type="http://schemas.openxmlformats.org/officeDocument/2006/relationships/image" Target="../media/image68.png"/><Relationship Id="rId105" Type="http://schemas.openxmlformats.org/officeDocument/2006/relationships/image" Target="../media/image73.png"/><Relationship Id="rId8" Type="http://schemas.openxmlformats.org/officeDocument/2006/relationships/image" Target="../media/image7.png"/><Relationship Id="rId72" Type="http://schemas.openxmlformats.org/officeDocument/2006/relationships/image" Target="../media/image37.png"/><Relationship Id="rId80" Type="http://schemas.openxmlformats.org/officeDocument/2006/relationships/image" Target="../media/image48.png"/><Relationship Id="rId85" Type="http://schemas.openxmlformats.org/officeDocument/2006/relationships/image" Target="../media/image53.png"/><Relationship Id="rId93" Type="http://schemas.openxmlformats.org/officeDocument/2006/relationships/image" Target="../media/image61.png"/><Relationship Id="rId98" Type="http://schemas.openxmlformats.org/officeDocument/2006/relationships/image" Target="../media/image66.png"/><Relationship Id="rId3" Type="http://schemas.openxmlformats.org/officeDocument/2006/relationships/image" Target="../media/image2.wmf"/><Relationship Id="rId25" Type="http://schemas.openxmlformats.org/officeDocument/2006/relationships/image" Target="../media/image13.png"/><Relationship Id="rId33" Type="http://schemas.openxmlformats.org/officeDocument/2006/relationships/image" Target="../media/image24.png"/><Relationship Id="rId59" Type="http://schemas.openxmlformats.org/officeDocument/2006/relationships/image" Target="../media/image44.png"/><Relationship Id="rId67" Type="http://schemas.openxmlformats.org/officeDocument/2006/relationships/image" Target="../media/image32.png"/><Relationship Id="rId103" Type="http://schemas.openxmlformats.org/officeDocument/2006/relationships/image" Target="../media/image71.png"/><Relationship Id="rId108" Type="http://schemas.openxmlformats.org/officeDocument/2006/relationships/image" Target="../media/image76.jpeg"/><Relationship Id="rId20" Type="http://schemas.openxmlformats.org/officeDocument/2006/relationships/image" Target="../media/image9.png"/><Relationship Id="rId62" Type="http://schemas.openxmlformats.org/officeDocument/2006/relationships/image" Target="../media/image27.gif"/><Relationship Id="rId70" Type="http://schemas.openxmlformats.org/officeDocument/2006/relationships/image" Target="../media/image35.png"/><Relationship Id="rId75" Type="http://schemas.openxmlformats.org/officeDocument/2006/relationships/image" Target="../media/image40.png"/><Relationship Id="rId83" Type="http://schemas.openxmlformats.org/officeDocument/2006/relationships/image" Target="../media/image51.png"/><Relationship Id="rId88" Type="http://schemas.openxmlformats.org/officeDocument/2006/relationships/image" Target="../media/image56.png"/><Relationship Id="rId91" Type="http://schemas.openxmlformats.org/officeDocument/2006/relationships/image" Target="../media/image59.png"/><Relationship Id="rId96" Type="http://schemas.openxmlformats.org/officeDocument/2006/relationships/image" Target="../media/image64.png"/><Relationship Id="rId111"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5.png"/><Relationship Id="rId23" Type="http://schemas.openxmlformats.org/officeDocument/2006/relationships/image" Target="../media/image11.png"/><Relationship Id="rId28" Type="http://schemas.openxmlformats.org/officeDocument/2006/relationships/image" Target="../media/image16.jpeg"/><Relationship Id="rId106" Type="http://schemas.openxmlformats.org/officeDocument/2006/relationships/image" Target="../media/image74.png"/><Relationship Id="rId31" Type="http://schemas.openxmlformats.org/officeDocument/2006/relationships/image" Target="../media/image22.png"/><Relationship Id="rId60" Type="http://schemas.openxmlformats.org/officeDocument/2006/relationships/image" Target="../media/image45.png"/><Relationship Id="rId65" Type="http://schemas.openxmlformats.org/officeDocument/2006/relationships/image" Target="../media/image30.jpeg"/><Relationship Id="rId73" Type="http://schemas.openxmlformats.org/officeDocument/2006/relationships/image" Target="../media/image38.png"/><Relationship Id="rId78" Type="http://schemas.openxmlformats.org/officeDocument/2006/relationships/image" Target="../media/image43.png"/><Relationship Id="rId81" Type="http://schemas.openxmlformats.org/officeDocument/2006/relationships/image" Target="../media/image49.png"/><Relationship Id="rId86" Type="http://schemas.openxmlformats.org/officeDocument/2006/relationships/image" Target="../media/image54.png"/><Relationship Id="rId94" Type="http://schemas.openxmlformats.org/officeDocument/2006/relationships/image" Target="../media/image62.png"/><Relationship Id="rId99" Type="http://schemas.openxmlformats.org/officeDocument/2006/relationships/image" Target="../media/image67.png"/><Relationship Id="rId101" Type="http://schemas.openxmlformats.org/officeDocument/2006/relationships/image" Target="../media/image69.png"/><Relationship Id="rId4" Type="http://schemas.openxmlformats.org/officeDocument/2006/relationships/image" Target="../media/image3.png"/><Relationship Id="rId9" Type="http://schemas.openxmlformats.org/officeDocument/2006/relationships/image" Target="../media/image8.png"/><Relationship Id="rId18" Type="http://schemas.openxmlformats.org/officeDocument/2006/relationships/image" Target="../media/image17.png"/><Relationship Id="rId109" Type="http://schemas.openxmlformats.org/officeDocument/2006/relationships/image" Target="../media/image77.png"/><Relationship Id="rId34" Type="http://schemas.openxmlformats.org/officeDocument/2006/relationships/image" Target="../media/image25.png"/><Relationship Id="rId76" Type="http://schemas.openxmlformats.org/officeDocument/2006/relationships/image" Target="../media/image41.png"/><Relationship Id="rId97" Type="http://schemas.openxmlformats.org/officeDocument/2006/relationships/image" Target="../media/image65.png"/><Relationship Id="rId104" Type="http://schemas.openxmlformats.org/officeDocument/2006/relationships/image" Target="../media/image72.png"/><Relationship Id="rId7" Type="http://schemas.openxmlformats.org/officeDocument/2006/relationships/image" Target="../media/image6.png"/><Relationship Id="rId71" Type="http://schemas.openxmlformats.org/officeDocument/2006/relationships/image" Target="../media/image36.png"/><Relationship Id="rId92" Type="http://schemas.openxmlformats.org/officeDocument/2006/relationships/image" Target="../media/image60.png"/><Relationship Id="rId2" Type="http://schemas.openxmlformats.org/officeDocument/2006/relationships/image" Target="../media/image1.png"/><Relationship Id="rId29" Type="http://schemas.openxmlformats.org/officeDocument/2006/relationships/image" Target="../media/image19.png"/><Relationship Id="rId24" Type="http://schemas.openxmlformats.org/officeDocument/2006/relationships/image" Target="../media/image12.png"/><Relationship Id="rId66" Type="http://schemas.openxmlformats.org/officeDocument/2006/relationships/image" Target="../media/image31.png"/><Relationship Id="rId87" Type="http://schemas.openxmlformats.org/officeDocument/2006/relationships/image" Target="../media/image55.png"/><Relationship Id="rId110"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组合 142">
            <a:extLst>
              <a:ext uri="{FF2B5EF4-FFF2-40B4-BE49-F238E27FC236}">
                <a16:creationId xmlns:a16="http://schemas.microsoft.com/office/drawing/2014/main" id="{9718D994-0467-404F-A975-7FBDE06E1094}"/>
              </a:ext>
            </a:extLst>
          </p:cNvPr>
          <p:cNvGrpSpPr/>
          <p:nvPr/>
        </p:nvGrpSpPr>
        <p:grpSpPr>
          <a:xfrm>
            <a:off x="1762172" y="14626755"/>
            <a:ext cx="6097947" cy="4310067"/>
            <a:chOff x="39306936" y="22502007"/>
            <a:chExt cx="6097947" cy="4310067"/>
          </a:xfrm>
        </p:grpSpPr>
        <p:pic>
          <p:nvPicPr>
            <p:cNvPr id="144" name="图片 143">
              <a:extLst>
                <a:ext uri="{FF2B5EF4-FFF2-40B4-BE49-F238E27FC236}">
                  <a16:creationId xmlns:a16="http://schemas.microsoft.com/office/drawing/2014/main" id="{024AEBFF-56C9-4603-822A-D33089520B5F}"/>
                </a:ext>
              </a:extLst>
            </p:cNvPr>
            <p:cNvPicPr>
              <a:picLocks noChangeAspect="1"/>
            </p:cNvPicPr>
            <p:nvPr/>
          </p:nvPicPr>
          <p:blipFill>
            <a:blip r:embed="rId2"/>
            <a:stretch>
              <a:fillRect/>
            </a:stretch>
          </p:blipFill>
          <p:spPr>
            <a:xfrm>
              <a:off x="39306936" y="22502007"/>
              <a:ext cx="6097947" cy="4310067"/>
            </a:xfrm>
            <a:prstGeom prst="rect">
              <a:avLst/>
            </a:prstGeom>
          </p:spPr>
        </p:pic>
        <p:sp>
          <p:nvSpPr>
            <p:cNvPr id="145" name="文本框 144">
              <a:extLst>
                <a:ext uri="{FF2B5EF4-FFF2-40B4-BE49-F238E27FC236}">
                  <a16:creationId xmlns:a16="http://schemas.microsoft.com/office/drawing/2014/main" id="{65E19710-2216-4710-A13B-87F5858784DC}"/>
                </a:ext>
              </a:extLst>
            </p:cNvPr>
            <p:cNvSpPr txBox="1"/>
            <p:nvPr/>
          </p:nvSpPr>
          <p:spPr>
            <a:xfrm>
              <a:off x="41020351" y="23262358"/>
              <a:ext cx="1110703" cy="307777"/>
            </a:xfrm>
            <a:prstGeom prst="rect">
              <a:avLst/>
            </a:prstGeom>
            <a:noFill/>
          </p:spPr>
          <p:txBody>
            <a:bodyPr wrap="square" rtlCol="0">
              <a:spAutoFit/>
            </a:bodyPr>
            <a:lstStyle/>
            <a:p>
              <a:r>
                <a:rPr lang="en-US" altLang="zh-CN" sz="1400" i="1" dirty="0"/>
                <a:t>SCS4050</a:t>
              </a:r>
              <a:endParaRPr lang="zh-CN" altLang="en-US" sz="1400" i="1" dirty="0"/>
            </a:p>
          </p:txBody>
        </p:sp>
      </p:grpSp>
      <p:sp>
        <p:nvSpPr>
          <p:cNvPr id="19" name="Rectangle 6"/>
          <p:cNvSpPr>
            <a:spLocks noChangeArrowheads="1"/>
          </p:cNvSpPr>
          <p:nvPr/>
        </p:nvSpPr>
        <p:spPr bwMode="auto">
          <a:xfrm>
            <a:off x="17724508" y="1717720"/>
            <a:ext cx="34381" cy="10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6992" tIns="8496" rIns="16992" bIns="8496" numCol="1" anchor="ctr" anchorCtr="0" compatLnSpc="1">
            <a:prstTxWarp prst="textNoShape">
              <a:avLst/>
            </a:prstTxWarp>
            <a:spAutoFit/>
          </a:bodyPr>
          <a:lstStyle/>
          <a:p>
            <a:endParaRPr lang="en-US" sz="594"/>
          </a:p>
        </p:txBody>
      </p:sp>
      <p:sp>
        <p:nvSpPr>
          <p:cNvPr id="25" name="Rectangle 14"/>
          <p:cNvSpPr>
            <a:spLocks noChangeArrowheads="1"/>
          </p:cNvSpPr>
          <p:nvPr/>
        </p:nvSpPr>
        <p:spPr bwMode="auto">
          <a:xfrm>
            <a:off x="17724508" y="1717720"/>
            <a:ext cx="34381" cy="10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6992" tIns="8496" rIns="16992" bIns="8496" numCol="1" anchor="ctr" anchorCtr="0" compatLnSpc="1">
            <a:prstTxWarp prst="textNoShape">
              <a:avLst/>
            </a:prstTxWarp>
            <a:spAutoFit/>
          </a:bodyPr>
          <a:lstStyle/>
          <a:p>
            <a:endParaRPr lang="en-US" sz="594"/>
          </a:p>
        </p:txBody>
      </p:sp>
      <p:sp>
        <p:nvSpPr>
          <p:cNvPr id="9" name="Rectangle 22"/>
          <p:cNvSpPr>
            <a:spLocks noChangeArrowheads="1"/>
          </p:cNvSpPr>
          <p:nvPr/>
        </p:nvSpPr>
        <p:spPr bwMode="auto">
          <a:xfrm>
            <a:off x="17724508" y="1717720"/>
            <a:ext cx="34381" cy="10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6992" tIns="8496" rIns="16992" bIns="8496" numCol="1" anchor="ctr" anchorCtr="0" compatLnSpc="1">
            <a:prstTxWarp prst="textNoShape">
              <a:avLst/>
            </a:prstTxWarp>
            <a:spAutoFit/>
          </a:bodyPr>
          <a:lstStyle/>
          <a:p>
            <a:endParaRPr lang="en-US" sz="594"/>
          </a:p>
        </p:txBody>
      </p:sp>
      <p:sp>
        <p:nvSpPr>
          <p:cNvPr id="12" name="Rectangle 24"/>
          <p:cNvSpPr>
            <a:spLocks noChangeArrowheads="1"/>
          </p:cNvSpPr>
          <p:nvPr/>
        </p:nvSpPr>
        <p:spPr bwMode="auto">
          <a:xfrm>
            <a:off x="17724508" y="1717720"/>
            <a:ext cx="34381" cy="10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6992" tIns="8496" rIns="16992" bIns="8496" numCol="1" anchor="ctr" anchorCtr="0" compatLnSpc="1">
            <a:prstTxWarp prst="textNoShape">
              <a:avLst/>
            </a:prstTxWarp>
            <a:spAutoFit/>
          </a:bodyPr>
          <a:lstStyle/>
          <a:p>
            <a:endParaRPr lang="en-US" sz="594"/>
          </a:p>
        </p:txBody>
      </p:sp>
      <p:sp>
        <p:nvSpPr>
          <p:cNvPr id="27" name="Rectangle 26"/>
          <p:cNvSpPr>
            <a:spLocks noChangeArrowheads="1"/>
          </p:cNvSpPr>
          <p:nvPr/>
        </p:nvSpPr>
        <p:spPr bwMode="auto">
          <a:xfrm>
            <a:off x="17724508" y="1717720"/>
            <a:ext cx="34381" cy="10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6992" tIns="8496" rIns="16992" bIns="8496" numCol="1" anchor="ctr" anchorCtr="0" compatLnSpc="1">
            <a:prstTxWarp prst="textNoShape">
              <a:avLst/>
            </a:prstTxWarp>
            <a:spAutoFit/>
          </a:bodyPr>
          <a:lstStyle/>
          <a:p>
            <a:endParaRPr lang="en-US" sz="594"/>
          </a:p>
        </p:txBody>
      </p:sp>
      <p:sp>
        <p:nvSpPr>
          <p:cNvPr id="30" name="Rectangle 40"/>
          <p:cNvSpPr>
            <a:spLocks noChangeArrowheads="1"/>
          </p:cNvSpPr>
          <p:nvPr/>
        </p:nvSpPr>
        <p:spPr bwMode="auto">
          <a:xfrm>
            <a:off x="17724508" y="1717720"/>
            <a:ext cx="34381" cy="108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6992" tIns="8496" rIns="16992" bIns="8496" numCol="1" anchor="ctr" anchorCtr="0" compatLnSpc="1">
            <a:prstTxWarp prst="textNoShape">
              <a:avLst/>
            </a:prstTxWarp>
            <a:spAutoFit/>
          </a:bodyPr>
          <a:lstStyle/>
          <a:p>
            <a:endParaRPr lang="en-US" sz="594"/>
          </a:p>
        </p:txBody>
      </p:sp>
      <p:pic>
        <p:nvPicPr>
          <p:cNvPr id="80" name="Picture 9" descr="UT_Logo_Black_EN"/>
          <p:cNvPicPr>
            <a:picLocks noChangeAspect="1" noChangeArrowheads="1"/>
          </p:cNvPicPr>
          <p:nvPr/>
        </p:nvPicPr>
        <p:blipFill>
          <a:blip r:embed="rId3" cstate="print"/>
          <a:srcRect/>
          <a:stretch>
            <a:fillRect/>
          </a:stretch>
        </p:blipFill>
        <p:spPr bwMode="auto">
          <a:xfrm>
            <a:off x="1448975" y="66168"/>
            <a:ext cx="9839891" cy="1962777"/>
          </a:xfrm>
          <a:prstGeom prst="rect">
            <a:avLst/>
          </a:prstGeom>
          <a:noFill/>
          <a:ln w="9525">
            <a:noFill/>
            <a:miter lim="800000"/>
            <a:headEnd/>
            <a:tailEnd/>
          </a:ln>
        </p:spPr>
      </p:pic>
      <p:sp>
        <p:nvSpPr>
          <p:cNvPr id="98" name="Rectangle 6"/>
          <p:cNvSpPr>
            <a:spLocks noChangeArrowheads="1"/>
          </p:cNvSpPr>
          <p:nvPr/>
        </p:nvSpPr>
        <p:spPr bwMode="auto">
          <a:xfrm>
            <a:off x="1469965" y="2359280"/>
            <a:ext cx="40358920" cy="3044947"/>
          </a:xfrm>
          <a:prstGeom prst="rect">
            <a:avLst/>
          </a:prstGeom>
          <a:noFill/>
          <a:ln>
            <a:noFill/>
            <a:headEnd/>
            <a:tailEnd/>
          </a:ln>
          <a:effectLst/>
        </p:spPr>
        <p:style>
          <a:lnRef idx="1">
            <a:schemeClr val="accent5"/>
          </a:lnRef>
          <a:fillRef idx="1001">
            <a:schemeClr val="lt1"/>
          </a:fillRef>
          <a:effectRef idx="1">
            <a:schemeClr val="accent5"/>
          </a:effectRef>
          <a:fontRef idx="minor">
            <a:schemeClr val="dk1"/>
          </a:fontRef>
        </p:style>
        <p:txBody>
          <a:bodyPr wrap="square" lIns="70179" tIns="35089" rIns="70179" bIns="35089">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7200" b="1" i="0" u="none" strike="noStrike" kern="1200" cap="none" spc="0" normalizeH="0" baseline="0" noProof="0" dirty="0">
                <a:ln>
                  <a:noFill/>
                </a:ln>
                <a:solidFill>
                  <a:prstClr val="black"/>
                </a:solidFill>
                <a:effectLst/>
                <a:uLnTx/>
                <a:uFillTx/>
                <a:latin typeface="Arial Narrow"/>
                <a:ea typeface="+mn-ea"/>
                <a:cs typeface="Arial Narrow"/>
              </a:rPr>
              <a:t>Analysis of contact behavior in CORC</a:t>
            </a:r>
            <a:r>
              <a:rPr kumimoji="0" lang="en-US" altLang="zh-CN" sz="7200" b="1" i="0" u="none" strike="noStrike" kern="1200" cap="none" spc="0" normalizeH="0" baseline="30000" noProof="0" dirty="0">
                <a:ln>
                  <a:noFill/>
                </a:ln>
                <a:solidFill>
                  <a:prstClr val="black"/>
                </a:solidFill>
                <a:effectLst/>
                <a:uLnTx/>
                <a:uFillTx/>
                <a:latin typeface="Arial Narrow"/>
                <a:ea typeface="+mn-ea"/>
                <a:cs typeface="Arial Narrow"/>
              </a:rPr>
              <a:t>®</a:t>
            </a:r>
            <a:r>
              <a:rPr kumimoji="0" lang="en-US" altLang="zh-CN" sz="7200" b="1" i="0" u="none" strike="noStrike" kern="1200" cap="none" spc="0" normalizeH="0" baseline="0" noProof="0" dirty="0">
                <a:ln>
                  <a:noFill/>
                </a:ln>
                <a:solidFill>
                  <a:prstClr val="black"/>
                </a:solidFill>
                <a:effectLst/>
                <a:uLnTx/>
                <a:uFillTx/>
                <a:latin typeface="Arial Narrow"/>
                <a:ea typeface="+mn-ea"/>
                <a:cs typeface="Arial Narrow"/>
              </a:rPr>
              <a:t> cabling and under axial tension</a:t>
            </a:r>
            <a:endParaRPr lang="en-US" sz="7200" b="1" dirty="0">
              <a:latin typeface="Arial Narrow"/>
              <a:cs typeface="Arial Narrow"/>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3684" b="0" i="1" u="sng" strike="noStrike" kern="1200" cap="none" spc="0" normalizeH="0" baseline="0" noProof="0" dirty="0">
                <a:ln>
                  <a:noFill/>
                </a:ln>
                <a:solidFill>
                  <a:prstClr val="black"/>
                </a:solidFill>
                <a:effectLst/>
                <a:uLnTx/>
                <a:uFillTx/>
                <a:latin typeface="Arial Narrow"/>
                <a:ea typeface="+mn-ea"/>
                <a:cs typeface="Arial Narrow"/>
              </a:rPr>
              <a:t>K. Wang</a:t>
            </a:r>
            <a:r>
              <a:rPr kumimoji="0" lang="en-US" altLang="zh-CN" sz="3684" b="0" i="1" u="sng" strike="noStrike" kern="1200" cap="none" spc="0" normalizeH="0" baseline="30000" noProof="0" dirty="0">
                <a:ln>
                  <a:noFill/>
                </a:ln>
                <a:solidFill>
                  <a:prstClr val="black"/>
                </a:solidFill>
                <a:effectLst/>
                <a:uLnTx/>
                <a:uFillTx/>
                <a:latin typeface="Arial Narrow"/>
                <a:ea typeface="+mn-ea"/>
                <a:cs typeface="Arial Narrow"/>
              </a:rPr>
              <a:t>1, 2</a:t>
            </a:r>
            <a:r>
              <a:rPr kumimoji="0" lang="en-US" altLang="zh-CN" sz="3684" b="0" i="1" u="none" strike="noStrike" kern="1200" cap="none" spc="0" normalizeH="0" baseline="0" noProof="0" dirty="0">
                <a:ln>
                  <a:noFill/>
                </a:ln>
                <a:solidFill>
                  <a:prstClr val="black"/>
                </a:solidFill>
                <a:effectLst/>
                <a:uLnTx/>
                <a:uFillTx/>
                <a:latin typeface="Arial Narrow"/>
                <a:ea typeface="+mn-ea"/>
                <a:cs typeface="Arial Narrow"/>
              </a:rPr>
              <a:t>,</a:t>
            </a:r>
            <a:r>
              <a:rPr kumimoji="0" lang="en-US" altLang="zh-CN" sz="3684"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 V</a:t>
            </a:r>
            <a:r>
              <a:rPr lang="en-US" altLang="zh-CN" sz="3684" i="1" dirty="0">
                <a:solidFill>
                  <a:prstClr val="black"/>
                </a:solidFill>
                <a:latin typeface="Arial Narrow"/>
                <a:ea typeface="宋体" panose="02010600030101010101" pitchFamily="2" charset="-122"/>
                <a:cs typeface="Arial Narrow"/>
              </a:rPr>
              <a:t>.</a:t>
            </a:r>
            <a:r>
              <a:rPr lang="zh-CN" altLang="en-US" sz="3684" i="1" dirty="0">
                <a:solidFill>
                  <a:prstClr val="black"/>
                </a:solidFill>
                <a:latin typeface="Arial Narrow"/>
                <a:ea typeface="宋体" panose="02010600030101010101" pitchFamily="2" charset="-122"/>
                <a:cs typeface="Arial Narrow"/>
              </a:rPr>
              <a:t> </a:t>
            </a:r>
            <a:r>
              <a:rPr kumimoji="0" lang="en-US" altLang="zh-CN" sz="3684" b="0" i="1" u="none" strike="noStrike" kern="1200" cap="none" spc="0" normalizeH="0" baseline="0" noProof="0" dirty="0">
                <a:ln>
                  <a:noFill/>
                </a:ln>
                <a:solidFill>
                  <a:prstClr val="black"/>
                </a:solidFill>
                <a:effectLst/>
                <a:uLnTx/>
                <a:uFillTx/>
                <a:latin typeface="Arial Narrow"/>
                <a:ea typeface="+mn-ea"/>
                <a:cs typeface="Arial Narrow"/>
              </a:rPr>
              <a:t>A. Anvar</a:t>
            </a:r>
            <a:r>
              <a:rPr kumimoji="0" lang="en-US" altLang="zh-CN" sz="3684" b="0" i="1" u="none" strike="noStrike" kern="1200" cap="none" spc="0" normalizeH="0" baseline="30000" noProof="0" dirty="0">
                <a:ln>
                  <a:noFill/>
                </a:ln>
                <a:solidFill>
                  <a:prstClr val="black"/>
                </a:solidFill>
                <a:effectLst/>
                <a:uLnTx/>
                <a:uFillTx/>
                <a:latin typeface="Arial Narrow"/>
                <a:ea typeface="宋体" panose="02010600030101010101" pitchFamily="2" charset="-122"/>
                <a:cs typeface="Arial Narrow"/>
              </a:rPr>
              <a:t>1, 3</a:t>
            </a:r>
            <a:r>
              <a:rPr kumimoji="0" lang="nl-NL" altLang="zh-CN" sz="3684" b="0" i="1" u="none" strike="noStrike" kern="1200" cap="none" spc="0" normalizeH="0" baseline="0" noProof="0" dirty="0">
                <a:ln>
                  <a:noFill/>
                </a:ln>
                <a:solidFill>
                  <a:prstClr val="black"/>
                </a:solidFill>
                <a:effectLst/>
                <a:uLnTx/>
                <a:uFillTx/>
                <a:latin typeface="Arial Narrow"/>
                <a:ea typeface="+mn-ea"/>
                <a:cs typeface="Arial Narrow"/>
              </a:rPr>
              <a:t>,</a:t>
            </a:r>
            <a:r>
              <a:rPr kumimoji="0" lang="en-US" altLang="zh-CN" sz="3684"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 Y.</a:t>
            </a:r>
            <a:r>
              <a:rPr kumimoji="0" lang="zh-CN" altLang="en-US" sz="3684"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 </a:t>
            </a:r>
            <a:r>
              <a:rPr kumimoji="0" lang="en-US" altLang="zh-CN" sz="3684"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Gao</a:t>
            </a:r>
            <a:r>
              <a:rPr kumimoji="0" lang="en-US" altLang="zh-CN" sz="3684" b="0" i="1" u="none" strike="noStrike" kern="1200" cap="none" spc="0" normalizeH="0" baseline="30000" noProof="0" dirty="0">
                <a:ln>
                  <a:noFill/>
                </a:ln>
                <a:solidFill>
                  <a:prstClr val="black"/>
                </a:solidFill>
                <a:effectLst/>
                <a:uLnTx/>
                <a:uFillTx/>
                <a:latin typeface="Arial Narrow"/>
                <a:ea typeface="宋体" panose="02010600030101010101" pitchFamily="2" charset="-122"/>
                <a:cs typeface="Arial Narrow"/>
              </a:rPr>
              <a:t>2</a:t>
            </a:r>
            <a:r>
              <a:rPr kumimoji="0" lang="en-US" altLang="zh-CN" sz="3684"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 </a:t>
            </a:r>
            <a:r>
              <a:rPr kumimoji="0" lang="en-US" altLang="zh-CN" sz="3684" b="0" i="1" u="none" strike="noStrike" kern="1200" cap="none" spc="0" normalizeH="0" baseline="0" noProof="0" dirty="0">
                <a:ln>
                  <a:noFill/>
                </a:ln>
                <a:solidFill>
                  <a:prstClr val="black"/>
                </a:solidFill>
                <a:effectLst/>
                <a:uLnTx/>
                <a:uFillTx/>
                <a:latin typeface="Arial Narrow"/>
                <a:ea typeface="+mn-ea"/>
                <a:cs typeface="Arial Narrow"/>
              </a:rPr>
              <a:t>J D Weiss</a:t>
            </a:r>
            <a:r>
              <a:rPr kumimoji="0" lang="en-US" altLang="zh-CN" sz="3684" b="0" i="1" u="none" strike="noStrike" kern="1200" cap="none" spc="0" normalizeH="0" baseline="30000" noProof="0" dirty="0">
                <a:ln>
                  <a:noFill/>
                </a:ln>
                <a:solidFill>
                  <a:prstClr val="black"/>
                </a:solidFill>
                <a:effectLst/>
                <a:uLnTx/>
                <a:uFillTx/>
                <a:latin typeface="Arial Narrow"/>
                <a:ea typeface="+mn-ea"/>
                <a:cs typeface="Arial Narrow"/>
              </a:rPr>
              <a:t>4</a:t>
            </a:r>
            <a:r>
              <a:rPr kumimoji="0" lang="en-US" altLang="zh-CN" sz="3684" b="0" i="1" u="none" strike="noStrike" kern="1200" cap="none" spc="0" normalizeH="0" baseline="0" noProof="0" dirty="0">
                <a:ln>
                  <a:noFill/>
                </a:ln>
                <a:solidFill>
                  <a:prstClr val="black"/>
                </a:solidFill>
                <a:effectLst/>
                <a:uLnTx/>
                <a:uFillTx/>
                <a:latin typeface="Arial Narrow"/>
                <a:ea typeface="+mn-ea"/>
                <a:cs typeface="Arial Narrow"/>
              </a:rPr>
              <a:t>, D.C. van der Laan</a:t>
            </a:r>
            <a:r>
              <a:rPr kumimoji="0" lang="en-US" altLang="zh-CN" sz="3684" b="0" i="1" u="none" strike="noStrike" kern="1200" cap="none" spc="0" normalizeH="0" baseline="30000" noProof="0" dirty="0">
                <a:ln>
                  <a:noFill/>
                </a:ln>
                <a:solidFill>
                  <a:prstClr val="black"/>
                </a:solidFill>
                <a:effectLst/>
                <a:uLnTx/>
                <a:uFillTx/>
                <a:latin typeface="Arial Narrow"/>
                <a:ea typeface="+mn-ea"/>
                <a:cs typeface="Arial Narrow"/>
              </a:rPr>
              <a:t>4</a:t>
            </a:r>
            <a:r>
              <a:rPr kumimoji="0" lang="en-US" altLang="zh-CN" sz="3684"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 </a:t>
            </a:r>
            <a:r>
              <a:rPr kumimoji="0" lang="en-US" altLang="zh-CN" sz="3684" b="0" i="1" u="none" strike="noStrike" kern="1200" cap="none" spc="0" normalizeH="0" baseline="0" noProof="0" dirty="0">
                <a:ln>
                  <a:noFill/>
                </a:ln>
                <a:solidFill>
                  <a:prstClr val="black"/>
                </a:solidFill>
                <a:effectLst/>
                <a:uLnTx/>
                <a:uFillTx/>
                <a:latin typeface="Arial Narrow"/>
                <a:ea typeface="+mn-ea"/>
                <a:cs typeface="Arial Narrow"/>
              </a:rPr>
              <a:t>A. Nijhuis</a:t>
            </a:r>
            <a:r>
              <a:rPr kumimoji="0" lang="en-US" altLang="zh-CN" sz="3684" b="0" i="1" u="none" strike="noStrike" kern="1200" cap="none" spc="0" normalizeH="0" baseline="30000" noProof="0" dirty="0">
                <a:ln>
                  <a:noFill/>
                </a:ln>
                <a:solidFill>
                  <a:prstClr val="black"/>
                </a:solidFill>
                <a:effectLst/>
                <a:uLnTx/>
                <a:uFillTx/>
                <a:latin typeface="Arial Narrow"/>
                <a:ea typeface="+mn-ea"/>
                <a:cs typeface="Arial Narrow"/>
              </a:rPr>
              <a:t>1</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2200" b="0" i="1" u="none" strike="noStrike" kern="1200" cap="none" spc="0" normalizeH="0" baseline="30000" noProof="0" dirty="0">
                <a:ln>
                  <a:noFill/>
                </a:ln>
                <a:solidFill>
                  <a:prstClr val="black"/>
                </a:solidFill>
                <a:effectLst/>
                <a:uLnTx/>
                <a:uFillTx/>
                <a:latin typeface="Arial Narrow"/>
                <a:ea typeface="+mn-ea"/>
                <a:cs typeface="Arial Narrow"/>
              </a:rPr>
              <a:t>1</a:t>
            </a:r>
            <a:r>
              <a:rPr kumimoji="0" lang="en-US" altLang="zh-CN" sz="2200" b="0" i="1" u="none" strike="noStrike" kern="1200" cap="none" spc="0" normalizeH="0" baseline="0" noProof="0" dirty="0">
                <a:ln>
                  <a:noFill/>
                </a:ln>
                <a:solidFill>
                  <a:prstClr val="black"/>
                </a:solidFill>
                <a:effectLst/>
                <a:uLnTx/>
                <a:uFillTx/>
                <a:latin typeface="Arial Narrow"/>
                <a:ea typeface="+mn-ea"/>
                <a:cs typeface="Arial Narrow"/>
              </a:rPr>
              <a:t>The University of Twente, Faculty of Science &amp; Technology, 7522 NB Enschede, Netherlands, </a:t>
            </a:r>
            <a:r>
              <a:rPr kumimoji="0" lang="en-US" altLang="zh-CN" sz="2200" b="0" i="1" u="none" strike="noStrike" kern="1200" cap="none" spc="0" normalizeH="0" baseline="30000" noProof="0" dirty="0">
                <a:ln>
                  <a:noFill/>
                </a:ln>
                <a:solidFill>
                  <a:prstClr val="black"/>
                </a:solidFill>
                <a:effectLst/>
                <a:uLnTx/>
                <a:uFillTx/>
                <a:latin typeface="Arial Narrow"/>
                <a:ea typeface="+mn-ea"/>
                <a:cs typeface="Arial Narrow"/>
              </a:rPr>
              <a:t>2</a:t>
            </a:r>
            <a:r>
              <a:rPr kumimoji="0" lang="en-US" altLang="zh-CN" sz="2200" b="0" i="1" u="none" strike="noStrike" kern="1200" cap="none" spc="0" normalizeH="0" baseline="0" noProof="0" dirty="0">
                <a:ln>
                  <a:noFill/>
                </a:ln>
                <a:solidFill>
                  <a:prstClr val="black"/>
                </a:solidFill>
                <a:effectLst/>
                <a:uLnTx/>
                <a:uFillTx/>
                <a:latin typeface="Arial Narrow"/>
                <a:ea typeface="+mn-ea"/>
                <a:cs typeface="Arial Narrow"/>
              </a:rPr>
              <a:t> </a:t>
            </a:r>
            <a:r>
              <a:rPr kumimoji="0" lang="en-US" altLang="zh-CN" sz="2200"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College of Civil Engineering and Mechanics, Lanzhou University, 730000 Lanzhou, China,</a:t>
            </a:r>
            <a:r>
              <a:rPr kumimoji="0" lang="en-US" altLang="zh-CN" sz="2200" b="0" i="1" u="none" strike="noStrike" kern="1200" cap="none" spc="0" normalizeH="0" baseline="0" noProof="0" dirty="0">
                <a:ln>
                  <a:noFill/>
                </a:ln>
                <a:solidFill>
                  <a:prstClr val="black"/>
                </a:solidFill>
                <a:effectLst/>
                <a:uLnTx/>
                <a:uFillTx/>
                <a:latin typeface="Arial Narrow"/>
                <a:ea typeface="+mn-ea"/>
                <a:cs typeface="Arial Narrow"/>
              </a:rPr>
              <a:t> </a:t>
            </a:r>
            <a:r>
              <a:rPr kumimoji="0" lang="en-US" altLang="zh-CN" sz="2200" b="0" i="1" u="none" strike="noStrike" kern="1200" cap="none" spc="0" normalizeH="0" baseline="30000" noProof="0" dirty="0">
                <a:ln>
                  <a:noFill/>
                </a:ln>
                <a:solidFill>
                  <a:prstClr val="black"/>
                </a:solidFill>
                <a:effectLst/>
                <a:uLnTx/>
                <a:uFillTx/>
                <a:latin typeface="Arial Narrow"/>
                <a:ea typeface="+mn-ea"/>
                <a:cs typeface="Arial Narrow"/>
              </a:rPr>
              <a:t>3</a:t>
            </a:r>
            <a:r>
              <a:rPr kumimoji="0" lang="en-US" altLang="zh-CN" sz="2200" b="0"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rPr>
              <a:t>Institute for Superconducting and Electronic Materials, University of Wollongong, Wollongong, Australia,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2200" b="0" i="1" u="none" strike="noStrike" kern="1200" cap="none" spc="0" normalizeH="0" baseline="30000" noProof="0" dirty="0">
                <a:ln>
                  <a:noFill/>
                </a:ln>
                <a:solidFill>
                  <a:prstClr val="black"/>
                </a:solidFill>
                <a:effectLst/>
                <a:uLnTx/>
                <a:uFillTx/>
                <a:latin typeface="Arial Narrow"/>
                <a:ea typeface="+mn-ea"/>
                <a:cs typeface="Arial Narrow"/>
              </a:rPr>
              <a:t>4</a:t>
            </a:r>
            <a:r>
              <a:rPr kumimoji="0" lang="en-US" altLang="zh-CN" sz="2200" b="0" i="1" u="none" strike="noStrike" kern="1200" cap="none" spc="0" normalizeH="0" baseline="0" noProof="0" dirty="0">
                <a:ln>
                  <a:noFill/>
                </a:ln>
                <a:solidFill>
                  <a:prstClr val="black"/>
                </a:solidFill>
                <a:effectLst/>
                <a:uLnTx/>
                <a:uFillTx/>
                <a:latin typeface="Arial Narrow"/>
                <a:ea typeface="+mn-ea"/>
                <a:cs typeface="Arial Narrow"/>
              </a:rPr>
              <a:t>Advanced Conductor Technologies and University of Colorado, Boulder CO 80301, USA, </a:t>
            </a:r>
            <a:endParaRPr kumimoji="0" lang="en-GB" altLang="zh-CN" sz="2200" b="1" i="1" u="none" strike="noStrike" kern="1200" cap="none" spc="0" normalizeH="0" baseline="0" noProof="0" dirty="0">
              <a:ln>
                <a:noFill/>
              </a:ln>
              <a:solidFill>
                <a:prstClr val="black"/>
              </a:solidFill>
              <a:effectLst/>
              <a:uLnTx/>
              <a:uFillTx/>
              <a:latin typeface="Arial Narrow"/>
              <a:ea typeface="宋体" panose="02010600030101010101" pitchFamily="2" charset="-122"/>
              <a:cs typeface="Arial Narrow"/>
            </a:endParaRPr>
          </a:p>
        </p:txBody>
      </p:sp>
      <p:sp>
        <p:nvSpPr>
          <p:cNvPr id="99" name="Text Box 31"/>
          <p:cNvSpPr txBox="1">
            <a:spLocks noChangeArrowheads="1"/>
          </p:cNvSpPr>
          <p:nvPr/>
        </p:nvSpPr>
        <p:spPr bwMode="auto">
          <a:xfrm>
            <a:off x="1925574" y="5912416"/>
            <a:ext cx="39407598" cy="1778352"/>
          </a:xfrm>
          <a:prstGeom prst="rect">
            <a:avLst/>
          </a:prstGeom>
          <a:noFill/>
          <a:ln w="76200">
            <a:solidFill>
              <a:srgbClr val="FF0000"/>
            </a:solidFill>
            <a:miter lim="800000"/>
            <a:headEnd type="none" w="sm" len="sm"/>
            <a:tailEnd type="none" w="sm" len="sm"/>
          </a:ln>
        </p:spPr>
        <p:txBody>
          <a:bodyPr wrap="square" lIns="198492" tIns="79397" rIns="198492" bIns="79397">
            <a:spAutoFit/>
          </a:bodyPr>
          <a:lstStyle/>
          <a:p>
            <a:pPr algn="just">
              <a:spcBef>
                <a:spcPts val="1324"/>
              </a:spcBef>
            </a:pPr>
            <a:r>
              <a:rPr lang="en-US" sz="3014" b="1" dirty="0">
                <a:solidFill>
                  <a:srgbClr val="FF3300"/>
                </a:solidFill>
                <a:latin typeface="Arial Narrow" panose="020B0606020202030204" pitchFamily="34" charset="0"/>
              </a:rPr>
              <a:t>Abstract</a:t>
            </a:r>
          </a:p>
          <a:p>
            <a:pPr algn="just">
              <a:spcBef>
                <a:spcPts val="0"/>
              </a:spcBef>
            </a:pPr>
            <a:r>
              <a:rPr lang="en-US" sz="2500" dirty="0">
                <a:latin typeface="Arial Narrow" panose="020B0606020202030204" pitchFamily="34" charset="0"/>
              </a:rPr>
              <a:t>CORC</a:t>
            </a:r>
            <a:r>
              <a:rPr lang="en-US" sz="2500" baseline="30000" dirty="0">
                <a:latin typeface="Arial Narrow" panose="020B0606020202030204" pitchFamily="34" charset="0"/>
              </a:rPr>
              <a:t>®</a:t>
            </a:r>
            <a:r>
              <a:rPr lang="en-US" sz="2500" dirty="0">
                <a:latin typeface="Arial Narrow" panose="020B0606020202030204" pitchFamily="34" charset="0"/>
              </a:rPr>
              <a:t> cables or wires are composed of helical wound HTS REBCO tapes in multiple layers with high flexibility. In this study, starting with the cabling process, the deformation of the tape and the initial contact force distribution between the tape and the core are described. Then axial tensile loading of the CORC</a:t>
            </a:r>
            <a:r>
              <a:rPr lang="en-US" sz="2500" baseline="30000" dirty="0">
                <a:latin typeface="Arial Narrow" panose="020B0606020202030204" pitchFamily="34" charset="0"/>
              </a:rPr>
              <a:t>®</a:t>
            </a:r>
            <a:r>
              <a:rPr lang="en-US" sz="2500" dirty="0">
                <a:latin typeface="Arial Narrow" panose="020B0606020202030204" pitchFamily="34" charset="0"/>
              </a:rPr>
              <a:t> is simulated and compared with the experimental curve including its critical current degradation. The results describe the interaction between tape and core that occurs during the tensile loading. The tape and the core are extruded and friction is generated, directly causing critical current degradation. The developed analytical and FE models can predict the mechanical and electrical properties of CORC</a:t>
            </a:r>
            <a:r>
              <a:rPr lang="en-US" sz="2500" baseline="30000" dirty="0">
                <a:latin typeface="Arial Narrow" panose="020B0606020202030204" pitchFamily="34" charset="0"/>
              </a:rPr>
              <a:t>®</a:t>
            </a:r>
            <a:r>
              <a:rPr lang="en-US" sz="2500" dirty="0">
                <a:latin typeface="Arial Narrow" panose="020B0606020202030204" pitchFamily="34" charset="0"/>
              </a:rPr>
              <a:t> cables.</a:t>
            </a:r>
          </a:p>
        </p:txBody>
      </p:sp>
      <p:sp>
        <p:nvSpPr>
          <p:cNvPr id="160" name="Text Box 31"/>
          <p:cNvSpPr txBox="1">
            <a:spLocks noChangeArrowheads="1"/>
          </p:cNvSpPr>
          <p:nvPr/>
        </p:nvSpPr>
        <p:spPr bwMode="auto">
          <a:xfrm>
            <a:off x="1918772" y="26711772"/>
            <a:ext cx="19561008" cy="2825049"/>
          </a:xfrm>
          <a:prstGeom prst="rect">
            <a:avLst/>
          </a:prstGeom>
          <a:noFill/>
          <a:ln w="76200">
            <a:solidFill>
              <a:srgbClr val="FF0000"/>
            </a:solidFill>
            <a:miter lim="800000"/>
            <a:headEnd type="none" w="sm" len="sm"/>
            <a:tailEnd type="none" w="sm" len="sm"/>
          </a:ln>
        </p:spPr>
        <p:txBody>
          <a:bodyPr wrap="square" lIns="198492" tIns="79397" rIns="198492" bIns="79397">
            <a:spAutoFit/>
          </a:bodyPr>
          <a:lstStyle/>
          <a:p>
            <a:pPr>
              <a:spcBef>
                <a:spcPts val="1324"/>
              </a:spcBef>
            </a:pPr>
            <a:r>
              <a:rPr lang="en-US" sz="3349" b="1" dirty="0">
                <a:solidFill>
                  <a:srgbClr val="FF3300"/>
                </a:solidFill>
                <a:latin typeface="Arial Narrow" pitchFamily="34" charset="0"/>
              </a:rPr>
              <a:t>   Conclusions</a:t>
            </a:r>
          </a:p>
          <a:p>
            <a:pPr marL="382814" indent="-382814">
              <a:spcBef>
                <a:spcPts val="1324"/>
              </a:spcBef>
              <a:buFont typeface="Arial" panose="020B0604020202020204" pitchFamily="34" charset="0"/>
              <a:buChar char="•"/>
            </a:pPr>
            <a:r>
              <a:rPr lang="en-US" altLang="zh-CN" sz="2679" dirty="0">
                <a:latin typeface="Arial Narrow" pitchFamily="34" charset="0"/>
              </a:rPr>
              <a:t>The contact behavior of CORC</a:t>
            </a:r>
            <a:r>
              <a:rPr lang="en-US" altLang="zh-CN" sz="2679" baseline="30000" dirty="0">
                <a:latin typeface="Arial Narrow" pitchFamily="34" charset="0"/>
              </a:rPr>
              <a:t>®</a:t>
            </a:r>
            <a:r>
              <a:rPr lang="en-US" altLang="zh-CN" sz="2679" dirty="0">
                <a:latin typeface="Arial Narrow" pitchFamily="34" charset="0"/>
              </a:rPr>
              <a:t> cable is studied in FE model and theoretical method.</a:t>
            </a:r>
          </a:p>
          <a:p>
            <a:pPr marL="382814" indent="-382814">
              <a:spcBef>
                <a:spcPts val="1324"/>
              </a:spcBef>
              <a:buFont typeface="Arial" panose="020B0604020202020204" pitchFamily="34" charset="0"/>
              <a:buChar char="•"/>
            </a:pPr>
            <a:r>
              <a:rPr lang="en-US" altLang="zh-CN" sz="2679" dirty="0">
                <a:latin typeface="Arial Narrow" pitchFamily="34" charset="0"/>
              </a:rPr>
              <a:t>A CORC</a:t>
            </a:r>
            <a:r>
              <a:rPr lang="en-US" altLang="zh-CN" sz="2679" baseline="30000" dirty="0">
                <a:latin typeface="Arial Narrow" pitchFamily="34" charset="0"/>
              </a:rPr>
              <a:t>®</a:t>
            </a:r>
            <a:r>
              <a:rPr lang="en-US" altLang="zh-CN" sz="2679" dirty="0">
                <a:latin typeface="Arial Narrow" pitchFamily="34" charset="0"/>
              </a:rPr>
              <a:t> axial tensile model was built. The tape strain, normal contact stress and friction force were calculated.</a:t>
            </a:r>
          </a:p>
          <a:p>
            <a:pPr marL="382814" indent="-382814">
              <a:spcBef>
                <a:spcPts val="1324"/>
              </a:spcBef>
              <a:buFont typeface="Arial" panose="020B0604020202020204" pitchFamily="34" charset="0"/>
              <a:buChar char="•"/>
            </a:pPr>
            <a:r>
              <a:rPr lang="en-US" altLang="zh-CN" sz="2679" dirty="0">
                <a:latin typeface="Arial Narrow" pitchFamily="34" charset="0"/>
              </a:rPr>
              <a:t>The electromagnetic analysis model of CORC</a:t>
            </a:r>
            <a:r>
              <a:rPr lang="en-US" altLang="zh-CN" sz="2679" baseline="30000" dirty="0">
                <a:latin typeface="Arial Narrow" pitchFamily="34" charset="0"/>
              </a:rPr>
              <a:t>®</a:t>
            </a:r>
            <a:r>
              <a:rPr lang="en-US" altLang="zh-CN" sz="2679" dirty="0">
                <a:latin typeface="Arial Narrow" pitchFamily="34" charset="0"/>
              </a:rPr>
              <a:t> cable considering the tape deformation and interlayer contact during cabling process, cooling process and axial tensile loading process was established. The validations are ongoing.</a:t>
            </a:r>
          </a:p>
        </p:txBody>
      </p:sp>
      <p:pic>
        <p:nvPicPr>
          <p:cNvPr id="1173" name="Picture 1172"/>
          <p:cNvPicPr>
            <a:picLocks noChangeAspect="1"/>
          </p:cNvPicPr>
          <p:nvPr/>
        </p:nvPicPr>
        <p:blipFill>
          <a:blip r:embed="rId4"/>
          <a:stretch>
            <a:fillRect/>
          </a:stretch>
        </p:blipFill>
        <p:spPr>
          <a:xfrm>
            <a:off x="17080822" y="451577"/>
            <a:ext cx="4361150" cy="1280155"/>
          </a:xfrm>
          <a:prstGeom prst="rect">
            <a:avLst/>
          </a:prstGeom>
        </p:spPr>
      </p:pic>
      <p:sp>
        <p:nvSpPr>
          <p:cNvPr id="133" name="Rectangle 139">
            <a:extLst>
              <a:ext uri="{FF2B5EF4-FFF2-40B4-BE49-F238E27FC236}">
                <a16:creationId xmlns:a16="http://schemas.microsoft.com/office/drawing/2014/main" id="{C6572C22-AE16-4DCA-81CB-7B91E259A90C}"/>
              </a:ext>
            </a:extLst>
          </p:cNvPr>
          <p:cNvSpPr/>
          <p:nvPr/>
        </p:nvSpPr>
        <p:spPr>
          <a:xfrm>
            <a:off x="21767637" y="7958536"/>
            <a:ext cx="8663075" cy="2160917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835" tIns="50417" rIns="100835" bIns="50417" anchor="ctr"/>
          <a:lstStyle/>
          <a:p>
            <a:pPr algn="ctr"/>
            <a:endParaRPr lang="en-US" sz="2679" dirty="0">
              <a:solidFill>
                <a:srgbClr val="FFFFFF"/>
              </a:solidFill>
              <a:latin typeface="Arial Narrow" pitchFamily="34" charset="0"/>
            </a:endParaRPr>
          </a:p>
        </p:txBody>
      </p:sp>
      <p:sp>
        <p:nvSpPr>
          <p:cNvPr id="336" name="Rectangle 139">
            <a:extLst>
              <a:ext uri="{FF2B5EF4-FFF2-40B4-BE49-F238E27FC236}">
                <a16:creationId xmlns:a16="http://schemas.microsoft.com/office/drawing/2014/main" id="{039A2343-0ABA-4564-946D-97BF9E177D9E}"/>
              </a:ext>
            </a:extLst>
          </p:cNvPr>
          <p:cNvSpPr/>
          <p:nvPr/>
        </p:nvSpPr>
        <p:spPr>
          <a:xfrm>
            <a:off x="1951766" y="7958537"/>
            <a:ext cx="9168624" cy="11039668"/>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835" tIns="50417" rIns="100835" bIns="50417" anchor="ctr"/>
          <a:lstStyle/>
          <a:p>
            <a:pPr algn="ctr"/>
            <a:endParaRPr lang="en-US" sz="2679" dirty="0">
              <a:solidFill>
                <a:srgbClr val="FFFFFF"/>
              </a:solidFill>
              <a:latin typeface="Arial Narrow" pitchFamily="34" charset="0"/>
            </a:endParaRPr>
          </a:p>
        </p:txBody>
      </p:sp>
      <p:sp>
        <p:nvSpPr>
          <p:cNvPr id="337" name="Rectangle 516">
            <a:extLst>
              <a:ext uri="{FF2B5EF4-FFF2-40B4-BE49-F238E27FC236}">
                <a16:creationId xmlns:a16="http://schemas.microsoft.com/office/drawing/2014/main" id="{980A6004-746C-40FA-A619-4E0EF2CBA0AE}"/>
              </a:ext>
            </a:extLst>
          </p:cNvPr>
          <p:cNvSpPr>
            <a:spLocks noChangeArrowheads="1"/>
          </p:cNvSpPr>
          <p:nvPr/>
        </p:nvSpPr>
        <p:spPr bwMode="auto">
          <a:xfrm>
            <a:off x="428872" y="7958536"/>
            <a:ext cx="11605398" cy="617216"/>
          </a:xfrm>
          <a:prstGeom prst="rect">
            <a:avLst/>
          </a:prstGeom>
          <a:noFill/>
          <a:ln w="76200" algn="ctr">
            <a:noFill/>
            <a:miter lim="800000"/>
            <a:headEnd/>
            <a:tailEnd/>
          </a:ln>
        </p:spPr>
        <p:txBody>
          <a:bodyPr wrap="square" lIns="100835" tIns="50417" rIns="100835" bIns="50417" anchorCtr="1">
            <a:spAutoFit/>
          </a:bodyPr>
          <a:lstStyle/>
          <a:p>
            <a:r>
              <a:rPr lang="en-US" altLang="zh-CN" sz="3349" b="1" dirty="0">
                <a:solidFill>
                  <a:schemeClr val="accent1">
                    <a:lumMod val="75000"/>
                  </a:schemeClr>
                </a:solidFill>
                <a:latin typeface="Arial Narrow" pitchFamily="34" charset="0"/>
              </a:rPr>
              <a:t>CORC cabling process</a:t>
            </a:r>
            <a:endParaRPr lang="zh-CN" altLang="en-US" sz="3349" b="1" i="1" baseline="-25000" dirty="0">
              <a:solidFill>
                <a:schemeClr val="accent1">
                  <a:lumMod val="75000"/>
                </a:schemeClr>
              </a:solidFill>
              <a:latin typeface="Arial Narrow" pitchFamily="34" charset="0"/>
            </a:endParaRPr>
          </a:p>
        </p:txBody>
      </p:sp>
      <p:sp>
        <p:nvSpPr>
          <p:cNvPr id="365" name="Rectangle 71">
            <a:extLst>
              <a:ext uri="{FF2B5EF4-FFF2-40B4-BE49-F238E27FC236}">
                <a16:creationId xmlns:a16="http://schemas.microsoft.com/office/drawing/2014/main" id="{A2E178C3-4504-4216-9CD8-DC0BD9ECE617}"/>
              </a:ext>
            </a:extLst>
          </p:cNvPr>
          <p:cNvSpPr/>
          <p:nvPr/>
        </p:nvSpPr>
        <p:spPr>
          <a:xfrm>
            <a:off x="11288866" y="7958536"/>
            <a:ext cx="10259260" cy="11039668"/>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835" tIns="50417" rIns="100835" bIns="50417" anchor="ctr"/>
          <a:lstStyle/>
          <a:p>
            <a:pPr algn="ctr"/>
            <a:endParaRPr lang="en-US" sz="2679" dirty="0">
              <a:solidFill>
                <a:srgbClr val="FFFFFF"/>
              </a:solidFill>
              <a:latin typeface="Arial Narrow" pitchFamily="34" charset="0"/>
            </a:endParaRPr>
          </a:p>
        </p:txBody>
      </p:sp>
      <p:sp>
        <p:nvSpPr>
          <p:cNvPr id="1041" name="Rectangle 71">
            <a:extLst>
              <a:ext uri="{FF2B5EF4-FFF2-40B4-BE49-F238E27FC236}">
                <a16:creationId xmlns:a16="http://schemas.microsoft.com/office/drawing/2014/main" id="{0065611F-994C-4B1F-9E7D-9405C50A3086}"/>
              </a:ext>
            </a:extLst>
          </p:cNvPr>
          <p:cNvSpPr/>
          <p:nvPr/>
        </p:nvSpPr>
        <p:spPr>
          <a:xfrm>
            <a:off x="1925574" y="19272871"/>
            <a:ext cx="19624881" cy="7117946"/>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835" tIns="50417" rIns="100835" bIns="50417" anchor="ctr"/>
          <a:lstStyle/>
          <a:p>
            <a:pPr algn="ctr"/>
            <a:endParaRPr lang="en-US" sz="2679" dirty="0">
              <a:solidFill>
                <a:srgbClr val="FFFFFF"/>
              </a:solidFill>
              <a:latin typeface="Arial Narrow" pitchFamily="34" charset="0"/>
            </a:endParaRPr>
          </a:p>
        </p:txBody>
      </p:sp>
      <p:pic>
        <p:nvPicPr>
          <p:cNvPr id="1044" name="图片 1043">
            <a:extLst>
              <a:ext uri="{FF2B5EF4-FFF2-40B4-BE49-F238E27FC236}">
                <a16:creationId xmlns:a16="http://schemas.microsoft.com/office/drawing/2014/main" id="{F342918E-9A11-4FB7-900D-22A261569D55}"/>
              </a:ext>
            </a:extLst>
          </p:cNvPr>
          <p:cNvPicPr>
            <a:picLocks noChangeAspect="1"/>
          </p:cNvPicPr>
          <p:nvPr/>
        </p:nvPicPr>
        <p:blipFill>
          <a:blip r:embed="rId5"/>
          <a:stretch>
            <a:fillRect/>
          </a:stretch>
        </p:blipFill>
        <p:spPr>
          <a:xfrm>
            <a:off x="11460555" y="10507844"/>
            <a:ext cx="3542083" cy="2591025"/>
          </a:xfrm>
          <a:prstGeom prst="rect">
            <a:avLst/>
          </a:prstGeom>
        </p:spPr>
      </p:pic>
      <p:pic>
        <p:nvPicPr>
          <p:cNvPr id="1046" name="图片 1045">
            <a:extLst>
              <a:ext uri="{FF2B5EF4-FFF2-40B4-BE49-F238E27FC236}">
                <a16:creationId xmlns:a16="http://schemas.microsoft.com/office/drawing/2014/main" id="{B15015D0-D87E-4D7D-BA46-71B8BF9103D4}"/>
              </a:ext>
            </a:extLst>
          </p:cNvPr>
          <p:cNvPicPr>
            <a:picLocks noChangeAspect="1"/>
          </p:cNvPicPr>
          <p:nvPr/>
        </p:nvPicPr>
        <p:blipFill>
          <a:blip r:embed="rId6"/>
          <a:stretch>
            <a:fillRect/>
          </a:stretch>
        </p:blipFill>
        <p:spPr>
          <a:xfrm>
            <a:off x="11652804" y="8899804"/>
            <a:ext cx="2597121" cy="1109568"/>
          </a:xfrm>
          <a:prstGeom prst="rect">
            <a:avLst/>
          </a:prstGeom>
        </p:spPr>
      </p:pic>
      <mc:AlternateContent xmlns:mc="http://schemas.openxmlformats.org/markup-compatibility/2006" xmlns:a14="http://schemas.microsoft.com/office/drawing/2010/main">
        <mc:Choice Requires="a14">
          <p:sp>
            <p:nvSpPr>
              <p:cNvPr id="472" name="矩形 471">
                <a:extLst>
                  <a:ext uri="{FF2B5EF4-FFF2-40B4-BE49-F238E27FC236}">
                    <a16:creationId xmlns:a16="http://schemas.microsoft.com/office/drawing/2014/main" id="{2334BF0C-B3B9-4E5F-9969-5334EAB9E741}"/>
                  </a:ext>
                </a:extLst>
              </p:cNvPr>
              <p:cNvSpPr/>
              <p:nvPr/>
            </p:nvSpPr>
            <p:spPr>
              <a:xfrm>
                <a:off x="15387639" y="9987390"/>
                <a:ext cx="4513223" cy="535468"/>
              </a:xfrm>
              <a:prstGeom prst="rect">
                <a:avLst/>
              </a:prstGeom>
            </p:spPr>
            <p:txBody>
              <a:bodyPr wrap="none">
                <a:spAutoFit/>
              </a:bodyPr>
              <a:lstStyle/>
              <a:p>
                <a:pPr>
                  <a:buClr>
                    <a:srgbClr val="0000FF"/>
                  </a:buClr>
                </a:pPr>
                <a:r>
                  <a:rPr lang="en-US" altLang="zh-CN" sz="2000" b="1" dirty="0">
                    <a:solidFill>
                      <a:prstClr val="black"/>
                    </a:solidFill>
                    <a:latin typeface="微软雅黑" panose="020B0503020204020204" pitchFamily="34" charset="-122"/>
                    <a:ea typeface="微软雅黑" panose="020B0503020204020204" pitchFamily="34" charset="-122"/>
                    <a:cs typeface="Times New Roman" pitchFamily="18" charset="0"/>
                  </a:rPr>
                  <a:t>Pitch and core radius</a:t>
                </a:r>
                <a:r>
                  <a:rPr lang="zh-CN" altLang="en-US" sz="2000" b="1" dirty="0">
                    <a:solidFill>
                      <a:prstClr val="black"/>
                    </a:solidFill>
                    <a:latin typeface="微软雅黑" panose="020B0503020204020204" pitchFamily="34" charset="-122"/>
                    <a:ea typeface="微软雅黑" panose="020B0503020204020204" pitchFamily="34" charset="-122"/>
                    <a:cs typeface="Times New Roman" pitchFamily="18" charset="0"/>
                  </a:rPr>
                  <a:t>：</a:t>
                </a:r>
                <a:r>
                  <a:rPr lang="en-US" altLang="zh-CN" sz="2000" b="1" dirty="0">
                    <a:solidFill>
                      <a:prstClr val="black"/>
                    </a:solidFill>
                    <a:latin typeface="微软雅黑" panose="020B0503020204020204" pitchFamily="34" charset="-122"/>
                    <a:ea typeface="微软雅黑" panose="020B0503020204020204" pitchFamily="34" charset="-122"/>
                  </a:rPr>
                  <a:t> </a:t>
                </a:r>
                <a14:m>
                  <m:oMath xmlns:m="http://schemas.openxmlformats.org/officeDocument/2006/math">
                    <m:r>
                      <a:rPr lang="en-US" altLang="zh-CN" sz="2000" b="1" i="1" smtClean="0">
                        <a:solidFill>
                          <a:prstClr val="black"/>
                        </a:solidFill>
                        <a:effectLst>
                          <a:outerShdw blurRad="38100" dist="38100" dir="2700000" algn="tl">
                            <a:srgbClr val="000000">
                              <a:alpha val="43137"/>
                            </a:srgbClr>
                          </a:outerShdw>
                        </a:effectLst>
                        <a:latin typeface="Cambria Math" panose="02040503050406030204" pitchFamily="18" charset="0"/>
                      </a:rPr>
                      <m:t>𝒕𝒂𝒏</m:t>
                    </m:r>
                    <m:r>
                      <a:rPr lang="zh-CN" altLang="en-US" sz="2000" b="1" i="1">
                        <a:solidFill>
                          <a:prstClr val="black"/>
                        </a:solidFill>
                        <a:effectLst>
                          <a:outerShdw blurRad="38100" dist="38100" dir="2700000" algn="tl">
                            <a:srgbClr val="000000">
                              <a:alpha val="43137"/>
                            </a:srgbClr>
                          </a:outerShdw>
                        </a:effectLst>
                        <a:latin typeface="Cambria Math" panose="02040503050406030204" pitchFamily="18" charset="0"/>
                      </a:rPr>
                      <m:t>𝜶</m:t>
                    </m:r>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m:t>
                    </m:r>
                    <m:f>
                      <m:fPr>
                        <m:ctrlP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ctrlPr>
                      </m:fPr>
                      <m:num>
                        <m:r>
                          <a:rPr lang="en-US" altLang="zh-CN" sz="2000" b="1" i="1" smtClean="0">
                            <a:solidFill>
                              <a:prstClr val="black"/>
                            </a:solidFill>
                            <a:effectLst>
                              <a:outerShdw blurRad="38100" dist="38100" dir="2700000" algn="tl">
                                <a:srgbClr val="000000">
                                  <a:alpha val="43137"/>
                                </a:srgbClr>
                              </a:outerShdw>
                            </a:effectLst>
                            <a:latin typeface="Cambria Math" panose="02040503050406030204" pitchFamily="18" charset="0"/>
                          </a:rPr>
                          <m:t>𝑷</m:t>
                        </m:r>
                      </m:num>
                      <m:den>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𝟐</m:t>
                        </m:r>
                        <m:r>
                          <a:rPr lang="zh-CN" altLang="en-US" sz="2000" b="1" i="1">
                            <a:solidFill>
                              <a:prstClr val="black"/>
                            </a:solidFill>
                            <a:effectLst>
                              <a:outerShdw blurRad="38100" dist="38100" dir="2700000" algn="tl">
                                <a:srgbClr val="000000">
                                  <a:alpha val="43137"/>
                                </a:srgbClr>
                              </a:outerShdw>
                            </a:effectLst>
                            <a:latin typeface="Cambria Math" panose="02040503050406030204" pitchFamily="18" charset="0"/>
                          </a:rPr>
                          <m:t>𝝅</m:t>
                        </m:r>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𝒓</m:t>
                        </m:r>
                      </m:den>
                    </m:f>
                  </m:oMath>
                </a14:m>
                <a:endParaRPr lang="zh-CN" altLang="en-US" sz="1600" b="1" dirty="0">
                  <a:solidFill>
                    <a:srgbClr val="CC0000"/>
                  </a:solidFill>
                  <a:cs typeface="Times New Roman" pitchFamily="18" charset="0"/>
                </a:endParaRPr>
              </a:p>
            </p:txBody>
          </p:sp>
        </mc:Choice>
        <mc:Fallback xmlns="">
          <p:sp>
            <p:nvSpPr>
              <p:cNvPr id="472" name="矩形 471">
                <a:extLst>
                  <a:ext uri="{FF2B5EF4-FFF2-40B4-BE49-F238E27FC236}">
                    <a16:creationId xmlns:a16="http://schemas.microsoft.com/office/drawing/2014/main" id="{2334BF0C-B3B9-4E5F-9969-5334EAB9E741}"/>
                  </a:ext>
                </a:extLst>
              </p:cNvPr>
              <p:cNvSpPr>
                <a:spLocks noRot="1" noChangeAspect="1" noMove="1" noResize="1" noEditPoints="1" noAdjustHandles="1" noChangeArrowheads="1" noChangeShapeType="1" noTextEdit="1"/>
              </p:cNvSpPr>
              <p:nvPr/>
            </p:nvSpPr>
            <p:spPr>
              <a:xfrm>
                <a:off x="15387639" y="9987390"/>
                <a:ext cx="4513223" cy="535468"/>
              </a:xfrm>
              <a:prstGeom prst="rect">
                <a:avLst/>
              </a:prstGeom>
              <a:blipFill>
                <a:blip r:embed="rId7"/>
                <a:stretch>
                  <a:fillRect l="-1350" b="-68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3" name="矩形 472">
                <a:extLst>
                  <a:ext uri="{FF2B5EF4-FFF2-40B4-BE49-F238E27FC236}">
                    <a16:creationId xmlns:a16="http://schemas.microsoft.com/office/drawing/2014/main" id="{CC0297A2-5B43-441E-A7C4-32BB12CA8517}"/>
                  </a:ext>
                </a:extLst>
              </p:cNvPr>
              <p:cNvSpPr/>
              <p:nvPr/>
            </p:nvSpPr>
            <p:spPr>
              <a:xfrm>
                <a:off x="15198309" y="9470248"/>
                <a:ext cx="5018040" cy="439736"/>
              </a:xfrm>
              <a:prstGeom prst="rect">
                <a:avLst/>
              </a:prstGeom>
            </p:spPr>
            <p:txBody>
              <a:bodyPr wrap="none">
                <a:spAutoFit/>
              </a:bodyPr>
              <a:lstStyle/>
              <a:p>
                <a:pPr>
                  <a:buClr>
                    <a:srgbClr val="0000FF"/>
                  </a:buClr>
                </a:pPr>
                <a:r>
                  <a:rPr lang="en-US" altLang="zh-CN" sz="2000" b="1" dirty="0">
                    <a:solidFill>
                      <a:prstClr val="black"/>
                    </a:solidFill>
                    <a:latin typeface="微软雅黑" panose="020B0503020204020204" pitchFamily="34" charset="-122"/>
                    <a:ea typeface="微软雅黑" panose="020B0503020204020204" pitchFamily="34" charset="-122"/>
                    <a:cs typeface="Times New Roman" pitchFamily="18" charset="0"/>
                  </a:rPr>
                  <a:t>Radius of curvature</a:t>
                </a:r>
                <a:r>
                  <a:rPr lang="zh-CN" altLang="en-US" sz="2000" b="1" dirty="0">
                    <a:solidFill>
                      <a:prstClr val="black"/>
                    </a:solidFill>
                    <a:latin typeface="微软雅黑" panose="020B0503020204020204" pitchFamily="34" charset="-122"/>
                    <a:ea typeface="微软雅黑" panose="020B0503020204020204" pitchFamily="34" charset="-122"/>
                    <a:cs typeface="Times New Roman" pitchFamily="18" charset="0"/>
                  </a:rPr>
                  <a:t>：</a:t>
                </a:r>
                <a14:m>
                  <m:oMath xmlns:m="http://schemas.openxmlformats.org/officeDocument/2006/math">
                    <m:r>
                      <a:rPr lang="zh-CN" altLang="en-US" sz="2000" b="1" i="1" smtClean="0">
                        <a:solidFill>
                          <a:prstClr val="black"/>
                        </a:solidFill>
                        <a:effectLst>
                          <a:outerShdw blurRad="38100" dist="38100" dir="2700000" algn="tl">
                            <a:srgbClr val="000000">
                              <a:alpha val="43137"/>
                            </a:srgbClr>
                          </a:outerShdw>
                        </a:effectLst>
                        <a:latin typeface="Cambria Math" panose="02040503050406030204" pitchFamily="18" charset="0"/>
                      </a:rPr>
                      <m:t>𝝆</m:t>
                    </m:r>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m:t>
                    </m:r>
                    <m:d>
                      <m:dPr>
                        <m:ctrlP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ctrlPr>
                      </m:dPr>
                      <m:e>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𝟏</m:t>
                        </m:r>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m:t>
                        </m:r>
                        <m:sSup>
                          <m:sSupPr>
                            <m:ctrlP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ctrlPr>
                          </m:sSupPr>
                          <m:e>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𝒕𝒂𝒏</m:t>
                            </m:r>
                          </m:e>
                          <m:sup>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𝟐</m:t>
                            </m:r>
                          </m:sup>
                        </m:sSup>
                        <m:r>
                          <a:rPr lang="zh-CN" altLang="en-US" sz="2000" b="1" i="1">
                            <a:solidFill>
                              <a:prstClr val="black"/>
                            </a:solidFill>
                            <a:effectLst>
                              <a:outerShdw blurRad="38100" dist="38100" dir="2700000" algn="tl">
                                <a:srgbClr val="000000">
                                  <a:alpha val="43137"/>
                                </a:srgbClr>
                              </a:outerShdw>
                            </a:effectLst>
                            <a:latin typeface="Cambria Math" panose="02040503050406030204" pitchFamily="18" charset="0"/>
                          </a:rPr>
                          <m:t>𝜶</m:t>
                        </m:r>
                      </m:e>
                    </m:d>
                    <m:r>
                      <a:rPr lang="en-US" altLang="zh-CN" sz="2000" b="1" i="1">
                        <a:solidFill>
                          <a:prstClr val="black"/>
                        </a:solidFill>
                        <a:effectLst>
                          <a:outerShdw blurRad="38100" dist="38100" dir="2700000" algn="tl">
                            <a:srgbClr val="000000">
                              <a:alpha val="43137"/>
                            </a:srgbClr>
                          </a:outerShdw>
                        </a:effectLst>
                        <a:latin typeface="Cambria Math" panose="02040503050406030204" pitchFamily="18" charset="0"/>
                      </a:rPr>
                      <m:t>𝒓</m:t>
                    </m:r>
                  </m:oMath>
                </a14:m>
                <a:endParaRPr lang="zh-CN" altLang="en-US" sz="2000" b="1" dirty="0">
                  <a:solidFill>
                    <a:prstClr val="black"/>
                  </a:solidFill>
                </a:endParaRPr>
              </a:p>
            </p:txBody>
          </p:sp>
        </mc:Choice>
        <mc:Fallback xmlns="">
          <p:sp>
            <p:nvSpPr>
              <p:cNvPr id="473" name="矩形 472">
                <a:extLst>
                  <a:ext uri="{FF2B5EF4-FFF2-40B4-BE49-F238E27FC236}">
                    <a16:creationId xmlns:a16="http://schemas.microsoft.com/office/drawing/2014/main" id="{CC0297A2-5B43-441E-A7C4-32BB12CA8517}"/>
                  </a:ext>
                </a:extLst>
              </p:cNvPr>
              <p:cNvSpPr>
                <a:spLocks noRot="1" noChangeAspect="1" noMove="1" noResize="1" noEditPoints="1" noAdjustHandles="1" noChangeArrowheads="1" noChangeShapeType="1" noTextEdit="1"/>
              </p:cNvSpPr>
              <p:nvPr/>
            </p:nvSpPr>
            <p:spPr>
              <a:xfrm>
                <a:off x="15198309" y="9470248"/>
                <a:ext cx="5018040" cy="439736"/>
              </a:xfrm>
              <a:prstGeom prst="rect">
                <a:avLst/>
              </a:prstGeom>
              <a:blipFill>
                <a:blip r:embed="rId8"/>
                <a:stretch>
                  <a:fillRect l="-1215" t="-4167" b="-19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4" name="矩形 473">
                <a:extLst>
                  <a:ext uri="{FF2B5EF4-FFF2-40B4-BE49-F238E27FC236}">
                    <a16:creationId xmlns:a16="http://schemas.microsoft.com/office/drawing/2014/main" id="{6EBF9D38-564B-4AD5-A2B3-98C3DC4F0EA5}"/>
                  </a:ext>
                </a:extLst>
              </p:cNvPr>
              <p:cNvSpPr/>
              <p:nvPr/>
            </p:nvSpPr>
            <p:spPr>
              <a:xfrm>
                <a:off x="14332185" y="8683398"/>
                <a:ext cx="7746013" cy="813621"/>
              </a:xfrm>
              <a:prstGeom prst="rect">
                <a:avLst/>
              </a:prstGeom>
            </p:spPr>
            <p:txBody>
              <a:bodyPr wrap="square">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Times New Roman" pitchFamily="18" charset="0"/>
                  </a:rPr>
                  <a:t>Average one layer contact force: </a:t>
                </a:r>
                <a14:m>
                  <m:oMath xmlns:m="http://schemas.openxmlformats.org/officeDocument/2006/math">
                    <m:acc>
                      <m:accPr>
                        <m:chr m:val="̅"/>
                        <m:ctrlP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𝒒</m:t>
                        </m:r>
                      </m:e>
                    </m:acc>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m:t>
                    </m:r>
                    <m:f>
                      <m:fPr>
                        <m:ctrlP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𝒑</m:t>
                        </m:r>
                      </m:num>
                      <m:den>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den>
                    </m:f>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f>
                      <m:fPr>
                        <m:ctrlP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d>
                          <m:dPr>
                            <m:ctrlP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𝟏</m:t>
                            </m:r>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zh-CN"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𝑬𝑰</m:t>
                                </m:r>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sSup>
                                  <m:sSupPr>
                                    <m:ctrlP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zh-CN" altLang="en-US"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𝝂</m:t>
                                    </m:r>
                                  </m:e>
                                  <m:sup>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p>
                                </m:sSup>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num>
                              <m:den>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𝟐</m:t>
                                </m:r>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sSup>
                                  <m:sSupPr>
                                    <m:ctrlPr>
                                      <a:rPr lang="zh-CN"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zh-CN" altLang="en-US"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𝝆</m:t>
                                    </m:r>
                                  </m:e>
                                  <m:sup>
                                    <m:r>
                                      <a:rPr lang="en-US" altLang="zh-CN" sz="2000" b="1" i="1">
                                        <a:solidFill>
                                          <a:srgbClr val="FF0000"/>
                                        </a:solidFill>
                                        <a:effectLst>
                                          <a:outerShdw blurRad="38100" dist="38100" dir="2700000" algn="tl">
                                            <a:srgbClr val="000000">
                                              <a:alpha val="43137"/>
                                            </a:srgbClr>
                                          </a:outerShdw>
                                        </a:effectLst>
                                        <a:latin typeface="Cambria Math" panose="02040503050406030204" pitchFamily="18" charset="0"/>
                                      </a:rPr>
                                      <m:t>𝟐</m:t>
                                    </m:r>
                                  </m:sup>
                                </m:sSup>
                              </m:den>
                            </m:f>
                          </m:e>
                        </m:d>
                      </m:num>
                      <m:den>
                        <m:r>
                          <a:rPr lang="zh-CN" altLang="en-US"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𝝆</m:t>
                        </m:r>
                        <m:r>
                          <a:rPr lang="en-US" altLang="zh-CN"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den>
                    </m:f>
                  </m:oMath>
                </a14:m>
                <a:endParaRPr lang="zh-CN" altLang="en-US" sz="1600" b="1" i="1" dirty="0">
                  <a:solidFill>
                    <a:prstClr val="black"/>
                  </a:solidFill>
                </a:endParaRPr>
              </a:p>
            </p:txBody>
          </p:sp>
        </mc:Choice>
        <mc:Fallback xmlns="">
          <p:sp>
            <p:nvSpPr>
              <p:cNvPr id="474" name="矩形 473">
                <a:extLst>
                  <a:ext uri="{FF2B5EF4-FFF2-40B4-BE49-F238E27FC236}">
                    <a16:creationId xmlns:a16="http://schemas.microsoft.com/office/drawing/2014/main" id="{6EBF9D38-564B-4AD5-A2B3-98C3DC4F0EA5}"/>
                  </a:ext>
                </a:extLst>
              </p:cNvPr>
              <p:cNvSpPr>
                <a:spLocks noRot="1" noChangeAspect="1" noMove="1" noResize="1" noEditPoints="1" noAdjustHandles="1" noChangeArrowheads="1" noChangeShapeType="1" noTextEdit="1"/>
              </p:cNvSpPr>
              <p:nvPr/>
            </p:nvSpPr>
            <p:spPr>
              <a:xfrm>
                <a:off x="14332185" y="8683398"/>
                <a:ext cx="7746013" cy="813621"/>
              </a:xfrm>
              <a:prstGeom prst="rect">
                <a:avLst/>
              </a:prstGeom>
              <a:blipFill>
                <a:blip r:embed="rId9"/>
                <a:stretch>
                  <a:fillRect l="-787"/>
                </a:stretch>
              </a:blipFill>
            </p:spPr>
            <p:txBody>
              <a:bodyPr/>
              <a:lstStyle/>
              <a:p>
                <a:r>
                  <a:rPr lang="zh-CN" altLang="en-US">
                    <a:noFill/>
                  </a:rPr>
                  <a:t> </a:t>
                </a:r>
              </a:p>
            </p:txBody>
          </p:sp>
        </mc:Fallback>
      </mc:AlternateContent>
      <p:grpSp>
        <p:nvGrpSpPr>
          <p:cNvPr id="34" name="组合 33">
            <a:extLst>
              <a:ext uri="{FF2B5EF4-FFF2-40B4-BE49-F238E27FC236}">
                <a16:creationId xmlns:a16="http://schemas.microsoft.com/office/drawing/2014/main" id="{1DFE821D-3BA8-4C61-A69F-4538FC171139}"/>
              </a:ext>
            </a:extLst>
          </p:cNvPr>
          <p:cNvGrpSpPr/>
          <p:nvPr/>
        </p:nvGrpSpPr>
        <p:grpSpPr>
          <a:xfrm>
            <a:off x="14856519" y="10637024"/>
            <a:ext cx="6742760" cy="1525113"/>
            <a:chOff x="7936852" y="20441068"/>
            <a:chExt cx="6742760" cy="1525113"/>
          </a:xfrm>
        </p:grpSpPr>
        <mc:AlternateContent xmlns:mc="http://schemas.openxmlformats.org/markup-compatibility/2006" xmlns:a14="http://schemas.microsoft.com/office/drawing/2010/main">
          <mc:Choice Requires="a14">
            <p:sp>
              <p:nvSpPr>
                <p:cNvPr id="475" name="文本框 474">
                  <a:extLst>
                    <a:ext uri="{FF2B5EF4-FFF2-40B4-BE49-F238E27FC236}">
                      <a16:creationId xmlns:a16="http://schemas.microsoft.com/office/drawing/2014/main" id="{F9D37348-1F4E-420A-AD33-85240B6B02BB}"/>
                    </a:ext>
                  </a:extLst>
                </p:cNvPr>
                <p:cNvSpPr txBox="1"/>
                <p:nvPr/>
              </p:nvSpPr>
              <p:spPr>
                <a:xfrm>
                  <a:off x="8087916" y="20441068"/>
                  <a:ext cx="4291239" cy="680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𝒑</m:t>
                            </m:r>
                          </m:e>
                          <m:sub>
                            <m:r>
                              <a:rPr lang="en-US" altLang="zh-CN" sz="2000" b="1" i="1" smtClean="0">
                                <a:solidFill>
                                  <a:srgbClr val="FF0000"/>
                                </a:solidFill>
                                <a:latin typeface="Cambria Math" panose="02040503050406030204" pitchFamily="18" charset="0"/>
                              </a:rPr>
                              <m:t>𝒊</m:t>
                            </m:r>
                            <m:r>
                              <a:rPr lang="en-US" altLang="zh-CN" sz="2000" b="1" i="1" smtClean="0">
                                <a:solidFill>
                                  <a:srgbClr val="FF0000"/>
                                </a:solidFill>
                                <a:latin typeface="Cambria Math" panose="02040503050406030204" pitchFamily="18" charset="0"/>
                                <a:ea typeface="Cambria Math" panose="02040503050406030204" pitchFamily="18" charset="0"/>
                              </a:rPr>
                              <m:t>→</m:t>
                            </m:r>
                            <m:r>
                              <a:rPr lang="en-US" altLang="zh-CN" sz="2000" b="1" i="1" smtClean="0">
                                <a:solidFill>
                                  <a:srgbClr val="FF0000"/>
                                </a:solidFill>
                                <a:latin typeface="Cambria Math" panose="02040503050406030204" pitchFamily="18" charset="0"/>
                                <a:ea typeface="Cambria Math" panose="02040503050406030204" pitchFamily="18" charset="0"/>
                              </a:rPr>
                              <m:t>𝒌</m:t>
                            </m:r>
                          </m:sub>
                        </m:sSub>
                        <m:r>
                          <a:rPr lang="en-US" altLang="zh-CN" sz="2000" b="1" i="1" smtClean="0">
                            <a:solidFill>
                              <a:srgbClr val="FF0000"/>
                            </a:solidFill>
                            <a:latin typeface="Cambria Math" panose="02040503050406030204" pitchFamily="18" charset="0"/>
                          </a:rPr>
                          <m:t>=</m:t>
                        </m:r>
                        <m:sSub>
                          <m:sSubPr>
                            <m:ctrlPr>
                              <a:rPr lang="en-US" altLang="zh-CN" sz="2000" b="1" i="1">
                                <a:solidFill>
                                  <a:srgbClr val="FF0000"/>
                                </a:solidFill>
                                <a:latin typeface="Cambria Math" panose="02040503050406030204" pitchFamily="18" charset="0"/>
                              </a:rPr>
                            </m:ctrlPr>
                          </m:sSubPr>
                          <m:e>
                            <m:r>
                              <a:rPr lang="zh-CN" altLang="en-US" sz="2000" b="1" i="1">
                                <a:solidFill>
                                  <a:srgbClr val="FF0000"/>
                                </a:solidFill>
                                <a:latin typeface="Cambria Math" panose="02040503050406030204" pitchFamily="18" charset="0"/>
                              </a:rPr>
                              <m:t>𝒑</m:t>
                            </m:r>
                          </m:e>
                          <m:sub>
                            <m:r>
                              <a:rPr lang="en-US" altLang="zh-CN" sz="2000" b="1" i="1">
                                <a:solidFill>
                                  <a:srgbClr val="FF0000"/>
                                </a:solidFill>
                                <a:latin typeface="Cambria Math" panose="02040503050406030204" pitchFamily="18" charset="0"/>
                              </a:rPr>
                              <m:t>𝒊</m:t>
                            </m:r>
                          </m:sub>
                        </m:sSub>
                        <m:f>
                          <m:fPr>
                            <m:ctrlPr>
                              <a:rPr lang="en-US" altLang="zh-CN" sz="2000" b="1" i="1" smtClean="0">
                                <a:solidFill>
                                  <a:srgbClr val="FF0000"/>
                                </a:solidFill>
                                <a:latin typeface="Cambria Math" panose="02040503050406030204" pitchFamily="18" charset="0"/>
                              </a:rPr>
                            </m:ctrlPr>
                          </m:fPr>
                          <m:num>
                            <m:sSup>
                              <m:sSupPr>
                                <m:ctrlPr>
                                  <a:rPr lang="en-US" altLang="zh-CN" sz="2000" b="1" i="1">
                                    <a:solidFill>
                                      <a:srgbClr val="FF0000"/>
                                    </a:solidFill>
                                    <a:latin typeface="Cambria Math" panose="02040503050406030204" pitchFamily="18" charset="0"/>
                                  </a:rPr>
                                </m:ctrlPr>
                              </m:sSupPr>
                              <m:e>
                                <m:f>
                                  <m:fPr>
                                    <m:type m:val="lin"/>
                                    <m:ctrlPr>
                                      <a:rPr lang="en-US" altLang="zh-CN" sz="2000" b="1" i="1">
                                        <a:solidFill>
                                          <a:srgbClr val="FF0000"/>
                                        </a:solidFill>
                                        <a:latin typeface="Cambria Math" panose="02040503050406030204" pitchFamily="18" charset="0"/>
                                      </a:rPr>
                                    </m:ctrlPr>
                                  </m:fPr>
                                  <m:num>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m:t>
                                        </m:r>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𝒌</m:t>
                                        </m:r>
                                      </m:sub>
                                    </m:sSub>
                                  </m:num>
                                  <m:den>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𝟎</m:t>
                                        </m:r>
                                      </m:sub>
                                    </m:sSub>
                                  </m:den>
                                </m:f>
                                <m:r>
                                  <a:rPr lang="en-US" altLang="zh-CN" sz="2000" b="1" i="1">
                                    <a:solidFill>
                                      <a:srgbClr val="FF0000"/>
                                    </a:solidFill>
                                    <a:latin typeface="Cambria Math" panose="02040503050406030204" pitchFamily="18" charset="0"/>
                                  </a:rPr>
                                  <m:t>)</m:t>
                                </m:r>
                              </m:e>
                              <m:sup>
                                <m:r>
                                  <a:rPr lang="en-US" altLang="zh-CN" sz="2000" b="1" i="1">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𝟏</m:t>
                                </m:r>
                                <m:r>
                                  <a:rPr lang="en-US" altLang="zh-CN" sz="2000" b="1" i="1" smtClean="0">
                                    <a:solidFill>
                                      <a:srgbClr val="FF0000"/>
                                    </a:solidFill>
                                    <a:latin typeface="Cambria Math" panose="02040503050406030204" pitchFamily="18" charset="0"/>
                                  </a:rPr>
                                  <m:t>+</m:t>
                                </m:r>
                                <m:r>
                                  <a:rPr lang="zh-CN" altLang="en-US" sz="2000" b="1" i="1">
                                    <a:solidFill>
                                      <a:srgbClr val="FF0000"/>
                                    </a:solidFill>
                                    <a:latin typeface="Cambria Math" panose="02040503050406030204" pitchFamily="18" charset="0"/>
                                  </a:rPr>
                                  <m:t>𝜿</m:t>
                                </m:r>
                              </m:sup>
                            </m:sSup>
                            <m:r>
                              <a:rPr lang="en-US" altLang="zh-CN" sz="2000" b="1" i="1">
                                <a:solidFill>
                                  <a:srgbClr val="FF0000"/>
                                </a:solidFill>
                                <a:latin typeface="Cambria Math" panose="02040503050406030204" pitchFamily="18" charset="0"/>
                              </a:rPr>
                              <m:t>−</m:t>
                            </m:r>
                            <m:sSup>
                              <m:sSupPr>
                                <m:ctrlPr>
                                  <a:rPr lang="en-US" altLang="zh-CN" sz="2000" b="1" i="1">
                                    <a:solidFill>
                                      <a:srgbClr val="FF0000"/>
                                    </a:solidFill>
                                    <a:latin typeface="Cambria Math" panose="02040503050406030204" pitchFamily="18" charset="0"/>
                                  </a:rPr>
                                </m:ctrlPr>
                              </m:sSupPr>
                              <m:e>
                                <m:f>
                                  <m:fPr>
                                    <m:type m:val="lin"/>
                                    <m:ctrlPr>
                                      <a:rPr lang="en-US" altLang="zh-CN" sz="2000" b="1" i="1">
                                        <a:solidFill>
                                          <a:srgbClr val="FF0000"/>
                                        </a:solidFill>
                                        <a:latin typeface="Cambria Math" panose="02040503050406030204" pitchFamily="18" charset="0"/>
                                      </a:rPr>
                                    </m:ctrlPr>
                                  </m:fPr>
                                  <m:num>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m:t>
                                        </m:r>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𝒌</m:t>
                                        </m:r>
                                      </m:sub>
                                    </m:sSub>
                                  </m:num>
                                  <m:den>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𝟎</m:t>
                                        </m:r>
                                      </m:sub>
                                    </m:sSub>
                                  </m:den>
                                </m:f>
                                <m:r>
                                  <a:rPr lang="en-US" altLang="zh-CN" sz="2000" b="1" i="1">
                                    <a:solidFill>
                                      <a:srgbClr val="FF0000"/>
                                    </a:solidFill>
                                    <a:latin typeface="Cambria Math" panose="02040503050406030204" pitchFamily="18" charset="0"/>
                                  </a:rPr>
                                  <m:t>)</m:t>
                                </m:r>
                              </m:e>
                              <m:sup>
                                <m:r>
                                  <a:rPr lang="en-US" altLang="zh-CN" sz="2000" b="1" i="1">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𝟏</m:t>
                                </m:r>
                                <m:r>
                                  <a:rPr lang="en-US" altLang="zh-CN" sz="2000" b="1" i="1" smtClean="0">
                                    <a:solidFill>
                                      <a:srgbClr val="FF0000"/>
                                    </a:solidFill>
                                    <a:latin typeface="Cambria Math" panose="02040503050406030204" pitchFamily="18" charset="0"/>
                                  </a:rPr>
                                  <m:t>−</m:t>
                                </m:r>
                                <m:r>
                                  <a:rPr lang="zh-CN" altLang="en-US" sz="2000" b="1" i="1">
                                    <a:solidFill>
                                      <a:srgbClr val="FF0000"/>
                                    </a:solidFill>
                                    <a:latin typeface="Cambria Math" panose="02040503050406030204" pitchFamily="18" charset="0"/>
                                  </a:rPr>
                                  <m:t>𝜿</m:t>
                                </m:r>
                              </m:sup>
                            </m:sSup>
                          </m:num>
                          <m:den>
                            <m:sSup>
                              <m:sSupPr>
                                <m:ctrlPr>
                                  <a:rPr lang="en-US" altLang="zh-CN" sz="2000" b="1" i="1">
                                    <a:solidFill>
                                      <a:srgbClr val="FF0000"/>
                                    </a:solidFill>
                                    <a:latin typeface="Cambria Math" panose="02040503050406030204" pitchFamily="18" charset="0"/>
                                  </a:rPr>
                                </m:ctrlPr>
                              </m:sSupPr>
                              <m:e>
                                <m:f>
                                  <m:fPr>
                                    <m:type m:val="lin"/>
                                    <m:ctrlPr>
                                      <a:rPr lang="en-US" altLang="zh-CN" sz="2000" b="1" i="1">
                                        <a:solidFill>
                                          <a:srgbClr val="FF0000"/>
                                        </a:solidFill>
                                        <a:latin typeface="Cambria Math" panose="02040503050406030204" pitchFamily="18" charset="0"/>
                                      </a:rPr>
                                    </m:ctrlPr>
                                  </m:fPr>
                                  <m:num>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m:t>
                                        </m:r>
                                        <m:r>
                                          <a:rPr lang="en-US" altLang="zh-CN" sz="2000" b="1" i="1">
                                            <a:solidFill>
                                              <a:srgbClr val="FF0000"/>
                                            </a:solidFill>
                                            <a:latin typeface="Cambria Math" panose="02040503050406030204" pitchFamily="18" charset="0"/>
                                          </a:rPr>
                                          <m:t>𝒓</m:t>
                                        </m:r>
                                      </m:e>
                                      <m:sub>
                                        <m:r>
                                          <a:rPr lang="en-US" altLang="zh-CN" sz="2000" b="1" i="1" smtClean="0">
                                            <a:solidFill>
                                              <a:srgbClr val="FF0000"/>
                                            </a:solidFill>
                                            <a:latin typeface="Cambria Math" panose="02040503050406030204" pitchFamily="18" charset="0"/>
                                          </a:rPr>
                                          <m:t>𝒊</m:t>
                                        </m:r>
                                      </m:sub>
                                    </m:sSub>
                                  </m:num>
                                  <m:den>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𝟎</m:t>
                                        </m:r>
                                      </m:sub>
                                    </m:sSub>
                                  </m:den>
                                </m:f>
                                <m:r>
                                  <a:rPr lang="en-US" altLang="zh-CN" sz="2000" b="1" i="1">
                                    <a:solidFill>
                                      <a:srgbClr val="FF0000"/>
                                    </a:solidFill>
                                    <a:latin typeface="Cambria Math" panose="02040503050406030204" pitchFamily="18" charset="0"/>
                                  </a:rPr>
                                  <m:t>)</m:t>
                                </m:r>
                              </m:e>
                              <m:sup>
                                <m:r>
                                  <a:rPr lang="zh-CN" altLang="en-US" sz="2000" b="1" i="1" smtClean="0">
                                    <a:solidFill>
                                      <a:srgbClr val="FF0000"/>
                                    </a:solidFill>
                                    <a:latin typeface="Cambria Math" panose="02040503050406030204" pitchFamily="18" charset="0"/>
                                  </a:rPr>
                                  <m:t>𝜿</m:t>
                                </m:r>
                                <m:r>
                                  <a:rPr lang="en-US" altLang="zh-CN" sz="2000" b="1" i="1">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𝟏</m:t>
                                </m:r>
                              </m:sup>
                            </m:sSup>
                            <m:r>
                              <a:rPr lang="en-US" altLang="zh-CN" sz="2000" b="1" i="1" smtClean="0">
                                <a:solidFill>
                                  <a:srgbClr val="FF0000"/>
                                </a:solidFill>
                                <a:latin typeface="Cambria Math" panose="02040503050406030204" pitchFamily="18" charset="0"/>
                              </a:rPr>
                              <m:t>−</m:t>
                            </m:r>
                            <m:sSup>
                              <m:sSupPr>
                                <m:ctrlPr>
                                  <a:rPr lang="en-US" altLang="zh-CN" sz="2000" b="1" i="1" smtClean="0">
                                    <a:solidFill>
                                      <a:srgbClr val="FF0000"/>
                                    </a:solidFill>
                                    <a:latin typeface="Cambria Math" panose="02040503050406030204" pitchFamily="18" charset="0"/>
                                  </a:rPr>
                                </m:ctrlPr>
                              </m:sSupPr>
                              <m:e>
                                <m:d>
                                  <m:dPr>
                                    <m:ctrlPr>
                                      <a:rPr lang="en-US" altLang="zh-CN" sz="2000" b="1" i="1" smtClean="0">
                                        <a:solidFill>
                                          <a:srgbClr val="FF0000"/>
                                        </a:solidFill>
                                        <a:latin typeface="Cambria Math" panose="02040503050406030204" pitchFamily="18" charset="0"/>
                                      </a:rPr>
                                    </m:ctrlPr>
                                  </m:dPr>
                                  <m:e>
                                    <m:f>
                                      <m:fPr>
                                        <m:type m:val="lin"/>
                                        <m:ctrlPr>
                                          <a:rPr lang="en-US" altLang="zh-CN" sz="2000" b="1" i="1">
                                            <a:solidFill>
                                              <a:srgbClr val="FF0000"/>
                                            </a:solidFill>
                                            <a:latin typeface="Cambria Math" panose="02040503050406030204" pitchFamily="18" charset="0"/>
                                          </a:rPr>
                                        </m:ctrlPr>
                                      </m:fPr>
                                      <m:num>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𝒊</m:t>
                                            </m:r>
                                          </m:sub>
                                        </m:sSub>
                                      </m:num>
                                      <m:den>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𝒓</m:t>
                                            </m:r>
                                          </m:e>
                                          <m:sub>
                                            <m:r>
                                              <a:rPr lang="en-US" altLang="zh-CN" sz="2000" b="1" i="1">
                                                <a:solidFill>
                                                  <a:srgbClr val="FF0000"/>
                                                </a:solidFill>
                                                <a:latin typeface="Cambria Math" panose="02040503050406030204" pitchFamily="18" charset="0"/>
                                              </a:rPr>
                                              <m:t>𝟎</m:t>
                                            </m:r>
                                          </m:sub>
                                        </m:sSub>
                                      </m:den>
                                    </m:f>
                                  </m:e>
                                </m:d>
                              </m:e>
                              <m:sup>
                                <m:r>
                                  <a:rPr lang="en-US" altLang="zh-CN" sz="2000" b="1" i="1" smtClean="0">
                                    <a:solidFill>
                                      <a:srgbClr val="FF0000"/>
                                    </a:solidFill>
                                    <a:latin typeface="Cambria Math" panose="02040503050406030204" pitchFamily="18" charset="0"/>
                                  </a:rPr>
                                  <m:t>−</m:t>
                                </m:r>
                                <m:r>
                                  <a:rPr lang="zh-CN" altLang="en-US" sz="2000" b="1" i="1">
                                    <a:solidFill>
                                      <a:srgbClr val="FF0000"/>
                                    </a:solidFill>
                                    <a:latin typeface="Cambria Math" panose="02040503050406030204" pitchFamily="18" charset="0"/>
                                  </a:rPr>
                                  <m:t>𝜿</m:t>
                                </m:r>
                                <m:r>
                                  <a:rPr lang="en-US" altLang="zh-CN" sz="2000" b="1" i="1" smtClean="0">
                                    <a:solidFill>
                                      <a:srgbClr val="FF0000"/>
                                    </a:solidFill>
                                    <a:latin typeface="Cambria Math" panose="02040503050406030204" pitchFamily="18" charset="0"/>
                                  </a:rPr>
                                  <m:t>−</m:t>
                                </m:r>
                                <m:r>
                                  <a:rPr lang="en-US" altLang="zh-CN" sz="2000" b="1" i="1" smtClean="0">
                                    <a:solidFill>
                                      <a:srgbClr val="FF0000"/>
                                    </a:solidFill>
                                    <a:latin typeface="Cambria Math" panose="02040503050406030204" pitchFamily="18" charset="0"/>
                                  </a:rPr>
                                  <m:t>𝟏</m:t>
                                </m:r>
                              </m:sup>
                            </m:sSup>
                          </m:den>
                        </m:f>
                      </m:oMath>
                    </m:oMathPara>
                  </a14:m>
                  <a:endParaRPr lang="zh-CN" altLang="en-US" b="1" dirty="0"/>
                </a:p>
              </p:txBody>
            </p:sp>
          </mc:Choice>
          <mc:Fallback xmlns="">
            <p:sp>
              <p:nvSpPr>
                <p:cNvPr id="475" name="文本框 474">
                  <a:extLst>
                    <a:ext uri="{FF2B5EF4-FFF2-40B4-BE49-F238E27FC236}">
                      <a16:creationId xmlns:a16="http://schemas.microsoft.com/office/drawing/2014/main" id="{F9D37348-1F4E-420A-AD33-85240B6B02BB}"/>
                    </a:ext>
                  </a:extLst>
                </p:cNvPr>
                <p:cNvSpPr txBox="1">
                  <a:spLocks noRot="1" noChangeAspect="1" noMove="1" noResize="1" noEditPoints="1" noAdjustHandles="1" noChangeArrowheads="1" noChangeShapeType="1" noTextEdit="1"/>
                </p:cNvSpPr>
                <p:nvPr/>
              </p:nvSpPr>
              <p:spPr>
                <a:xfrm>
                  <a:off x="8087916" y="20441068"/>
                  <a:ext cx="4291239" cy="680058"/>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7" name="文本框 476">
                  <a:extLst>
                    <a:ext uri="{FF2B5EF4-FFF2-40B4-BE49-F238E27FC236}">
                      <a16:creationId xmlns:a16="http://schemas.microsoft.com/office/drawing/2014/main" id="{F3048347-F9D2-448F-9DA8-59A25A889EC4}"/>
                    </a:ext>
                  </a:extLst>
                </p:cNvPr>
                <p:cNvSpPr txBox="1"/>
                <p:nvPr/>
              </p:nvSpPr>
              <p:spPr>
                <a:xfrm>
                  <a:off x="12555708" y="20500357"/>
                  <a:ext cx="1486075" cy="6667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800" b="1" i="1" smtClean="0">
                            <a:solidFill>
                              <a:srgbClr val="FF0000"/>
                            </a:solidFill>
                            <a:latin typeface="Cambria Math" panose="02040503050406030204" pitchFamily="18" charset="0"/>
                          </a:rPr>
                          <m:t>𝜿</m:t>
                        </m:r>
                        <m:r>
                          <a:rPr lang="en-US" altLang="zh-CN" sz="1800" b="1" i="1" smtClean="0">
                            <a:solidFill>
                              <a:srgbClr val="FF0000"/>
                            </a:solidFill>
                            <a:latin typeface="Cambria Math" panose="02040503050406030204" pitchFamily="18" charset="0"/>
                            <a:ea typeface="Cambria Math" panose="02040503050406030204" pitchFamily="18" charset="0"/>
                          </a:rPr>
                          <m:t>=</m:t>
                        </m:r>
                        <m:f>
                          <m:fPr>
                            <m:ctrlPr>
                              <a:rPr lang="en-US" altLang="zh-CN" sz="1800" b="1" i="1" smtClean="0">
                                <a:solidFill>
                                  <a:srgbClr val="FF0000"/>
                                </a:solidFill>
                                <a:latin typeface="Cambria Math" panose="02040503050406030204" pitchFamily="18" charset="0"/>
                                <a:ea typeface="Cambria Math" panose="02040503050406030204" pitchFamily="18" charset="0"/>
                              </a:rPr>
                            </m:ctrlPr>
                          </m:fPr>
                          <m:num>
                            <m:sSub>
                              <m:sSubPr>
                                <m:ctrlPr>
                                  <a:rPr lang="en-US" altLang="zh-CN" sz="1800" b="1" i="1" smtClean="0">
                                    <a:solidFill>
                                      <a:srgbClr val="FF0000"/>
                                    </a:solidFill>
                                    <a:latin typeface="Cambria Math" panose="02040503050406030204" pitchFamily="18" charset="0"/>
                                    <a:ea typeface="Cambria Math" panose="02040503050406030204" pitchFamily="18" charset="0"/>
                                  </a:rPr>
                                </m:ctrlPr>
                              </m:sSubPr>
                              <m:e>
                                <m:r>
                                  <a:rPr lang="en-US" altLang="zh-CN" sz="1800" b="1" i="1" smtClean="0">
                                    <a:solidFill>
                                      <a:srgbClr val="FF0000"/>
                                    </a:solidFill>
                                    <a:latin typeface="Cambria Math" panose="02040503050406030204" pitchFamily="18" charset="0"/>
                                    <a:ea typeface="Cambria Math" panose="02040503050406030204" pitchFamily="18" charset="0"/>
                                  </a:rPr>
                                  <m:t>𝑬</m:t>
                                </m:r>
                              </m:e>
                              <m:sub>
                                <m:r>
                                  <a:rPr lang="en-US" altLang="zh-CN" sz="1800" b="1" i="1" smtClean="0">
                                    <a:solidFill>
                                      <a:srgbClr val="FF0000"/>
                                    </a:solidFill>
                                    <a:latin typeface="Cambria Math" panose="02040503050406030204" pitchFamily="18" charset="0"/>
                                    <a:ea typeface="Cambria Math" panose="02040503050406030204" pitchFamily="18" charset="0"/>
                                  </a:rPr>
                                  <m:t>𝒉𝒐𝒐𝒑</m:t>
                                </m:r>
                              </m:sub>
                            </m:sSub>
                          </m:num>
                          <m:den>
                            <m:sSub>
                              <m:sSubPr>
                                <m:ctrlPr>
                                  <a:rPr lang="en-US" altLang="zh-CN" sz="1800" b="1" i="1" smtClean="0">
                                    <a:solidFill>
                                      <a:srgbClr val="FF0000"/>
                                    </a:solidFill>
                                    <a:latin typeface="Cambria Math" panose="02040503050406030204" pitchFamily="18" charset="0"/>
                                    <a:ea typeface="Cambria Math" panose="02040503050406030204" pitchFamily="18" charset="0"/>
                                  </a:rPr>
                                </m:ctrlPr>
                              </m:sSubPr>
                              <m:e>
                                <m:r>
                                  <a:rPr lang="en-US" altLang="zh-CN" sz="1800" b="1" i="1" smtClean="0">
                                    <a:solidFill>
                                      <a:srgbClr val="FF0000"/>
                                    </a:solidFill>
                                    <a:latin typeface="Cambria Math" panose="02040503050406030204" pitchFamily="18" charset="0"/>
                                    <a:ea typeface="Cambria Math" panose="02040503050406030204" pitchFamily="18" charset="0"/>
                                  </a:rPr>
                                  <m:t>𝑬</m:t>
                                </m:r>
                              </m:e>
                              <m:sub>
                                <m:r>
                                  <a:rPr lang="en-US" altLang="zh-CN" sz="1800" b="1" i="1" smtClean="0">
                                    <a:solidFill>
                                      <a:srgbClr val="FF0000"/>
                                    </a:solidFill>
                                    <a:latin typeface="Cambria Math" panose="02040503050406030204" pitchFamily="18" charset="0"/>
                                    <a:ea typeface="Cambria Math" panose="02040503050406030204" pitchFamily="18" charset="0"/>
                                  </a:rPr>
                                  <m:t>𝒓𝒂𝒅𝒊𝒂𝒍</m:t>
                                </m:r>
                              </m:sub>
                            </m:sSub>
                          </m:den>
                        </m:f>
                      </m:oMath>
                    </m:oMathPara>
                  </a14:m>
                  <a:endParaRPr lang="zh-CN" altLang="en-US" dirty="0"/>
                </a:p>
              </p:txBody>
            </p:sp>
          </mc:Choice>
          <mc:Fallback xmlns="">
            <p:sp>
              <p:nvSpPr>
                <p:cNvPr id="477" name="文本框 476">
                  <a:extLst>
                    <a:ext uri="{FF2B5EF4-FFF2-40B4-BE49-F238E27FC236}">
                      <a16:creationId xmlns:a16="http://schemas.microsoft.com/office/drawing/2014/main" id="{F3048347-F9D2-448F-9DA8-59A25A889EC4}"/>
                    </a:ext>
                  </a:extLst>
                </p:cNvPr>
                <p:cNvSpPr txBox="1">
                  <a:spLocks noRot="1" noChangeAspect="1" noMove="1" noResize="1" noEditPoints="1" noAdjustHandles="1" noChangeArrowheads="1" noChangeShapeType="1" noTextEdit="1"/>
                </p:cNvSpPr>
                <p:nvPr/>
              </p:nvSpPr>
              <p:spPr>
                <a:xfrm>
                  <a:off x="12555708" y="20500357"/>
                  <a:ext cx="1486075" cy="666721"/>
                </a:xfrm>
                <a:prstGeom prst="rect">
                  <a:avLst/>
                </a:prstGeom>
                <a:blipFill>
                  <a:blip r:embed="rId19"/>
                  <a:stretch>
                    <a:fillRect/>
                  </a:stretch>
                </a:blipFill>
              </p:spPr>
              <p:txBody>
                <a:bodyPr/>
                <a:lstStyle/>
                <a:p>
                  <a:r>
                    <a:rPr lang="zh-CN" altLang="en-US">
                      <a:noFill/>
                    </a:rPr>
                    <a:t> </a:t>
                  </a:r>
                </a:p>
              </p:txBody>
            </p:sp>
          </mc:Fallback>
        </mc:AlternateContent>
        <p:pic>
          <p:nvPicPr>
            <p:cNvPr id="1048" name="图片 1047">
              <a:extLst>
                <a:ext uri="{FF2B5EF4-FFF2-40B4-BE49-F238E27FC236}">
                  <a16:creationId xmlns:a16="http://schemas.microsoft.com/office/drawing/2014/main" id="{399AD015-2200-4E8F-A832-2B64B9ACCD8F}"/>
                </a:ext>
              </a:extLst>
            </p:cNvPr>
            <p:cNvPicPr>
              <a:picLocks noChangeAspect="1"/>
            </p:cNvPicPr>
            <p:nvPr/>
          </p:nvPicPr>
          <p:blipFill>
            <a:blip r:embed="rId20"/>
            <a:stretch>
              <a:fillRect/>
            </a:stretch>
          </p:blipFill>
          <p:spPr>
            <a:xfrm>
              <a:off x="7936852" y="21466266"/>
              <a:ext cx="6742760" cy="499915"/>
            </a:xfrm>
            <a:prstGeom prst="rect">
              <a:avLst/>
            </a:prstGeom>
          </p:spPr>
        </p:pic>
      </p:grpSp>
      <p:grpSp>
        <p:nvGrpSpPr>
          <p:cNvPr id="37" name="组合 36">
            <a:extLst>
              <a:ext uri="{FF2B5EF4-FFF2-40B4-BE49-F238E27FC236}">
                <a16:creationId xmlns:a16="http://schemas.microsoft.com/office/drawing/2014/main" id="{17041305-2B58-4B0B-AF65-B38382FF182D}"/>
              </a:ext>
            </a:extLst>
          </p:cNvPr>
          <p:cNvGrpSpPr/>
          <p:nvPr/>
        </p:nvGrpSpPr>
        <p:grpSpPr>
          <a:xfrm>
            <a:off x="14952045" y="12264182"/>
            <a:ext cx="6212362" cy="1611032"/>
            <a:chOff x="14394300" y="20596431"/>
            <a:chExt cx="6212362" cy="1611032"/>
          </a:xfrm>
        </p:grpSpPr>
        <mc:AlternateContent xmlns:mc="http://schemas.openxmlformats.org/markup-compatibility/2006" xmlns:a14="http://schemas.microsoft.com/office/drawing/2010/main">
          <mc:Choice Requires="a14">
            <p:sp>
              <p:nvSpPr>
                <p:cNvPr id="476" name="文本框 475">
                  <a:extLst>
                    <a:ext uri="{FF2B5EF4-FFF2-40B4-BE49-F238E27FC236}">
                      <a16:creationId xmlns:a16="http://schemas.microsoft.com/office/drawing/2014/main" id="{BA7B4ECB-0660-4049-80A8-B23BEF45596E}"/>
                    </a:ext>
                  </a:extLst>
                </p:cNvPr>
                <p:cNvSpPr txBox="1"/>
                <p:nvPr/>
              </p:nvSpPr>
              <p:spPr>
                <a:xfrm>
                  <a:off x="14430621" y="20596431"/>
                  <a:ext cx="6016840" cy="369332"/>
                </a:xfrm>
                <a:prstGeom prst="rect">
                  <a:avLst/>
                </a:prstGeom>
                <a:noFill/>
              </p:spPr>
              <p:txBody>
                <a:bodyPr wrap="none" lIns="0" tIns="0" rIns="0" bIns="0" rtlCol="0">
                  <a:spAutoFit/>
                </a:bodyPr>
                <a:lstStyle/>
                <a:p>
                  <a14:m>
                    <m:oMath xmlns:m="http://schemas.openxmlformats.org/officeDocument/2006/math">
                      <m:sSub>
                        <m:sSubPr>
                          <m:ctrlPr>
                            <a:rPr lang="en-US" altLang="zh-CN" sz="2400" b="1"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𝒑</m:t>
                          </m:r>
                        </m:e>
                        <m:sub>
                          <m:r>
                            <a:rPr lang="en-US" altLang="zh-CN" sz="2400" b="1" i="1" smtClean="0">
                              <a:solidFill>
                                <a:srgbClr val="FF0000"/>
                              </a:solidFill>
                              <a:latin typeface="Cambria Math" panose="02040503050406030204" pitchFamily="18" charset="0"/>
                            </a:rPr>
                            <m:t>𝒌</m:t>
                          </m:r>
                        </m:sub>
                      </m:sSub>
                      <m:r>
                        <a:rPr lang="en-US" altLang="zh-CN" sz="2400" b="1" i="1" smtClean="0">
                          <a:solidFill>
                            <a:srgbClr val="FF0000"/>
                          </a:solidFill>
                          <a:latin typeface="Cambria Math" panose="02040503050406030204" pitchFamily="18" charset="0"/>
                        </a:rPr>
                        <m:t>=</m:t>
                      </m:r>
                      <m:sSub>
                        <m:sSubPr>
                          <m:ctrlPr>
                            <a:rPr lang="en-US" altLang="zh-CN" sz="2400" b="1"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𝒑</m:t>
                          </m:r>
                        </m:e>
                        <m:sub>
                          <m:r>
                            <a:rPr lang="en-US" altLang="zh-CN" sz="2400" b="1" i="1" smtClean="0">
                              <a:solidFill>
                                <a:srgbClr val="FF0000"/>
                              </a:solidFill>
                              <a:latin typeface="Cambria Math" panose="02040503050406030204" pitchFamily="18" charset="0"/>
                            </a:rPr>
                            <m:t>𝒌</m:t>
                          </m:r>
                          <m:r>
                            <a:rPr lang="en-US" altLang="zh-CN" sz="2400" b="1" i="1" smtClean="0">
                              <a:solidFill>
                                <a:srgbClr val="FF0000"/>
                              </a:solidFill>
                              <a:latin typeface="Cambria Math" panose="02040503050406030204" pitchFamily="18" charset="0"/>
                            </a:rPr>
                            <m:t>+</m:t>
                          </m:r>
                          <m:r>
                            <a:rPr lang="en-US" altLang="zh-CN" sz="2400" b="1" i="1" smtClean="0">
                              <a:solidFill>
                                <a:srgbClr val="FF0000"/>
                              </a:solidFill>
                              <a:latin typeface="Cambria Math" panose="02040503050406030204" pitchFamily="18" charset="0"/>
                            </a:rPr>
                            <m:t>𝟏</m:t>
                          </m:r>
                          <m:r>
                            <a:rPr lang="en-US" altLang="zh-CN" sz="2400" b="1" i="1" smtClean="0">
                              <a:solidFill>
                                <a:srgbClr val="FF0000"/>
                              </a:solidFill>
                              <a:latin typeface="Cambria Math" panose="02040503050406030204" pitchFamily="18" charset="0"/>
                              <a:ea typeface="Cambria Math" panose="02040503050406030204" pitchFamily="18" charset="0"/>
                            </a:rPr>
                            <m:t>→</m:t>
                          </m:r>
                          <m:r>
                            <a:rPr lang="en-US" altLang="zh-CN" sz="2400" b="1" i="1" smtClean="0">
                              <a:solidFill>
                                <a:srgbClr val="FF0000"/>
                              </a:solidFill>
                              <a:latin typeface="Cambria Math" panose="02040503050406030204" pitchFamily="18" charset="0"/>
                              <a:ea typeface="Cambria Math" panose="02040503050406030204" pitchFamily="18" charset="0"/>
                            </a:rPr>
                            <m:t>𝒌</m:t>
                          </m:r>
                        </m:sub>
                      </m:sSub>
                    </m:oMath>
                  </a14:m>
                  <a:r>
                    <a:rPr lang="en-US" altLang="zh-CN" sz="2400" b="1" dirty="0">
                      <a:solidFill>
                        <a:srgbClr val="FF0000"/>
                      </a:solidFill>
                    </a:rPr>
                    <a:t>+ </a:t>
                  </a:r>
                  <a14:m>
                    <m:oMath xmlns:m="http://schemas.openxmlformats.org/officeDocument/2006/math">
                      <m:sSub>
                        <m:sSubPr>
                          <m:ctrlPr>
                            <a:rPr lang="en-US" altLang="zh-CN" sz="2400" b="1" i="1">
                              <a:solidFill>
                                <a:srgbClr val="FF0000"/>
                              </a:solidFill>
                              <a:latin typeface="Cambria Math" panose="02040503050406030204" pitchFamily="18" charset="0"/>
                            </a:rPr>
                          </m:ctrlPr>
                        </m:sSubPr>
                        <m:e>
                          <m:r>
                            <a:rPr lang="en-US" altLang="zh-CN" sz="2400" b="1" i="1">
                              <a:solidFill>
                                <a:srgbClr val="FF0000"/>
                              </a:solidFill>
                              <a:latin typeface="Cambria Math" panose="02040503050406030204" pitchFamily="18" charset="0"/>
                            </a:rPr>
                            <m:t>𝒑</m:t>
                          </m:r>
                        </m:e>
                        <m:sub>
                          <m:r>
                            <a:rPr lang="en-US" altLang="zh-CN" sz="2400" b="1" i="1">
                              <a:solidFill>
                                <a:srgbClr val="FF0000"/>
                              </a:solidFill>
                              <a:latin typeface="Cambria Math" panose="02040503050406030204" pitchFamily="18" charset="0"/>
                            </a:rPr>
                            <m:t>𝒌</m:t>
                          </m:r>
                          <m:r>
                            <a:rPr lang="en-US" altLang="zh-CN" sz="2400" b="1" i="1">
                              <a:solidFill>
                                <a:srgbClr val="FF0000"/>
                              </a:solidFill>
                              <a:latin typeface="Cambria Math" panose="02040503050406030204" pitchFamily="18" charset="0"/>
                            </a:rPr>
                            <m:t>+</m:t>
                          </m:r>
                          <m:r>
                            <a:rPr lang="en-US" altLang="zh-CN" sz="2400" b="1" i="1" smtClean="0">
                              <a:solidFill>
                                <a:srgbClr val="FF0000"/>
                              </a:solidFill>
                              <a:latin typeface="Cambria Math" panose="02040503050406030204" pitchFamily="18" charset="0"/>
                            </a:rPr>
                            <m:t>𝟐</m:t>
                          </m:r>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ea typeface="Cambria Math" panose="02040503050406030204" pitchFamily="18" charset="0"/>
                            </a:rPr>
                            <m:t>𝒌</m:t>
                          </m:r>
                        </m:sub>
                      </m:sSub>
                      <m:r>
                        <a:rPr lang="en-US" altLang="zh-CN" sz="2400" b="1" i="1" smtClean="0">
                          <a:solidFill>
                            <a:srgbClr val="FF0000"/>
                          </a:solidFill>
                          <a:latin typeface="Cambria Math" panose="02040503050406030204" pitchFamily="18" charset="0"/>
                          <a:ea typeface="Cambria Math" panose="02040503050406030204" pitchFamily="18" charset="0"/>
                        </a:rPr>
                        <m:t>+…+</m:t>
                      </m:r>
                      <m:sSub>
                        <m:sSubPr>
                          <m:ctrlPr>
                            <a:rPr lang="en-US" altLang="zh-CN" sz="2400" b="1" i="1">
                              <a:solidFill>
                                <a:srgbClr val="FF0000"/>
                              </a:solidFill>
                              <a:latin typeface="Cambria Math" panose="02040503050406030204" pitchFamily="18" charset="0"/>
                            </a:rPr>
                          </m:ctrlPr>
                        </m:sSubPr>
                        <m:e>
                          <m:r>
                            <a:rPr lang="en-US" altLang="zh-CN" sz="2400" b="1" i="1">
                              <a:solidFill>
                                <a:srgbClr val="FF0000"/>
                              </a:solidFill>
                              <a:latin typeface="Cambria Math" panose="02040503050406030204" pitchFamily="18" charset="0"/>
                            </a:rPr>
                            <m:t>𝒑</m:t>
                          </m:r>
                        </m:e>
                        <m:sub>
                          <m:r>
                            <a:rPr lang="en-US" altLang="zh-CN" sz="2400" b="1" i="1" smtClean="0">
                              <a:solidFill>
                                <a:srgbClr val="FF0000"/>
                              </a:solidFill>
                              <a:latin typeface="Cambria Math" panose="02040503050406030204" pitchFamily="18" charset="0"/>
                            </a:rPr>
                            <m:t>𝒊</m:t>
                          </m:r>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ea typeface="Cambria Math" panose="02040503050406030204" pitchFamily="18" charset="0"/>
                            </a:rPr>
                            <m:t>𝒌</m:t>
                          </m:r>
                        </m:sub>
                      </m:sSub>
                    </m:oMath>
                  </a14:m>
                  <a:r>
                    <a:rPr lang="en-US" altLang="zh-CN" sz="2400" b="1" dirty="0">
                      <a:solidFill>
                        <a:srgbClr val="FF0000"/>
                      </a:solidFill>
                    </a:rPr>
                    <a:t>+..+ </a:t>
                  </a:r>
                  <a14:m>
                    <m:oMath xmlns:m="http://schemas.openxmlformats.org/officeDocument/2006/math">
                      <m:sSub>
                        <m:sSubPr>
                          <m:ctrlPr>
                            <a:rPr lang="en-US" altLang="zh-CN" sz="2400" b="1" i="1">
                              <a:solidFill>
                                <a:srgbClr val="FF0000"/>
                              </a:solidFill>
                              <a:latin typeface="Cambria Math" panose="02040503050406030204" pitchFamily="18" charset="0"/>
                            </a:rPr>
                          </m:ctrlPr>
                        </m:sSubPr>
                        <m:e>
                          <m:r>
                            <a:rPr lang="en-US" altLang="zh-CN" sz="2400" b="1" i="1">
                              <a:solidFill>
                                <a:srgbClr val="FF0000"/>
                              </a:solidFill>
                              <a:latin typeface="Cambria Math" panose="02040503050406030204" pitchFamily="18" charset="0"/>
                            </a:rPr>
                            <m:t>𝒑</m:t>
                          </m:r>
                        </m:e>
                        <m:sub>
                          <m:r>
                            <a:rPr lang="en-US" altLang="zh-CN" sz="2400" b="1" i="1" smtClean="0">
                              <a:solidFill>
                                <a:srgbClr val="FF0000"/>
                              </a:solidFill>
                              <a:latin typeface="Cambria Math" panose="02040503050406030204" pitchFamily="18" charset="0"/>
                            </a:rPr>
                            <m:t>𝟏𝟐</m:t>
                          </m:r>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ea typeface="Cambria Math" panose="02040503050406030204" pitchFamily="18" charset="0"/>
                            </a:rPr>
                            <m:t>𝒌</m:t>
                          </m:r>
                        </m:sub>
                      </m:sSub>
                    </m:oMath>
                  </a14:m>
                  <a:endParaRPr lang="zh-CN" altLang="en-US" b="1" dirty="0"/>
                </a:p>
              </p:txBody>
            </p:sp>
          </mc:Choice>
          <mc:Fallback xmlns="">
            <p:sp>
              <p:nvSpPr>
                <p:cNvPr id="476" name="文本框 475">
                  <a:extLst>
                    <a:ext uri="{FF2B5EF4-FFF2-40B4-BE49-F238E27FC236}">
                      <a16:creationId xmlns:a16="http://schemas.microsoft.com/office/drawing/2014/main" id="{BA7B4ECB-0660-4049-80A8-B23BEF45596E}"/>
                    </a:ext>
                  </a:extLst>
                </p:cNvPr>
                <p:cNvSpPr txBox="1">
                  <a:spLocks noRot="1" noChangeAspect="1" noMove="1" noResize="1" noEditPoints="1" noAdjustHandles="1" noChangeArrowheads="1" noChangeShapeType="1" noTextEdit="1"/>
                </p:cNvSpPr>
                <p:nvPr/>
              </p:nvSpPr>
              <p:spPr>
                <a:xfrm>
                  <a:off x="14430621" y="20596431"/>
                  <a:ext cx="6016840" cy="369332"/>
                </a:xfrm>
                <a:prstGeom prst="rect">
                  <a:avLst/>
                </a:prstGeom>
                <a:blipFill>
                  <a:blip r:embed="rId21"/>
                  <a:stretch>
                    <a:fillRect l="-1824" t="-26667" b="-50000"/>
                  </a:stretch>
                </a:blipFill>
              </p:spPr>
              <p:txBody>
                <a:bodyPr/>
                <a:lstStyle/>
                <a:p>
                  <a:r>
                    <a:rPr lang="zh-CN" altLang="en-US">
                      <a:noFill/>
                    </a:rPr>
                    <a:t> </a:t>
                  </a:r>
                </a:p>
              </p:txBody>
            </p:sp>
          </mc:Fallback>
        </mc:AlternateContent>
        <p:pic>
          <p:nvPicPr>
            <p:cNvPr id="1050" name="图片 1049">
              <a:extLst>
                <a:ext uri="{FF2B5EF4-FFF2-40B4-BE49-F238E27FC236}">
                  <a16:creationId xmlns:a16="http://schemas.microsoft.com/office/drawing/2014/main" id="{C04086E9-857C-4BD6-BC34-F4B60AB902A7}"/>
                </a:ext>
              </a:extLst>
            </p:cNvPr>
            <p:cNvPicPr>
              <a:picLocks noChangeAspect="1"/>
            </p:cNvPicPr>
            <p:nvPr/>
          </p:nvPicPr>
          <p:blipFill>
            <a:blip r:embed="rId22"/>
            <a:stretch>
              <a:fillRect/>
            </a:stretch>
          </p:blipFill>
          <p:spPr>
            <a:xfrm>
              <a:off x="14394300" y="21158860"/>
              <a:ext cx="6212362" cy="1048603"/>
            </a:xfrm>
            <a:prstGeom prst="rect">
              <a:avLst/>
            </a:prstGeom>
          </p:spPr>
        </p:pic>
      </p:grpSp>
      <p:pic>
        <p:nvPicPr>
          <p:cNvPr id="1052" name="图片 1051">
            <a:extLst>
              <a:ext uri="{FF2B5EF4-FFF2-40B4-BE49-F238E27FC236}">
                <a16:creationId xmlns:a16="http://schemas.microsoft.com/office/drawing/2014/main" id="{52FA36EB-F63A-41BD-B0CD-66720A2C520C}"/>
              </a:ext>
            </a:extLst>
          </p:cNvPr>
          <p:cNvPicPr>
            <a:picLocks noChangeAspect="1"/>
          </p:cNvPicPr>
          <p:nvPr/>
        </p:nvPicPr>
        <p:blipFill>
          <a:blip r:embed="rId23"/>
          <a:stretch>
            <a:fillRect/>
          </a:stretch>
        </p:blipFill>
        <p:spPr>
          <a:xfrm>
            <a:off x="16027930" y="14949973"/>
            <a:ext cx="5520196" cy="4089277"/>
          </a:xfrm>
          <a:prstGeom prst="rect">
            <a:avLst/>
          </a:prstGeom>
        </p:spPr>
      </p:pic>
      <p:sp>
        <p:nvSpPr>
          <p:cNvPr id="1053" name="Rectangle 139">
            <a:extLst>
              <a:ext uri="{FF2B5EF4-FFF2-40B4-BE49-F238E27FC236}">
                <a16:creationId xmlns:a16="http://schemas.microsoft.com/office/drawing/2014/main" id="{E23C5E7A-4ED8-4681-B28A-3411C08BD400}"/>
              </a:ext>
            </a:extLst>
          </p:cNvPr>
          <p:cNvSpPr/>
          <p:nvPr/>
        </p:nvSpPr>
        <p:spPr>
          <a:xfrm>
            <a:off x="30675074" y="7958536"/>
            <a:ext cx="10678150" cy="2160917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835" tIns="50417" rIns="100835" bIns="50417" anchor="ctr"/>
          <a:lstStyle/>
          <a:p>
            <a:pPr algn="ctr"/>
            <a:endParaRPr lang="en-US" sz="2679" dirty="0">
              <a:solidFill>
                <a:srgbClr val="FFFFFF"/>
              </a:solidFill>
              <a:latin typeface="Arial Narrow" pitchFamily="34" charset="0"/>
            </a:endParaRPr>
          </a:p>
        </p:txBody>
      </p:sp>
      <p:sp>
        <p:nvSpPr>
          <p:cNvPr id="1077" name="Rectangle 516">
            <a:extLst>
              <a:ext uri="{FF2B5EF4-FFF2-40B4-BE49-F238E27FC236}">
                <a16:creationId xmlns:a16="http://schemas.microsoft.com/office/drawing/2014/main" id="{289B6360-222F-44C5-9100-1F9BC0FBDC4A}"/>
              </a:ext>
            </a:extLst>
          </p:cNvPr>
          <p:cNvSpPr>
            <a:spLocks noChangeArrowheads="1"/>
          </p:cNvSpPr>
          <p:nvPr/>
        </p:nvSpPr>
        <p:spPr bwMode="auto">
          <a:xfrm>
            <a:off x="7190566" y="19416253"/>
            <a:ext cx="10568748" cy="617216"/>
          </a:xfrm>
          <a:prstGeom prst="rect">
            <a:avLst/>
          </a:prstGeom>
          <a:noFill/>
          <a:ln w="76200" algn="ctr">
            <a:noFill/>
            <a:miter lim="800000"/>
            <a:headEnd/>
            <a:tailEnd/>
          </a:ln>
        </p:spPr>
        <p:txBody>
          <a:bodyPr wrap="square" lIns="100835" tIns="50417" rIns="100835" bIns="50417" anchorCtr="1">
            <a:spAutoFit/>
          </a:bodyPr>
          <a:lstStyle/>
          <a:p>
            <a:r>
              <a:rPr lang="en-US" altLang="zh-CN" sz="3349" b="1" dirty="0">
                <a:solidFill>
                  <a:schemeClr val="accent1">
                    <a:lumMod val="75000"/>
                  </a:schemeClr>
                </a:solidFill>
                <a:latin typeface="Arial Narrow" pitchFamily="34" charset="0"/>
              </a:rPr>
              <a:t>Cooling process</a:t>
            </a:r>
            <a:endParaRPr lang="zh-CN" altLang="en-US" sz="3349" b="1" i="1" baseline="-25000" dirty="0">
              <a:solidFill>
                <a:schemeClr val="accent1">
                  <a:lumMod val="75000"/>
                </a:schemeClr>
              </a:solidFill>
              <a:latin typeface="Arial Narrow" pitchFamily="34" charset="0"/>
            </a:endParaRPr>
          </a:p>
        </p:txBody>
      </p:sp>
      <mc:AlternateContent xmlns:mc="http://schemas.openxmlformats.org/markup-compatibility/2006" xmlns:a14="http://schemas.microsoft.com/office/drawing/2010/main">
        <mc:Choice Requires="a14">
          <p:sp>
            <p:nvSpPr>
              <p:cNvPr id="546" name="文本框 545">
                <a:extLst>
                  <a:ext uri="{FF2B5EF4-FFF2-40B4-BE49-F238E27FC236}">
                    <a16:creationId xmlns:a16="http://schemas.microsoft.com/office/drawing/2014/main" id="{C8A6FB5B-016B-4066-923F-4DEBDEE4D78F}"/>
                  </a:ext>
                </a:extLst>
              </p:cNvPr>
              <p:cNvSpPr txBox="1"/>
              <p:nvPr/>
            </p:nvSpPr>
            <p:spPr>
              <a:xfrm>
                <a:off x="10926399" y="20325812"/>
                <a:ext cx="2765694"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𝜀</m:t>
                          </m:r>
                        </m:e>
                        <m:sub>
                          <m:r>
                            <a:rPr lang="en-US" altLang="zh-CN" sz="2400" b="0" i="1" smtClean="0">
                              <a:latin typeface="Cambria Math" panose="02040503050406030204" pitchFamily="18" charset="0"/>
                            </a:rPr>
                            <m:t>𝑐𝑜𝑜𝑙𝑖𝑛𝑔</m:t>
                          </m:r>
                        </m:sub>
                      </m:sSub>
                      <m:r>
                        <a:rPr lang="en-US" altLang="zh-CN" sz="2400" b="0" i="1" smtClean="0">
                          <a:latin typeface="Cambria Math" panose="02040503050406030204" pitchFamily="18" charset="0"/>
                        </a:rPr>
                        <m:t>=</m:t>
                      </m:r>
                      <m:r>
                        <a:rPr lang="zh-CN" altLang="en-US" sz="2400" i="1" smtClean="0">
                          <a:latin typeface="Cambria Math" panose="02040503050406030204" pitchFamily="18" charset="0"/>
                        </a:rPr>
                        <m:t>𝛼</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546" name="文本框 545">
                <a:extLst>
                  <a:ext uri="{FF2B5EF4-FFF2-40B4-BE49-F238E27FC236}">
                    <a16:creationId xmlns:a16="http://schemas.microsoft.com/office/drawing/2014/main" id="{C8A6FB5B-016B-4066-923F-4DEBDEE4D78F}"/>
                  </a:ext>
                </a:extLst>
              </p:cNvPr>
              <p:cNvSpPr txBox="1">
                <a:spLocks noRot="1" noChangeAspect="1" noMove="1" noResize="1" noEditPoints="1" noAdjustHandles="1" noChangeArrowheads="1" noChangeShapeType="1" noTextEdit="1"/>
              </p:cNvSpPr>
              <p:nvPr/>
            </p:nvSpPr>
            <p:spPr>
              <a:xfrm>
                <a:off x="10926399" y="20325812"/>
                <a:ext cx="2765694" cy="399405"/>
              </a:xfrm>
              <a:prstGeom prst="rect">
                <a:avLst/>
              </a:prstGeom>
              <a:blipFill>
                <a:blip r:embed="rId24"/>
                <a:stretch>
                  <a:fillRect l="-661" r="-3304"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47" name="表格 34">
                <a:extLst>
                  <a:ext uri="{FF2B5EF4-FFF2-40B4-BE49-F238E27FC236}">
                    <a16:creationId xmlns:a16="http://schemas.microsoft.com/office/drawing/2014/main" id="{6F8F44DD-D733-46B6-9CD2-465A60063CD5}"/>
                  </a:ext>
                </a:extLst>
              </p:cNvPr>
              <p:cNvGraphicFramePr>
                <a:graphicFrameLocks noGrp="1"/>
              </p:cNvGraphicFramePr>
              <p:nvPr>
                <p:extLst>
                  <p:ext uri="{D42A27DB-BD31-4B8C-83A1-F6EECF244321}">
                    <p14:modId xmlns:p14="http://schemas.microsoft.com/office/powerpoint/2010/main" val="2168018587"/>
                  </p:ext>
                </p:extLst>
              </p:nvPr>
            </p:nvGraphicFramePr>
            <p:xfrm>
              <a:off x="14099561" y="19521180"/>
              <a:ext cx="3722571" cy="1713992"/>
            </p:xfrm>
            <a:graphic>
              <a:graphicData uri="http://schemas.openxmlformats.org/drawingml/2006/table">
                <a:tbl>
                  <a:tblPr firstRow="1" bandRow="1">
                    <a:tableStyleId>{5C22544A-7EE6-4342-B048-85BDC9FD1C3A}</a:tableStyleId>
                  </a:tblPr>
                  <a:tblGrid>
                    <a:gridCol w="1280147">
                      <a:extLst>
                        <a:ext uri="{9D8B030D-6E8A-4147-A177-3AD203B41FA5}">
                          <a16:colId xmlns:a16="http://schemas.microsoft.com/office/drawing/2014/main" val="205736124"/>
                        </a:ext>
                      </a:extLst>
                    </a:gridCol>
                    <a:gridCol w="1371585">
                      <a:extLst>
                        <a:ext uri="{9D8B030D-6E8A-4147-A177-3AD203B41FA5}">
                          <a16:colId xmlns:a16="http://schemas.microsoft.com/office/drawing/2014/main" val="2281839684"/>
                        </a:ext>
                      </a:extLst>
                    </a:gridCol>
                    <a:gridCol w="1070839">
                      <a:extLst>
                        <a:ext uri="{9D8B030D-6E8A-4147-A177-3AD203B41FA5}">
                          <a16:colId xmlns:a16="http://schemas.microsoft.com/office/drawing/2014/main" val="2170086011"/>
                        </a:ext>
                      </a:extLst>
                    </a:gridCol>
                  </a:tblGrid>
                  <a:tr h="167429">
                    <a:tc>
                      <a:txBody>
                        <a:bodyPr/>
                        <a:lstStyle/>
                        <a:p>
                          <a:endParaRPr lang="zh-CN" altLang="en-US" sz="1600" dirty="0"/>
                        </a:p>
                      </a:txBody>
                      <a:tcPr/>
                    </a:tc>
                    <a:tc>
                      <a:txBody>
                        <a:bodyPr/>
                        <a:lstStyle/>
                        <a:p>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851599069"/>
                      </a:ext>
                    </a:extLst>
                  </a:tr>
                  <a:tr h="21194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b="0" i="1" smtClean="0">
                                        <a:latin typeface="Cambria Math" panose="02040503050406030204" pitchFamily="18" charset="0"/>
                                      </a:rPr>
                                      <m:t>𝛼</m:t>
                                    </m:r>
                                  </m:e>
                                  <m:sub>
                                    <m:r>
                                      <a:rPr lang="en-US" altLang="zh-CN" sz="1600" b="0" i="1" smtClean="0">
                                        <a:latin typeface="Cambria Math" panose="02040503050406030204" pitchFamily="18" charset="0"/>
                                      </a:rPr>
                                      <m:t>𝑐𝑜𝑝𝑝𝑒𝑟</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𝑐𝑜𝑟𝑒</m:t>
                                    </m:r>
                                  </m:sub>
                                </m:sSub>
                              </m:oMath>
                            </m:oMathPara>
                          </a14:m>
                          <a:endParaRPr lang="zh-CN" altLang="en-US" sz="1600" dirty="0"/>
                        </a:p>
                      </a:txBody>
                      <a:tcPr/>
                    </a:tc>
                    <a:tc>
                      <a:txBody>
                        <a:bodyPr/>
                        <a:lstStyle/>
                        <a:p>
                          <a:pPr algn="ctr"/>
                          <a:r>
                            <a:rPr lang="en-US" altLang="zh-CN" sz="1600" dirty="0"/>
                            <a:t>17.7e-6</a:t>
                          </a:r>
                          <a:endParaRPr lang="zh-CN" altLang="en-US" sz="1600" dirty="0"/>
                        </a:p>
                      </a:txBody>
                      <a:tcPr/>
                    </a:tc>
                    <a:tc>
                      <a:txBody>
                        <a:bodyPr/>
                        <a:lstStyle/>
                        <a:p>
                          <a:pPr algn="ctr"/>
                          <a:r>
                            <a:rPr lang="en-US" altLang="zh-CN" sz="1600" dirty="0"/>
                            <a:t>1/K</a:t>
                          </a:r>
                          <a:endParaRPr lang="zh-CN" altLang="en-US" sz="1600" dirty="0"/>
                        </a:p>
                      </a:txBody>
                      <a:tcPr/>
                    </a:tc>
                    <a:extLst>
                      <a:ext uri="{0D108BD9-81ED-4DB2-BD59-A6C34878D82A}">
                        <a16:rowId xmlns:a16="http://schemas.microsoft.com/office/drawing/2014/main" val="3569321352"/>
                      </a:ext>
                    </a:extLst>
                  </a:tr>
                  <a:tr h="203115">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𝛼</m:t>
                                    </m:r>
                                  </m:e>
                                  <m:sub>
                                    <m:r>
                                      <a:rPr lang="en-US" altLang="zh-CN" sz="1600" b="0" i="1" smtClean="0">
                                        <a:latin typeface="Cambria Math" panose="02040503050406030204" pitchFamily="18" charset="0"/>
                                      </a:rPr>
                                      <m:t>𝐻𝑇𝑆</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𝑡𝑎𝑝𝑒</m:t>
                                    </m:r>
                                  </m:sub>
                                </m:sSub>
                              </m:oMath>
                            </m:oMathPara>
                          </a14:m>
                          <a:endParaRPr lang="zh-CN" altLang="en-US" sz="1600" dirty="0"/>
                        </a:p>
                      </a:txBody>
                      <a:tcPr/>
                    </a:tc>
                    <a:tc>
                      <a:txBody>
                        <a:bodyPr/>
                        <a:lstStyle/>
                        <a:p>
                          <a:pPr algn="ctr"/>
                          <a:r>
                            <a:rPr lang="en-US" altLang="zh-CN" sz="1600" dirty="0"/>
                            <a:t>13e-6</a:t>
                          </a:r>
                          <a:endParaRPr lang="zh-CN"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1/K</a:t>
                          </a:r>
                          <a:endParaRPr lang="zh-CN" altLang="en-US" sz="1600" dirty="0"/>
                        </a:p>
                      </a:txBody>
                      <a:tcPr/>
                    </a:tc>
                    <a:extLst>
                      <a:ext uri="{0D108BD9-81ED-4DB2-BD59-A6C34878D82A}">
                        <a16:rowId xmlns:a16="http://schemas.microsoft.com/office/drawing/2014/main" val="3104073045"/>
                      </a:ext>
                    </a:extLst>
                  </a:tr>
                  <a:tr h="203115">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𝑇</m:t>
                                </m:r>
                              </m:oMath>
                            </m:oMathPara>
                          </a14:m>
                          <a:endParaRPr lang="zh-CN" altLang="en-US" sz="1600" dirty="0"/>
                        </a:p>
                      </a:txBody>
                      <a:tcPr/>
                    </a:tc>
                    <a:tc>
                      <a:txBody>
                        <a:bodyPr/>
                        <a:lstStyle/>
                        <a:p>
                          <a:pPr algn="ctr"/>
                          <a:r>
                            <a:rPr lang="en-US" altLang="zh-CN" sz="1600" dirty="0"/>
                            <a:t>77</a:t>
                          </a:r>
                          <a:endParaRPr lang="zh-CN" altLang="en-US" sz="1600" dirty="0"/>
                        </a:p>
                      </a:txBody>
                      <a:tcPr/>
                    </a:tc>
                    <a:tc>
                      <a:txBody>
                        <a:bodyPr/>
                        <a:lstStyle/>
                        <a:p>
                          <a:pPr algn="ctr"/>
                          <a:r>
                            <a:rPr lang="en-US" altLang="zh-CN" sz="1600" dirty="0"/>
                            <a:t>K</a:t>
                          </a:r>
                          <a:endParaRPr lang="zh-CN" altLang="en-US" sz="1600" dirty="0"/>
                        </a:p>
                      </a:txBody>
                      <a:tcPr/>
                    </a:tc>
                    <a:extLst>
                      <a:ext uri="{0D108BD9-81ED-4DB2-BD59-A6C34878D82A}">
                        <a16:rowId xmlns:a16="http://schemas.microsoft.com/office/drawing/2014/main" val="1398180800"/>
                      </a:ext>
                    </a:extLst>
                  </a:tr>
                  <a:tr h="203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𝑇</m:t>
                                    </m:r>
                                  </m:e>
                                  <m:sub>
                                    <m:r>
                                      <a:rPr lang="en-US" altLang="zh-CN" sz="1600" b="0" i="1" dirty="0" smtClean="0">
                                        <a:latin typeface="Cambria Math" panose="02040503050406030204" pitchFamily="18" charset="0"/>
                                      </a:rPr>
                                      <m:t>0</m:t>
                                    </m:r>
                                  </m:sub>
                                </m:sSub>
                              </m:oMath>
                            </m:oMathPara>
                          </a14:m>
                          <a:endParaRPr lang="zh-CN" altLang="en-US" sz="1600" dirty="0"/>
                        </a:p>
                      </a:txBody>
                      <a:tcPr/>
                    </a:tc>
                    <a:tc>
                      <a:txBody>
                        <a:bodyPr/>
                        <a:lstStyle/>
                        <a:p>
                          <a:pPr algn="ctr"/>
                          <a:r>
                            <a:rPr lang="en-US" altLang="zh-CN" sz="1600" dirty="0"/>
                            <a:t>293.15</a:t>
                          </a:r>
                          <a:endParaRPr lang="zh-CN" altLang="en-US" sz="1600" dirty="0"/>
                        </a:p>
                      </a:txBody>
                      <a:tcPr/>
                    </a:tc>
                    <a:tc>
                      <a:txBody>
                        <a:bodyPr/>
                        <a:lstStyle/>
                        <a:p>
                          <a:pPr algn="ctr"/>
                          <a:r>
                            <a:rPr lang="en-US" altLang="zh-CN" sz="1600" dirty="0"/>
                            <a:t>K</a:t>
                          </a:r>
                          <a:endParaRPr lang="zh-CN" altLang="en-US" sz="1600" dirty="0"/>
                        </a:p>
                      </a:txBody>
                      <a:tcPr/>
                    </a:tc>
                    <a:extLst>
                      <a:ext uri="{0D108BD9-81ED-4DB2-BD59-A6C34878D82A}">
                        <a16:rowId xmlns:a16="http://schemas.microsoft.com/office/drawing/2014/main" val="1177609604"/>
                      </a:ext>
                    </a:extLst>
                  </a:tr>
                </a:tbl>
              </a:graphicData>
            </a:graphic>
          </p:graphicFrame>
        </mc:Choice>
        <mc:Fallback xmlns="">
          <p:graphicFrame>
            <p:nvGraphicFramePr>
              <p:cNvPr id="547" name="表格 34">
                <a:extLst>
                  <a:ext uri="{FF2B5EF4-FFF2-40B4-BE49-F238E27FC236}">
                    <a16:creationId xmlns:a16="http://schemas.microsoft.com/office/drawing/2014/main" id="{6F8F44DD-D733-46B6-9CD2-465A60063CD5}"/>
                  </a:ext>
                </a:extLst>
              </p:cNvPr>
              <p:cNvGraphicFramePr>
                <a:graphicFrameLocks noGrp="1"/>
              </p:cNvGraphicFramePr>
              <p:nvPr>
                <p:extLst>
                  <p:ext uri="{D42A27DB-BD31-4B8C-83A1-F6EECF244321}">
                    <p14:modId xmlns:p14="http://schemas.microsoft.com/office/powerpoint/2010/main" val="2168018587"/>
                  </p:ext>
                </p:extLst>
              </p:nvPr>
            </p:nvGraphicFramePr>
            <p:xfrm>
              <a:off x="14099561" y="19521180"/>
              <a:ext cx="3722571" cy="1713992"/>
            </p:xfrm>
            <a:graphic>
              <a:graphicData uri="http://schemas.openxmlformats.org/drawingml/2006/table">
                <a:tbl>
                  <a:tblPr firstRow="1" bandRow="1">
                    <a:tableStyleId>{5C22544A-7EE6-4342-B048-85BDC9FD1C3A}</a:tableStyleId>
                  </a:tblPr>
                  <a:tblGrid>
                    <a:gridCol w="1280147">
                      <a:extLst>
                        <a:ext uri="{9D8B030D-6E8A-4147-A177-3AD203B41FA5}">
                          <a16:colId xmlns:a16="http://schemas.microsoft.com/office/drawing/2014/main" val="205736124"/>
                        </a:ext>
                      </a:extLst>
                    </a:gridCol>
                    <a:gridCol w="1371585">
                      <a:extLst>
                        <a:ext uri="{9D8B030D-6E8A-4147-A177-3AD203B41FA5}">
                          <a16:colId xmlns:a16="http://schemas.microsoft.com/office/drawing/2014/main" val="2281839684"/>
                        </a:ext>
                      </a:extLst>
                    </a:gridCol>
                    <a:gridCol w="1070839">
                      <a:extLst>
                        <a:ext uri="{9D8B030D-6E8A-4147-A177-3AD203B41FA5}">
                          <a16:colId xmlns:a16="http://schemas.microsoft.com/office/drawing/2014/main" val="2170086011"/>
                        </a:ext>
                      </a:extLst>
                    </a:gridCol>
                  </a:tblGrid>
                  <a:tr h="335280">
                    <a:tc>
                      <a:txBody>
                        <a:bodyPr/>
                        <a:lstStyle/>
                        <a:p>
                          <a:endParaRPr lang="zh-CN" altLang="en-US" sz="1600" dirty="0"/>
                        </a:p>
                      </a:txBody>
                      <a:tcPr/>
                    </a:tc>
                    <a:tc>
                      <a:txBody>
                        <a:bodyPr/>
                        <a:lstStyle/>
                        <a:p>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851599069"/>
                      </a:ext>
                    </a:extLst>
                  </a:tr>
                  <a:tr h="354076">
                    <a:tc>
                      <a:txBody>
                        <a:bodyPr/>
                        <a:lstStyle/>
                        <a:p>
                          <a:endParaRPr lang="zh-CN"/>
                        </a:p>
                      </a:txBody>
                      <a:tcPr>
                        <a:blipFill>
                          <a:blip r:embed="rId25"/>
                          <a:stretch>
                            <a:fillRect l="-476" t="-96552" r="-193333" b="-312069"/>
                          </a:stretch>
                        </a:blipFill>
                      </a:tcPr>
                    </a:tc>
                    <a:tc>
                      <a:txBody>
                        <a:bodyPr/>
                        <a:lstStyle/>
                        <a:p>
                          <a:pPr algn="ctr"/>
                          <a:r>
                            <a:rPr lang="en-US" altLang="zh-CN" sz="1600" dirty="0"/>
                            <a:t>17.7e-6</a:t>
                          </a:r>
                          <a:endParaRPr lang="zh-CN" altLang="en-US" sz="1600" dirty="0"/>
                        </a:p>
                      </a:txBody>
                      <a:tcPr/>
                    </a:tc>
                    <a:tc>
                      <a:txBody>
                        <a:bodyPr/>
                        <a:lstStyle/>
                        <a:p>
                          <a:pPr algn="ctr"/>
                          <a:r>
                            <a:rPr lang="en-US" altLang="zh-CN" sz="1600" dirty="0"/>
                            <a:t>1/K</a:t>
                          </a:r>
                          <a:endParaRPr lang="zh-CN" altLang="en-US" sz="1600" dirty="0"/>
                        </a:p>
                      </a:txBody>
                      <a:tcPr/>
                    </a:tc>
                    <a:extLst>
                      <a:ext uri="{0D108BD9-81ED-4DB2-BD59-A6C34878D82A}">
                        <a16:rowId xmlns:a16="http://schemas.microsoft.com/office/drawing/2014/main" val="3569321352"/>
                      </a:ext>
                    </a:extLst>
                  </a:tr>
                  <a:tr h="354076">
                    <a:tc>
                      <a:txBody>
                        <a:bodyPr/>
                        <a:lstStyle/>
                        <a:p>
                          <a:endParaRPr lang="zh-CN"/>
                        </a:p>
                      </a:txBody>
                      <a:tcPr>
                        <a:blipFill>
                          <a:blip r:embed="rId25"/>
                          <a:stretch>
                            <a:fillRect l="-476" t="-193220" r="-193333" b="-206780"/>
                          </a:stretch>
                        </a:blipFill>
                      </a:tcPr>
                    </a:tc>
                    <a:tc>
                      <a:txBody>
                        <a:bodyPr/>
                        <a:lstStyle/>
                        <a:p>
                          <a:pPr algn="ctr"/>
                          <a:r>
                            <a:rPr lang="en-US" altLang="zh-CN" sz="1600" dirty="0"/>
                            <a:t>13e-6</a:t>
                          </a:r>
                          <a:endParaRPr lang="zh-CN"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1/K</a:t>
                          </a:r>
                          <a:endParaRPr lang="zh-CN" altLang="en-US" sz="1600" dirty="0"/>
                        </a:p>
                      </a:txBody>
                      <a:tcPr/>
                    </a:tc>
                    <a:extLst>
                      <a:ext uri="{0D108BD9-81ED-4DB2-BD59-A6C34878D82A}">
                        <a16:rowId xmlns:a16="http://schemas.microsoft.com/office/drawing/2014/main" val="3104073045"/>
                      </a:ext>
                    </a:extLst>
                  </a:tr>
                  <a:tr h="335280">
                    <a:tc>
                      <a:txBody>
                        <a:bodyPr/>
                        <a:lstStyle/>
                        <a:p>
                          <a:endParaRPr lang="zh-CN"/>
                        </a:p>
                      </a:txBody>
                      <a:tcPr>
                        <a:blipFill>
                          <a:blip r:embed="rId25"/>
                          <a:stretch>
                            <a:fillRect l="-476" t="-314545" r="-193333" b="-121818"/>
                          </a:stretch>
                        </a:blipFill>
                      </a:tcPr>
                    </a:tc>
                    <a:tc>
                      <a:txBody>
                        <a:bodyPr/>
                        <a:lstStyle/>
                        <a:p>
                          <a:pPr algn="ctr"/>
                          <a:r>
                            <a:rPr lang="en-US" altLang="zh-CN" sz="1600" dirty="0"/>
                            <a:t>77</a:t>
                          </a:r>
                          <a:endParaRPr lang="zh-CN" altLang="en-US" sz="1600" dirty="0"/>
                        </a:p>
                      </a:txBody>
                      <a:tcPr/>
                    </a:tc>
                    <a:tc>
                      <a:txBody>
                        <a:bodyPr/>
                        <a:lstStyle/>
                        <a:p>
                          <a:pPr algn="ctr"/>
                          <a:r>
                            <a:rPr lang="en-US" altLang="zh-CN" sz="1600" dirty="0"/>
                            <a:t>K</a:t>
                          </a:r>
                          <a:endParaRPr lang="zh-CN" altLang="en-US" sz="1600" dirty="0"/>
                        </a:p>
                      </a:txBody>
                      <a:tcPr/>
                    </a:tc>
                    <a:extLst>
                      <a:ext uri="{0D108BD9-81ED-4DB2-BD59-A6C34878D82A}">
                        <a16:rowId xmlns:a16="http://schemas.microsoft.com/office/drawing/2014/main" val="1398180800"/>
                      </a:ext>
                    </a:extLst>
                  </a:tr>
                  <a:tr h="335280">
                    <a:tc>
                      <a:txBody>
                        <a:bodyPr/>
                        <a:lstStyle/>
                        <a:p>
                          <a:endParaRPr lang="zh-CN"/>
                        </a:p>
                      </a:txBody>
                      <a:tcPr>
                        <a:blipFill>
                          <a:blip r:embed="rId25"/>
                          <a:stretch>
                            <a:fillRect l="-476" t="-414545" r="-193333" b="-21818"/>
                          </a:stretch>
                        </a:blipFill>
                      </a:tcPr>
                    </a:tc>
                    <a:tc>
                      <a:txBody>
                        <a:bodyPr/>
                        <a:lstStyle/>
                        <a:p>
                          <a:pPr algn="ctr"/>
                          <a:r>
                            <a:rPr lang="en-US" altLang="zh-CN" sz="1600" dirty="0"/>
                            <a:t>293.15</a:t>
                          </a:r>
                          <a:endParaRPr lang="zh-CN" altLang="en-US" sz="1600" dirty="0"/>
                        </a:p>
                      </a:txBody>
                      <a:tcPr/>
                    </a:tc>
                    <a:tc>
                      <a:txBody>
                        <a:bodyPr/>
                        <a:lstStyle/>
                        <a:p>
                          <a:pPr algn="ctr"/>
                          <a:r>
                            <a:rPr lang="en-US" altLang="zh-CN" sz="1600" dirty="0"/>
                            <a:t>K</a:t>
                          </a:r>
                          <a:endParaRPr lang="zh-CN" altLang="en-US" sz="1600" dirty="0"/>
                        </a:p>
                      </a:txBody>
                      <a:tcPr/>
                    </a:tc>
                    <a:extLst>
                      <a:ext uri="{0D108BD9-81ED-4DB2-BD59-A6C34878D82A}">
                        <a16:rowId xmlns:a16="http://schemas.microsoft.com/office/drawing/2014/main" val="1177609604"/>
                      </a:ext>
                    </a:extLst>
                  </a:tr>
                </a:tbl>
              </a:graphicData>
            </a:graphic>
          </p:graphicFrame>
        </mc:Fallback>
      </mc:AlternateContent>
      <p:pic>
        <p:nvPicPr>
          <p:cNvPr id="1079" name="图片 1078">
            <a:extLst>
              <a:ext uri="{FF2B5EF4-FFF2-40B4-BE49-F238E27FC236}">
                <a16:creationId xmlns:a16="http://schemas.microsoft.com/office/drawing/2014/main" id="{B4A20A6E-6CC3-421D-873D-3FF3C2F2E076}"/>
              </a:ext>
            </a:extLst>
          </p:cNvPr>
          <p:cNvPicPr>
            <a:picLocks noChangeAspect="1"/>
          </p:cNvPicPr>
          <p:nvPr/>
        </p:nvPicPr>
        <p:blipFill>
          <a:blip r:embed="rId26"/>
          <a:stretch>
            <a:fillRect/>
          </a:stretch>
        </p:blipFill>
        <p:spPr>
          <a:xfrm>
            <a:off x="18166782" y="19511212"/>
            <a:ext cx="2379266" cy="1855755"/>
          </a:xfrm>
          <a:prstGeom prst="rect">
            <a:avLst/>
          </a:prstGeom>
        </p:spPr>
      </p:pic>
      <p:sp>
        <p:nvSpPr>
          <p:cNvPr id="107" name="文本框 106">
            <a:extLst>
              <a:ext uri="{FF2B5EF4-FFF2-40B4-BE49-F238E27FC236}">
                <a16:creationId xmlns:a16="http://schemas.microsoft.com/office/drawing/2014/main" id="{3327AD4E-5733-491B-9F87-999A9EB0648B}"/>
              </a:ext>
            </a:extLst>
          </p:cNvPr>
          <p:cNvSpPr txBox="1"/>
          <p:nvPr/>
        </p:nvSpPr>
        <p:spPr>
          <a:xfrm>
            <a:off x="29375724" y="688893"/>
            <a:ext cx="11204160" cy="769441"/>
          </a:xfrm>
          <a:prstGeom prst="rect">
            <a:avLst/>
          </a:prstGeom>
          <a:noFill/>
        </p:spPr>
        <p:txBody>
          <a:bodyPr wrap="square">
            <a:spAutoFit/>
          </a:bodyPr>
          <a:lstStyle/>
          <a:p>
            <a:r>
              <a:rPr lang="en-US" altLang="zh-CN" sz="4400" dirty="0">
                <a:latin typeface="Arial Narrow" panose="020B0606020202030204" pitchFamily="34" charset="0"/>
                <a:cs typeface="Arial" panose="020B0604020202020204" pitchFamily="34" charset="0"/>
              </a:rPr>
              <a:t>Poster id: htsmod2020:350772  </a:t>
            </a:r>
          </a:p>
        </p:txBody>
      </p:sp>
      <p:pic>
        <p:nvPicPr>
          <p:cNvPr id="17" name="Picture 9" descr="Corporate Posters A0 baan-3.tif">
            <a:extLst>
              <a:ext uri="{FF2B5EF4-FFF2-40B4-BE49-F238E27FC236}">
                <a16:creationId xmlns:a16="http://schemas.microsoft.com/office/drawing/2014/main" id="{0FA4E8A7-EE6D-447C-A43E-E539BB950659}"/>
              </a:ext>
            </a:extLst>
          </p:cNvPr>
          <p:cNvPicPr>
            <a:picLocks noChangeAspect="1"/>
          </p:cNvPicPr>
          <p:nvPr/>
        </p:nvPicPr>
        <p:blipFill rotWithShape="1">
          <a:blip r:embed="rId27" cstate="print"/>
          <a:srcRect r="45839"/>
          <a:stretch/>
        </p:blipFill>
        <p:spPr bwMode="auto">
          <a:xfrm>
            <a:off x="-35655" y="66168"/>
            <a:ext cx="1647256" cy="30154276"/>
          </a:xfrm>
          <a:prstGeom prst="rect">
            <a:avLst/>
          </a:prstGeom>
          <a:noFill/>
          <a:ln w="9525">
            <a:noFill/>
            <a:miter lim="800000"/>
            <a:headEnd/>
            <a:tailEnd/>
          </a:ln>
        </p:spPr>
      </p:pic>
      <p:grpSp>
        <p:nvGrpSpPr>
          <p:cNvPr id="5" name="组合 4">
            <a:extLst>
              <a:ext uri="{FF2B5EF4-FFF2-40B4-BE49-F238E27FC236}">
                <a16:creationId xmlns:a16="http://schemas.microsoft.com/office/drawing/2014/main" id="{65C83EAC-2094-4764-9200-6CCC0FB7CF59}"/>
              </a:ext>
            </a:extLst>
          </p:cNvPr>
          <p:cNvGrpSpPr/>
          <p:nvPr/>
        </p:nvGrpSpPr>
        <p:grpSpPr>
          <a:xfrm>
            <a:off x="11646991" y="282295"/>
            <a:ext cx="4686171" cy="1643592"/>
            <a:chOff x="11088426" y="163095"/>
            <a:chExt cx="4686171" cy="1643592"/>
          </a:xfrm>
        </p:grpSpPr>
        <p:pic>
          <p:nvPicPr>
            <p:cNvPr id="101" name="Picture 6" descr="C:\Users\Administrator\Desktop\9c7bab18972bd40785c270cc7c899e510fb3095d.jpg">
              <a:extLst>
                <a:ext uri="{FF2B5EF4-FFF2-40B4-BE49-F238E27FC236}">
                  <a16:creationId xmlns:a16="http://schemas.microsoft.com/office/drawing/2014/main" id="{0E98411F-6153-4E3F-AC1D-25EC4E03BEE6}"/>
                </a:ext>
              </a:extLst>
            </p:cNvPr>
            <p:cNvPicPr>
              <a:picLocks noChangeAspect="1" noChangeArrowheads="1"/>
            </p:cNvPicPr>
            <p:nvPr/>
          </p:nvPicPr>
          <p:blipFill>
            <a:blip r:embed="rId28" cstate="print"/>
            <a:srcRect/>
            <a:stretch>
              <a:fillRect/>
            </a:stretch>
          </p:blipFill>
          <p:spPr bwMode="auto">
            <a:xfrm>
              <a:off x="11088426" y="333503"/>
              <a:ext cx="1473184" cy="1473184"/>
            </a:xfrm>
            <a:prstGeom prst="rect">
              <a:avLst/>
            </a:prstGeom>
            <a:noFill/>
          </p:spPr>
        </p:pic>
        <p:pic>
          <p:nvPicPr>
            <p:cNvPr id="102" name="图片 101">
              <a:extLst>
                <a:ext uri="{FF2B5EF4-FFF2-40B4-BE49-F238E27FC236}">
                  <a16:creationId xmlns:a16="http://schemas.microsoft.com/office/drawing/2014/main" id="{4085DACD-D747-4F64-BBC7-F1B5B36DC100}"/>
                </a:ext>
              </a:extLst>
            </p:cNvPr>
            <p:cNvPicPr>
              <a:picLocks noChangeAspect="1"/>
            </p:cNvPicPr>
            <p:nvPr/>
          </p:nvPicPr>
          <p:blipFill>
            <a:blip r:embed="rId29" cstate="print"/>
            <a:stretch>
              <a:fillRect/>
            </a:stretch>
          </p:blipFill>
          <p:spPr>
            <a:xfrm>
              <a:off x="12773496" y="163095"/>
              <a:ext cx="2698484" cy="999283"/>
            </a:xfrm>
            <a:prstGeom prst="rect">
              <a:avLst/>
            </a:prstGeom>
          </p:spPr>
        </p:pic>
        <p:cxnSp>
          <p:nvCxnSpPr>
            <p:cNvPr id="103" name="直接连接符 102">
              <a:extLst>
                <a:ext uri="{FF2B5EF4-FFF2-40B4-BE49-F238E27FC236}">
                  <a16:creationId xmlns:a16="http://schemas.microsoft.com/office/drawing/2014/main" id="{A8D5D853-4978-4FF3-B359-15B2AFDF7169}"/>
                </a:ext>
              </a:extLst>
            </p:cNvPr>
            <p:cNvCxnSpPr>
              <a:cxnSpLocks/>
            </p:cNvCxnSpPr>
            <p:nvPr/>
          </p:nvCxnSpPr>
          <p:spPr>
            <a:xfrm>
              <a:off x="12621262" y="1162378"/>
              <a:ext cx="2985139" cy="0"/>
            </a:xfrm>
            <a:prstGeom prst="line">
              <a:avLst/>
            </a:prstGeom>
            <a:ln w="38100">
              <a:solidFill>
                <a:schemeClr val="accent1">
                  <a:lumMod val="50000"/>
                </a:schemeClr>
              </a:solidFill>
              <a:headEnd w="lg" len="lg"/>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6F64D269-92A4-4616-A66D-F36B8252E354}"/>
                </a:ext>
              </a:extLst>
            </p:cNvPr>
            <p:cNvSpPr/>
            <p:nvPr/>
          </p:nvSpPr>
          <p:spPr>
            <a:xfrm>
              <a:off x="12470879" y="1264292"/>
              <a:ext cx="3303718" cy="523220"/>
            </a:xfrm>
            <a:prstGeom prst="rect">
              <a:avLst/>
            </a:prstGeom>
          </p:spPr>
          <p:txBody>
            <a:bodyPr wrap="square">
              <a:spAutoFit/>
            </a:bodyPr>
            <a:lstStyle/>
            <a:p>
              <a:r>
                <a:rPr lang="zh-CN" altLang="en-US" sz="2800" b="1" dirty="0">
                  <a:solidFill>
                    <a:srgbClr val="5B9BD5">
                      <a:lumMod val="50000"/>
                    </a:srgbClr>
                  </a:solidFill>
                  <a:latin typeface="Times New Roman" panose="02020603050405020304" pitchFamily="18" charset="0"/>
                  <a:cs typeface="Times New Roman" panose="02020603050405020304" pitchFamily="18" charset="0"/>
                </a:rPr>
                <a:t>Lanzhou University</a:t>
              </a:r>
            </a:p>
          </p:txBody>
        </p:sp>
      </p:grpSp>
      <p:pic>
        <p:nvPicPr>
          <p:cNvPr id="119" name="图片 118">
            <a:extLst>
              <a:ext uri="{FF2B5EF4-FFF2-40B4-BE49-F238E27FC236}">
                <a16:creationId xmlns:a16="http://schemas.microsoft.com/office/drawing/2014/main" id="{22273712-98DE-4870-AE3B-517BE8870B36}"/>
              </a:ext>
            </a:extLst>
          </p:cNvPr>
          <p:cNvPicPr>
            <a:picLocks noChangeAspect="1"/>
          </p:cNvPicPr>
          <p:nvPr/>
        </p:nvPicPr>
        <p:blipFill>
          <a:blip r:embed="rId30"/>
          <a:stretch>
            <a:fillRect/>
          </a:stretch>
        </p:blipFill>
        <p:spPr>
          <a:xfrm>
            <a:off x="6437083" y="10791071"/>
            <a:ext cx="4657748" cy="3578662"/>
          </a:xfrm>
          <a:prstGeom prst="rect">
            <a:avLst/>
          </a:prstGeom>
        </p:spPr>
      </p:pic>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C6F3721C-0BA9-4DE9-A836-89D159FB6F43}"/>
                  </a:ext>
                </a:extLst>
              </p:cNvPr>
              <p:cNvSpPr/>
              <p:nvPr/>
            </p:nvSpPr>
            <p:spPr>
              <a:xfrm>
                <a:off x="6809889" y="15051456"/>
                <a:ext cx="4657748" cy="1687065"/>
              </a:xfrm>
              <a:prstGeom prst="rect">
                <a:avLst/>
              </a:prstGeom>
            </p:spPr>
            <p:txBody>
              <a:bodyPr wrap="square">
                <a:spAutoFit/>
              </a:bodyPr>
              <a:lstStyle/>
              <a:p>
                <a:pPr algn="ctr"/>
                <a:r>
                  <a:rPr lang="en-US" altLang="zh-CN" sz="2000" b="1" dirty="0">
                    <a:solidFill>
                      <a:prstClr val="black"/>
                    </a:solidFill>
                    <a:latin typeface="微软雅黑" panose="020B0503020204020204" pitchFamily="34" charset="-122"/>
                    <a:ea typeface="微软雅黑" panose="020B0503020204020204" pitchFamily="34" charset="-122"/>
                    <a:cs typeface="Times New Roman" pitchFamily="18" charset="0"/>
                  </a:rPr>
                  <a:t>Approximate average contact force: </a:t>
                </a:r>
              </a:p>
              <a:p>
                <a:pPr algn="ctr"/>
                <a14:m>
                  <m:oMathPara xmlns:m="http://schemas.openxmlformats.org/officeDocument/2006/math">
                    <m:oMathParaPr>
                      <m:jc m:val="centerGroup"/>
                    </m:oMathParaPr>
                    <m:oMath xmlns:m="http://schemas.openxmlformats.org/officeDocument/2006/math">
                      <m:acc>
                        <m:accPr>
                          <m:chr m:val="̅"/>
                          <m:ctrlPr>
                            <a:rPr lang="en-US" altLang="zh-CN" sz="2000" b="1" i="1" smtClean="0">
                              <a:solidFill>
                                <a:srgbClr val="6666FF"/>
                              </a:solidFill>
                              <a:effectLst/>
                              <a:latin typeface="Cambria Math" panose="02040503050406030204" pitchFamily="18" charset="0"/>
                            </a:rPr>
                          </m:ctrlPr>
                        </m:accPr>
                        <m:e>
                          <m:r>
                            <a:rPr lang="en-US" altLang="zh-CN" sz="2000" b="1" i="1" smtClean="0">
                              <a:solidFill>
                                <a:srgbClr val="6666FF"/>
                              </a:solidFill>
                              <a:effectLst/>
                              <a:latin typeface="Cambria Math" panose="02040503050406030204" pitchFamily="18" charset="0"/>
                            </a:rPr>
                            <m:t>𝒒</m:t>
                          </m:r>
                        </m:e>
                      </m:acc>
                      <m:r>
                        <a:rPr lang="en-US" altLang="zh-CN" sz="2000" b="1" i="1">
                          <a:solidFill>
                            <a:srgbClr val="6666FF"/>
                          </a:solidFill>
                          <a:effectLst/>
                          <a:latin typeface="Cambria Math" panose="02040503050406030204" pitchFamily="18" charset="0"/>
                        </a:rPr>
                        <m:t>=</m:t>
                      </m:r>
                      <m:f>
                        <m:fPr>
                          <m:ctrlPr>
                            <a:rPr lang="en-US" altLang="zh-CN" sz="2000" b="1" i="1" smtClean="0">
                              <a:solidFill>
                                <a:srgbClr val="6666FF"/>
                              </a:solidFill>
                              <a:effectLst/>
                              <a:latin typeface="Cambria Math" panose="02040503050406030204" pitchFamily="18" charset="0"/>
                            </a:rPr>
                          </m:ctrlPr>
                        </m:fPr>
                        <m:num>
                          <m:r>
                            <a:rPr lang="en-US" altLang="zh-CN" sz="2000" b="1" i="1">
                              <a:solidFill>
                                <a:srgbClr val="6666FF"/>
                              </a:solidFill>
                              <a:effectLst/>
                              <a:latin typeface="Cambria Math" panose="02040503050406030204" pitchFamily="18" charset="0"/>
                            </a:rPr>
                            <m:t>𝑭</m:t>
                          </m:r>
                          <m:d>
                            <m:dPr>
                              <m:ctrlPr>
                                <a:rPr lang="en-US" altLang="zh-CN" sz="2000" b="1" i="1">
                                  <a:solidFill>
                                    <a:srgbClr val="6666FF"/>
                                  </a:solidFill>
                                  <a:effectLst/>
                                  <a:latin typeface="Cambria Math" panose="02040503050406030204" pitchFamily="18" charset="0"/>
                                </a:rPr>
                              </m:ctrlPr>
                            </m:dPr>
                            <m:e>
                              <m:r>
                                <a:rPr lang="en-US" altLang="zh-CN" sz="2000" b="1" i="1">
                                  <a:solidFill>
                                    <a:srgbClr val="6666FF"/>
                                  </a:solidFill>
                                  <a:effectLst/>
                                  <a:latin typeface="Cambria Math" panose="02040503050406030204" pitchFamily="18" charset="0"/>
                                </a:rPr>
                                <m:t>𝟏</m:t>
                              </m:r>
                              <m:r>
                                <a:rPr lang="en-US" altLang="zh-CN" sz="2000" b="1" i="1">
                                  <a:solidFill>
                                    <a:srgbClr val="6666FF"/>
                                  </a:solidFill>
                                  <a:effectLst/>
                                  <a:latin typeface="Cambria Math" panose="02040503050406030204" pitchFamily="18" charset="0"/>
                                </a:rPr>
                                <m:t>− </m:t>
                              </m:r>
                              <m:f>
                                <m:fPr>
                                  <m:ctrlPr>
                                    <a:rPr lang="zh-CN" altLang="zh-CN" sz="2000" b="1" i="1">
                                      <a:solidFill>
                                        <a:srgbClr val="6666FF"/>
                                      </a:solidFill>
                                      <a:effectLst/>
                                      <a:latin typeface="Cambria Math" panose="02040503050406030204" pitchFamily="18" charset="0"/>
                                    </a:rPr>
                                  </m:ctrlPr>
                                </m:fPr>
                                <m:num>
                                  <m:r>
                                    <a:rPr lang="en-US" altLang="zh-CN" sz="2000" b="1" i="1">
                                      <a:solidFill>
                                        <a:srgbClr val="6666FF"/>
                                      </a:solidFill>
                                      <a:effectLst/>
                                      <a:latin typeface="Cambria Math" panose="02040503050406030204" pitchFamily="18" charset="0"/>
                                    </a:rPr>
                                    <m:t>𝑬𝑰</m:t>
                                  </m:r>
                                  <m:r>
                                    <a:rPr lang="en-US" altLang="zh-CN" sz="2000" b="1" i="1">
                                      <a:solidFill>
                                        <a:srgbClr val="6666FF"/>
                                      </a:solidFill>
                                      <a:effectLst/>
                                      <a:latin typeface="Cambria Math" panose="02040503050406030204" pitchFamily="18" charset="0"/>
                                    </a:rPr>
                                    <m:t>/(</m:t>
                                  </m:r>
                                  <m:r>
                                    <a:rPr lang="en-US" altLang="zh-CN" sz="2000" b="1" i="1">
                                      <a:solidFill>
                                        <a:srgbClr val="6666FF"/>
                                      </a:solidFill>
                                      <a:effectLst/>
                                      <a:latin typeface="Cambria Math" panose="02040503050406030204" pitchFamily="18" charset="0"/>
                                    </a:rPr>
                                    <m:t>𝟏</m:t>
                                  </m:r>
                                  <m:r>
                                    <a:rPr lang="en-US" altLang="zh-CN" sz="2000" b="1" i="1">
                                      <a:solidFill>
                                        <a:srgbClr val="6666FF"/>
                                      </a:solidFill>
                                      <a:effectLst/>
                                      <a:latin typeface="Cambria Math" panose="02040503050406030204" pitchFamily="18" charset="0"/>
                                    </a:rPr>
                                    <m:t>−</m:t>
                                  </m:r>
                                  <m:sSup>
                                    <m:sSupPr>
                                      <m:ctrlPr>
                                        <a:rPr lang="en-US" altLang="zh-CN" sz="2000" b="1" i="1">
                                          <a:solidFill>
                                            <a:srgbClr val="6666FF"/>
                                          </a:solidFill>
                                          <a:effectLst/>
                                          <a:latin typeface="Cambria Math" panose="02040503050406030204" pitchFamily="18" charset="0"/>
                                        </a:rPr>
                                      </m:ctrlPr>
                                    </m:sSupPr>
                                    <m:e>
                                      <m:r>
                                        <a:rPr lang="zh-CN" altLang="en-US" sz="2000" b="1" i="1">
                                          <a:solidFill>
                                            <a:srgbClr val="6666FF"/>
                                          </a:solidFill>
                                          <a:effectLst/>
                                          <a:latin typeface="Cambria Math" panose="02040503050406030204" pitchFamily="18" charset="0"/>
                                        </a:rPr>
                                        <m:t>𝝂</m:t>
                                      </m:r>
                                    </m:e>
                                    <m:sup>
                                      <m:r>
                                        <a:rPr lang="en-US" altLang="zh-CN" sz="2000" b="1" i="1">
                                          <a:solidFill>
                                            <a:srgbClr val="6666FF"/>
                                          </a:solidFill>
                                          <a:effectLst/>
                                          <a:latin typeface="Cambria Math" panose="02040503050406030204" pitchFamily="18" charset="0"/>
                                        </a:rPr>
                                        <m:t>𝟐</m:t>
                                      </m:r>
                                    </m:sup>
                                  </m:sSup>
                                  <m:r>
                                    <a:rPr lang="en-US" altLang="zh-CN" sz="2000" b="1" i="1">
                                      <a:solidFill>
                                        <a:srgbClr val="6666FF"/>
                                      </a:solidFill>
                                      <a:effectLst/>
                                      <a:latin typeface="Cambria Math" panose="02040503050406030204" pitchFamily="18" charset="0"/>
                                    </a:rPr>
                                    <m:t>)</m:t>
                                  </m:r>
                                </m:num>
                                <m:den>
                                  <m:r>
                                    <a:rPr lang="en-US" altLang="zh-CN" sz="2000" b="1" i="1">
                                      <a:solidFill>
                                        <a:srgbClr val="6666FF"/>
                                      </a:solidFill>
                                      <a:effectLst/>
                                      <a:latin typeface="Cambria Math" panose="02040503050406030204" pitchFamily="18" charset="0"/>
                                    </a:rPr>
                                    <m:t>𝟐</m:t>
                                  </m:r>
                                  <m:r>
                                    <a:rPr lang="en-US" altLang="zh-CN" sz="2000" b="1" i="1">
                                      <a:solidFill>
                                        <a:srgbClr val="6666FF"/>
                                      </a:solidFill>
                                      <a:effectLst/>
                                      <a:latin typeface="Cambria Math" panose="02040503050406030204" pitchFamily="18" charset="0"/>
                                    </a:rPr>
                                    <m:t>𝑭</m:t>
                                  </m:r>
                                  <m:sSup>
                                    <m:sSupPr>
                                      <m:ctrlPr>
                                        <a:rPr lang="zh-CN" altLang="zh-CN" sz="2000" b="1" i="1">
                                          <a:solidFill>
                                            <a:srgbClr val="6666FF"/>
                                          </a:solidFill>
                                          <a:effectLst/>
                                          <a:latin typeface="Cambria Math" panose="02040503050406030204" pitchFamily="18" charset="0"/>
                                        </a:rPr>
                                      </m:ctrlPr>
                                    </m:sSupPr>
                                    <m:e>
                                      <m:r>
                                        <a:rPr lang="en-US" altLang="zh-CN" sz="2000" b="1" i="1" smtClean="0">
                                          <a:solidFill>
                                            <a:srgbClr val="6666FF"/>
                                          </a:solidFill>
                                          <a:effectLst/>
                                          <a:latin typeface="Cambria Math" panose="02040503050406030204" pitchFamily="18" charset="0"/>
                                        </a:rPr>
                                        <m:t>𝒓</m:t>
                                      </m:r>
                                    </m:e>
                                    <m:sup>
                                      <m:r>
                                        <a:rPr lang="en-US" altLang="zh-CN" sz="2000" b="1" i="1">
                                          <a:solidFill>
                                            <a:srgbClr val="6666FF"/>
                                          </a:solidFill>
                                          <a:effectLst/>
                                          <a:latin typeface="Cambria Math" panose="02040503050406030204" pitchFamily="18" charset="0"/>
                                        </a:rPr>
                                        <m:t>𝟐</m:t>
                                      </m:r>
                                    </m:sup>
                                  </m:sSup>
                                </m:den>
                              </m:f>
                            </m:e>
                          </m:d>
                        </m:num>
                        <m:den>
                          <m:r>
                            <a:rPr lang="en-US" altLang="zh-CN" sz="2000" b="1" i="1" smtClean="0">
                              <a:solidFill>
                                <a:srgbClr val="6666FF"/>
                              </a:solidFill>
                              <a:effectLst/>
                              <a:latin typeface="Cambria Math" panose="02040503050406030204" pitchFamily="18" charset="0"/>
                            </a:rPr>
                            <m:t>𝒓𝒘</m:t>
                          </m:r>
                        </m:den>
                      </m:f>
                    </m:oMath>
                  </m:oMathPara>
                </a14:m>
                <a:endParaRPr lang="zh-CN" altLang="en-US" sz="2000" b="1" i="1" dirty="0">
                  <a:solidFill>
                    <a:prstClr val="black"/>
                  </a:solidFill>
                </a:endParaRPr>
              </a:p>
            </p:txBody>
          </p:sp>
        </mc:Choice>
        <mc:Fallback xmlns="">
          <p:sp>
            <p:nvSpPr>
              <p:cNvPr id="20" name="矩形 19">
                <a:extLst>
                  <a:ext uri="{FF2B5EF4-FFF2-40B4-BE49-F238E27FC236}">
                    <a16:creationId xmlns:a16="http://schemas.microsoft.com/office/drawing/2014/main" id="{C6F3721C-0BA9-4DE9-A836-89D159FB6F43}"/>
                  </a:ext>
                </a:extLst>
              </p:cNvPr>
              <p:cNvSpPr>
                <a:spLocks noRot="1" noChangeAspect="1" noMove="1" noResize="1" noEditPoints="1" noAdjustHandles="1" noChangeArrowheads="1" noChangeShapeType="1" noTextEdit="1"/>
              </p:cNvSpPr>
              <p:nvPr/>
            </p:nvSpPr>
            <p:spPr>
              <a:xfrm>
                <a:off x="6809889" y="15051456"/>
                <a:ext cx="4657748" cy="1687065"/>
              </a:xfrm>
              <a:prstGeom prst="rect">
                <a:avLst/>
              </a:prstGeom>
              <a:blipFill>
                <a:blip r:embed="rId31"/>
                <a:stretch>
                  <a:fillRect t="-18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80E5CF53-39ED-4893-A583-F7084F673FE6}"/>
                  </a:ext>
                </a:extLst>
              </p:cNvPr>
              <p:cNvSpPr/>
              <p:nvPr/>
            </p:nvSpPr>
            <p:spPr>
              <a:xfrm>
                <a:off x="7173865" y="17207018"/>
                <a:ext cx="4179072" cy="1617238"/>
              </a:xfrm>
              <a:prstGeom prst="rect">
                <a:avLst/>
              </a:prstGeom>
            </p:spPr>
            <p:txBody>
              <a:bodyPr wrap="square">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Times New Roman" pitchFamily="18" charset="0"/>
                  </a:rPr>
                  <a:t>Edge Lifting affects depth of the tape edge:</a:t>
                </a:r>
              </a:p>
              <a:p>
                <a:pPr/>
                <a14:m>
                  <m:oMathPara xmlns:m="http://schemas.openxmlformats.org/officeDocument/2006/math">
                    <m:oMathParaPr>
                      <m:jc m:val="center"/>
                    </m:oMathParaPr>
                    <m:oMath xmlns:m="http://schemas.openxmlformats.org/officeDocument/2006/math">
                      <m:r>
                        <a:rPr lang="zh-CN" altLang="en-US" sz="2000" b="1" i="1" smtClean="0">
                          <a:solidFill>
                            <a:srgbClr val="6666FF"/>
                          </a:solidFill>
                          <a:effectLst/>
                          <a:latin typeface="Cambria Math" panose="02040503050406030204" pitchFamily="18" charset="0"/>
                        </a:rPr>
                        <m:t>𝜹</m:t>
                      </m:r>
                      <m:r>
                        <a:rPr lang="en-US" altLang="zh-CN" sz="2000" b="1" i="1" smtClean="0">
                          <a:solidFill>
                            <a:srgbClr val="6666FF"/>
                          </a:solidFill>
                          <a:effectLst/>
                          <a:latin typeface="Cambria Math" panose="02040503050406030204" pitchFamily="18" charset="0"/>
                          <a:ea typeface="Cambria Math" panose="02040503050406030204" pitchFamily="18" charset="0"/>
                        </a:rPr>
                        <m:t>≈</m:t>
                      </m:r>
                      <m:f>
                        <m:fPr>
                          <m:ctrlPr>
                            <a:rPr lang="en-US" altLang="zh-CN" sz="2000" b="1" i="1">
                              <a:solidFill>
                                <a:srgbClr val="6666FF"/>
                              </a:solidFill>
                              <a:effectLst/>
                              <a:latin typeface="Cambria Math" panose="02040503050406030204" pitchFamily="18" charset="0"/>
                            </a:rPr>
                          </m:ctrlPr>
                        </m:fPr>
                        <m:num>
                          <m:r>
                            <a:rPr lang="zh-CN" altLang="en-US" sz="2000" b="1" i="1">
                              <a:solidFill>
                                <a:srgbClr val="6666FF"/>
                              </a:solidFill>
                              <a:effectLst/>
                              <a:latin typeface="Cambria Math" panose="02040503050406030204" pitchFamily="18" charset="0"/>
                            </a:rPr>
                            <m:t>𝝅</m:t>
                          </m:r>
                        </m:num>
                        <m:den>
                          <m:r>
                            <a:rPr lang="en-US" altLang="zh-CN" sz="2000" b="1" i="1" smtClean="0">
                              <a:solidFill>
                                <a:srgbClr val="6666FF"/>
                              </a:solidFill>
                              <a:effectLst/>
                              <a:latin typeface="Cambria Math" panose="02040503050406030204" pitchFamily="18" charset="0"/>
                            </a:rPr>
                            <m:t>𝟐</m:t>
                          </m:r>
                        </m:den>
                      </m:f>
                      <m:rad>
                        <m:radPr>
                          <m:ctrlPr>
                            <a:rPr lang="en-US" altLang="zh-CN" sz="2000" b="1" i="1">
                              <a:solidFill>
                                <a:srgbClr val="6666FF"/>
                              </a:solidFill>
                              <a:effectLst/>
                              <a:latin typeface="Cambria Math" panose="02040503050406030204" pitchFamily="18" charset="0"/>
                            </a:rPr>
                          </m:ctrlPr>
                        </m:radPr>
                        <m:deg>
                          <m:r>
                            <m:rPr>
                              <m:brk m:alnAt="7"/>
                            </m:rPr>
                            <a:rPr lang="en-US" altLang="zh-CN" sz="2000" b="1" i="1">
                              <a:solidFill>
                                <a:srgbClr val="6666FF"/>
                              </a:solidFill>
                              <a:effectLst/>
                              <a:latin typeface="Cambria Math" panose="02040503050406030204" pitchFamily="18" charset="0"/>
                            </a:rPr>
                            <m:t>𝟒</m:t>
                          </m:r>
                        </m:deg>
                        <m:e>
                          <m:f>
                            <m:fPr>
                              <m:ctrlPr>
                                <a:rPr lang="en-US" altLang="zh-CN" sz="2000" b="1" i="1">
                                  <a:solidFill>
                                    <a:srgbClr val="6666FF"/>
                                  </a:solidFill>
                                  <a:effectLst/>
                                  <a:latin typeface="Cambria Math" panose="02040503050406030204" pitchFamily="18" charset="0"/>
                                </a:rPr>
                              </m:ctrlPr>
                            </m:fPr>
                            <m:num>
                              <m:sSup>
                                <m:sSupPr>
                                  <m:ctrlPr>
                                    <a:rPr lang="en-US" altLang="zh-CN" sz="2000" b="1" i="1">
                                      <a:solidFill>
                                        <a:srgbClr val="6666FF"/>
                                      </a:solidFill>
                                      <a:effectLst/>
                                      <a:latin typeface="Cambria Math" panose="02040503050406030204" pitchFamily="18" charset="0"/>
                                    </a:rPr>
                                  </m:ctrlPr>
                                </m:sSupPr>
                                <m:e>
                                  <m:r>
                                    <a:rPr lang="en-US" altLang="zh-CN" sz="2000" b="1" i="1">
                                      <a:solidFill>
                                        <a:srgbClr val="6666FF"/>
                                      </a:solidFill>
                                      <a:effectLst/>
                                      <a:latin typeface="Cambria Math" panose="02040503050406030204" pitchFamily="18" charset="0"/>
                                    </a:rPr>
                                    <m:t>𝒕</m:t>
                                  </m:r>
                                </m:e>
                                <m:sup>
                                  <m:r>
                                    <a:rPr lang="en-US" altLang="zh-CN" sz="2000" b="1" i="1">
                                      <a:solidFill>
                                        <a:srgbClr val="6666FF"/>
                                      </a:solidFill>
                                      <a:effectLst/>
                                      <a:latin typeface="Cambria Math" panose="02040503050406030204" pitchFamily="18" charset="0"/>
                                    </a:rPr>
                                    <m:t>𝟐</m:t>
                                  </m:r>
                                </m:sup>
                              </m:sSup>
                              <m:sSup>
                                <m:sSupPr>
                                  <m:ctrlPr>
                                    <a:rPr lang="en-US" altLang="zh-CN" sz="2000" b="1" i="1">
                                      <a:solidFill>
                                        <a:srgbClr val="6666FF"/>
                                      </a:solidFill>
                                      <a:effectLst/>
                                      <a:latin typeface="Cambria Math" panose="02040503050406030204" pitchFamily="18" charset="0"/>
                                    </a:rPr>
                                  </m:ctrlPr>
                                </m:sSupPr>
                                <m:e>
                                  <m:r>
                                    <a:rPr lang="en-US" altLang="zh-CN" sz="2000" b="1" i="1">
                                      <a:solidFill>
                                        <a:srgbClr val="6666FF"/>
                                      </a:solidFill>
                                      <a:effectLst/>
                                      <a:latin typeface="Cambria Math" panose="02040503050406030204" pitchFamily="18" charset="0"/>
                                    </a:rPr>
                                    <m:t>𝒓</m:t>
                                  </m:r>
                                </m:e>
                                <m:sup>
                                  <m:r>
                                    <a:rPr lang="en-US" altLang="zh-CN" sz="2000" b="1" i="1">
                                      <a:solidFill>
                                        <a:srgbClr val="6666FF"/>
                                      </a:solidFill>
                                      <a:effectLst/>
                                      <a:latin typeface="Cambria Math" panose="02040503050406030204" pitchFamily="18" charset="0"/>
                                    </a:rPr>
                                    <m:t>𝟐</m:t>
                                  </m:r>
                                </m:sup>
                              </m:sSup>
                            </m:num>
                            <m:den>
                              <m:r>
                                <a:rPr lang="en-US" altLang="zh-CN" sz="2000" b="1" i="1">
                                  <a:solidFill>
                                    <a:srgbClr val="6666FF"/>
                                  </a:solidFill>
                                  <a:effectLst/>
                                  <a:latin typeface="Cambria Math" panose="02040503050406030204" pitchFamily="18" charset="0"/>
                                </a:rPr>
                                <m:t>𝟑</m:t>
                              </m:r>
                              <m:r>
                                <a:rPr lang="en-US" altLang="zh-CN" sz="2000" b="1" i="1">
                                  <a:solidFill>
                                    <a:srgbClr val="6666FF"/>
                                  </a:solidFill>
                                  <a:effectLst/>
                                  <a:latin typeface="Cambria Math" panose="02040503050406030204" pitchFamily="18" charset="0"/>
                                </a:rPr>
                                <m:t>(</m:t>
                              </m:r>
                              <m:r>
                                <a:rPr lang="en-US" altLang="zh-CN" sz="2000" b="1" i="1">
                                  <a:solidFill>
                                    <a:srgbClr val="6666FF"/>
                                  </a:solidFill>
                                  <a:effectLst/>
                                  <a:latin typeface="Cambria Math" panose="02040503050406030204" pitchFamily="18" charset="0"/>
                                </a:rPr>
                                <m:t>𝟏</m:t>
                              </m:r>
                              <m:r>
                                <a:rPr lang="en-US" altLang="zh-CN" sz="2000" b="1" i="1">
                                  <a:solidFill>
                                    <a:srgbClr val="6666FF"/>
                                  </a:solidFill>
                                  <a:effectLst/>
                                  <a:latin typeface="Cambria Math" panose="02040503050406030204" pitchFamily="18" charset="0"/>
                                </a:rPr>
                                <m:t>−</m:t>
                              </m:r>
                              <m:sSup>
                                <m:sSupPr>
                                  <m:ctrlPr>
                                    <a:rPr lang="en-US" altLang="zh-CN" sz="2000" b="1" i="1">
                                      <a:solidFill>
                                        <a:srgbClr val="6666FF"/>
                                      </a:solidFill>
                                      <a:effectLst/>
                                      <a:latin typeface="Cambria Math" panose="02040503050406030204" pitchFamily="18" charset="0"/>
                                    </a:rPr>
                                  </m:ctrlPr>
                                </m:sSupPr>
                                <m:e>
                                  <m:r>
                                    <a:rPr lang="zh-CN" altLang="en-US" sz="2000" b="1" i="1">
                                      <a:solidFill>
                                        <a:srgbClr val="6666FF"/>
                                      </a:solidFill>
                                      <a:effectLst/>
                                      <a:latin typeface="Cambria Math" panose="02040503050406030204" pitchFamily="18" charset="0"/>
                                    </a:rPr>
                                    <m:t>𝝂</m:t>
                                  </m:r>
                                </m:e>
                                <m:sup>
                                  <m:r>
                                    <a:rPr lang="en-US" altLang="zh-CN" sz="2000" b="1" i="1">
                                      <a:solidFill>
                                        <a:srgbClr val="6666FF"/>
                                      </a:solidFill>
                                      <a:effectLst/>
                                      <a:latin typeface="Cambria Math" panose="02040503050406030204" pitchFamily="18" charset="0"/>
                                    </a:rPr>
                                    <m:t>𝟐</m:t>
                                  </m:r>
                                </m:sup>
                              </m:sSup>
                              <m:r>
                                <a:rPr lang="en-US" altLang="zh-CN" sz="2000" b="1" i="1">
                                  <a:solidFill>
                                    <a:srgbClr val="6666FF"/>
                                  </a:solidFill>
                                  <a:effectLst/>
                                  <a:latin typeface="Cambria Math" panose="02040503050406030204" pitchFamily="18" charset="0"/>
                                </a:rPr>
                                <m:t>)</m:t>
                              </m:r>
                            </m:den>
                          </m:f>
                        </m:e>
                      </m:rad>
                    </m:oMath>
                  </m:oMathPara>
                </a14:m>
                <a:endParaRPr lang="zh-CN" altLang="en-US" sz="2000" b="1" i="1" dirty="0">
                  <a:solidFill>
                    <a:prstClr val="black"/>
                  </a:solidFill>
                  <a:effectLst/>
                </a:endParaRPr>
              </a:p>
            </p:txBody>
          </p:sp>
        </mc:Choice>
        <mc:Fallback xmlns="">
          <p:sp>
            <p:nvSpPr>
              <p:cNvPr id="21" name="矩形 20">
                <a:extLst>
                  <a:ext uri="{FF2B5EF4-FFF2-40B4-BE49-F238E27FC236}">
                    <a16:creationId xmlns:a16="http://schemas.microsoft.com/office/drawing/2014/main" id="{80E5CF53-39ED-4893-A583-F7084F673FE6}"/>
                  </a:ext>
                </a:extLst>
              </p:cNvPr>
              <p:cNvSpPr>
                <a:spLocks noRot="1" noChangeAspect="1" noMove="1" noResize="1" noEditPoints="1" noAdjustHandles="1" noChangeArrowheads="1" noChangeShapeType="1" noTextEdit="1"/>
              </p:cNvSpPr>
              <p:nvPr/>
            </p:nvSpPr>
            <p:spPr>
              <a:xfrm>
                <a:off x="7173865" y="17207018"/>
                <a:ext cx="4179072" cy="1617238"/>
              </a:xfrm>
              <a:prstGeom prst="rect">
                <a:avLst/>
              </a:prstGeom>
              <a:blipFill>
                <a:blip r:embed="rId32"/>
                <a:stretch>
                  <a:fillRect l="-1606" t="-2264"/>
                </a:stretch>
              </a:blipFill>
            </p:spPr>
            <p:txBody>
              <a:bodyPr/>
              <a:lstStyle/>
              <a:p>
                <a:r>
                  <a:rPr lang="zh-CN" altLang="en-US">
                    <a:noFill/>
                  </a:rPr>
                  <a:t> </a:t>
                </a:r>
              </a:p>
            </p:txBody>
          </p:sp>
        </mc:Fallback>
      </mc:AlternateContent>
      <p:grpSp>
        <p:nvGrpSpPr>
          <p:cNvPr id="23" name="组合 22">
            <a:extLst>
              <a:ext uri="{FF2B5EF4-FFF2-40B4-BE49-F238E27FC236}">
                <a16:creationId xmlns:a16="http://schemas.microsoft.com/office/drawing/2014/main" id="{80465B21-736D-45B0-AD63-DAC48096C7CC}"/>
              </a:ext>
            </a:extLst>
          </p:cNvPr>
          <p:cNvGrpSpPr/>
          <p:nvPr/>
        </p:nvGrpSpPr>
        <p:grpSpPr>
          <a:xfrm>
            <a:off x="1977725" y="20053468"/>
            <a:ext cx="8279447" cy="5789409"/>
            <a:chOff x="33195880" y="8520240"/>
            <a:chExt cx="8279447" cy="5789409"/>
          </a:xfrm>
        </p:grpSpPr>
        <p:pic>
          <p:nvPicPr>
            <p:cNvPr id="1056" name="图片 1055">
              <a:extLst>
                <a:ext uri="{FF2B5EF4-FFF2-40B4-BE49-F238E27FC236}">
                  <a16:creationId xmlns:a16="http://schemas.microsoft.com/office/drawing/2014/main" id="{7210F922-0D01-4437-902C-07294E6D71A9}"/>
                </a:ext>
              </a:extLst>
            </p:cNvPr>
            <p:cNvPicPr>
              <a:picLocks noChangeAspect="1"/>
            </p:cNvPicPr>
            <p:nvPr/>
          </p:nvPicPr>
          <p:blipFill>
            <a:blip r:embed="rId33"/>
            <a:stretch>
              <a:fillRect/>
            </a:stretch>
          </p:blipFill>
          <p:spPr>
            <a:xfrm>
              <a:off x="33195880" y="8520240"/>
              <a:ext cx="8016935" cy="1707028"/>
            </a:xfrm>
            <a:prstGeom prst="rect">
              <a:avLst/>
            </a:prstGeom>
          </p:spPr>
        </p:pic>
        <p:grpSp>
          <p:nvGrpSpPr>
            <p:cNvPr id="1064" name="组合 1063">
              <a:extLst>
                <a:ext uri="{FF2B5EF4-FFF2-40B4-BE49-F238E27FC236}">
                  <a16:creationId xmlns:a16="http://schemas.microsoft.com/office/drawing/2014/main" id="{4198C846-4BC6-4619-9A33-7707C3988987}"/>
                </a:ext>
              </a:extLst>
            </p:cNvPr>
            <p:cNvGrpSpPr/>
            <p:nvPr/>
          </p:nvGrpSpPr>
          <p:grpSpPr>
            <a:xfrm>
              <a:off x="33425555" y="10256980"/>
              <a:ext cx="3778792" cy="3137977"/>
              <a:chOff x="34830395" y="10634244"/>
              <a:chExt cx="4828450" cy="4389500"/>
            </a:xfrm>
          </p:grpSpPr>
          <p:pic>
            <p:nvPicPr>
              <p:cNvPr id="1060" name="图片 1059">
                <a:extLst>
                  <a:ext uri="{FF2B5EF4-FFF2-40B4-BE49-F238E27FC236}">
                    <a16:creationId xmlns:a16="http://schemas.microsoft.com/office/drawing/2014/main" id="{A0333768-DF2A-4FCE-A452-1B43EE986570}"/>
                  </a:ext>
                </a:extLst>
              </p:cNvPr>
              <p:cNvPicPr>
                <a:picLocks noChangeAspect="1"/>
              </p:cNvPicPr>
              <p:nvPr/>
            </p:nvPicPr>
            <p:blipFill>
              <a:blip r:embed="rId34"/>
              <a:stretch>
                <a:fillRect/>
              </a:stretch>
            </p:blipFill>
            <p:spPr>
              <a:xfrm>
                <a:off x="34830395" y="10634244"/>
                <a:ext cx="4828450" cy="4389500"/>
              </a:xfrm>
              <a:prstGeom prst="rect">
                <a:avLst/>
              </a:prstGeom>
            </p:spPr>
          </p:pic>
          <p:cxnSp>
            <p:nvCxnSpPr>
              <p:cNvPr id="512" name="直接连接符 511">
                <a:extLst>
                  <a:ext uri="{FF2B5EF4-FFF2-40B4-BE49-F238E27FC236}">
                    <a16:creationId xmlns:a16="http://schemas.microsoft.com/office/drawing/2014/main" id="{086BD42D-A106-46DA-9676-FB5940192D21}"/>
                  </a:ext>
                </a:extLst>
              </p:cNvPr>
              <p:cNvCxnSpPr>
                <a:cxnSpLocks/>
              </p:cNvCxnSpPr>
              <p:nvPr/>
            </p:nvCxnSpPr>
            <p:spPr>
              <a:xfrm flipH="1" flipV="1">
                <a:off x="36354649" y="12577314"/>
                <a:ext cx="448288" cy="64669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14" name="文本框 513">
                <a:extLst>
                  <a:ext uri="{FF2B5EF4-FFF2-40B4-BE49-F238E27FC236}">
                    <a16:creationId xmlns:a16="http://schemas.microsoft.com/office/drawing/2014/main" id="{3C074E7C-B198-4140-A35F-BF299D7E854D}"/>
                  </a:ext>
                </a:extLst>
              </p:cNvPr>
              <p:cNvSpPr txBox="1"/>
              <p:nvPr/>
            </p:nvSpPr>
            <p:spPr>
              <a:xfrm>
                <a:off x="36802937" y="13146359"/>
                <a:ext cx="2459727" cy="233038"/>
              </a:xfrm>
              <a:prstGeom prst="rect">
                <a:avLst/>
              </a:prstGeom>
              <a:noFill/>
            </p:spPr>
            <p:txBody>
              <a:bodyPr wrap="square" rtlCol="0">
                <a:spAutoFit/>
              </a:bodyPr>
              <a:lstStyle/>
              <a:p>
                <a:r>
                  <a:rPr lang="en-US" altLang="zh-CN" sz="1600" dirty="0"/>
                  <a:t>test data [1]</a:t>
                </a:r>
                <a:endParaRPr lang="zh-CN" altLang="en-US" sz="1600" dirty="0"/>
              </a:p>
            </p:txBody>
          </p:sp>
          <p:cxnSp>
            <p:nvCxnSpPr>
              <p:cNvPr id="515" name="直接连接符 514">
                <a:extLst>
                  <a:ext uri="{FF2B5EF4-FFF2-40B4-BE49-F238E27FC236}">
                    <a16:creationId xmlns:a16="http://schemas.microsoft.com/office/drawing/2014/main" id="{2FAE7ED9-5A6E-4EB6-9433-1E933305150C}"/>
                  </a:ext>
                </a:extLst>
              </p:cNvPr>
              <p:cNvCxnSpPr>
                <a:cxnSpLocks/>
              </p:cNvCxnSpPr>
              <p:nvPr/>
            </p:nvCxnSpPr>
            <p:spPr>
              <a:xfrm flipV="1">
                <a:off x="36214999" y="11845803"/>
                <a:ext cx="587938" cy="59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17" name="文本框 516">
                <a:extLst>
                  <a:ext uri="{FF2B5EF4-FFF2-40B4-BE49-F238E27FC236}">
                    <a16:creationId xmlns:a16="http://schemas.microsoft.com/office/drawing/2014/main" id="{9842CD89-441D-4AB6-ABFE-BD49794D7973}"/>
                  </a:ext>
                </a:extLst>
              </p:cNvPr>
              <p:cNvSpPr txBox="1"/>
              <p:nvPr/>
            </p:nvSpPr>
            <p:spPr>
              <a:xfrm>
                <a:off x="36802936" y="11666484"/>
                <a:ext cx="2459727" cy="233038"/>
              </a:xfrm>
              <a:prstGeom prst="rect">
                <a:avLst/>
              </a:prstGeom>
              <a:noFill/>
            </p:spPr>
            <p:txBody>
              <a:bodyPr wrap="square" rtlCol="0">
                <a:spAutoFit/>
              </a:bodyPr>
              <a:lstStyle/>
              <a:p>
                <a:r>
                  <a:rPr lang="en-US" altLang="zh-CN" sz="1600" dirty="0"/>
                  <a:t>Linear hardening model</a:t>
                </a:r>
                <a:endParaRPr lang="zh-CN" altLang="en-US" sz="1600" dirty="0"/>
              </a:p>
            </p:txBody>
          </p:sp>
        </p:grpSp>
        <p:grpSp>
          <p:nvGrpSpPr>
            <p:cNvPr id="4" name="组合 3">
              <a:extLst>
                <a:ext uri="{FF2B5EF4-FFF2-40B4-BE49-F238E27FC236}">
                  <a16:creationId xmlns:a16="http://schemas.microsoft.com/office/drawing/2014/main" id="{D0AB7E6D-7B8C-479B-9D8A-136EC94426D2}"/>
                </a:ext>
              </a:extLst>
            </p:cNvPr>
            <p:cNvGrpSpPr/>
            <p:nvPr/>
          </p:nvGrpSpPr>
          <p:grpSpPr>
            <a:xfrm>
              <a:off x="37137156" y="10759795"/>
              <a:ext cx="4338171" cy="2659405"/>
              <a:chOff x="34319088" y="16112998"/>
              <a:chExt cx="6841941" cy="3846583"/>
            </a:xfrm>
          </p:grpSpPr>
          <p:pic>
            <p:nvPicPr>
              <p:cNvPr id="1066" name="图片 1065">
                <a:extLst>
                  <a:ext uri="{FF2B5EF4-FFF2-40B4-BE49-F238E27FC236}">
                    <a16:creationId xmlns:a16="http://schemas.microsoft.com/office/drawing/2014/main" id="{2A324710-A817-4644-83D6-3664951A4C83}"/>
                  </a:ext>
                </a:extLst>
              </p:cNvPr>
              <p:cNvPicPr>
                <a:picLocks noChangeAspect="1"/>
              </p:cNvPicPr>
              <p:nvPr/>
            </p:nvPicPr>
            <p:blipFill>
              <a:blip r:embed="rId35"/>
              <a:stretch>
                <a:fillRect/>
              </a:stretch>
            </p:blipFill>
            <p:spPr>
              <a:xfrm>
                <a:off x="34319088" y="16112998"/>
                <a:ext cx="6026058" cy="3846583"/>
              </a:xfrm>
              <a:prstGeom prst="rect">
                <a:avLst/>
              </a:prstGeom>
            </p:spPr>
          </p:pic>
          <p:cxnSp>
            <p:nvCxnSpPr>
              <p:cNvPr id="522" name="直接连接符 521">
                <a:extLst>
                  <a:ext uri="{FF2B5EF4-FFF2-40B4-BE49-F238E27FC236}">
                    <a16:creationId xmlns:a16="http://schemas.microsoft.com/office/drawing/2014/main" id="{7D70FEB5-EF28-405C-9547-598E21A4B838}"/>
                  </a:ext>
                </a:extLst>
              </p:cNvPr>
              <p:cNvCxnSpPr>
                <a:cxnSpLocks/>
              </p:cNvCxnSpPr>
              <p:nvPr/>
            </p:nvCxnSpPr>
            <p:spPr>
              <a:xfrm flipH="1" flipV="1">
                <a:off x="37010316" y="17167684"/>
                <a:ext cx="66339" cy="79941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67" name="文本框 1066">
                <a:extLst>
                  <a:ext uri="{FF2B5EF4-FFF2-40B4-BE49-F238E27FC236}">
                    <a16:creationId xmlns:a16="http://schemas.microsoft.com/office/drawing/2014/main" id="{A913FD16-122E-4B35-B654-EBB54309E147}"/>
                  </a:ext>
                </a:extLst>
              </p:cNvPr>
              <p:cNvSpPr txBox="1"/>
              <p:nvPr/>
            </p:nvSpPr>
            <p:spPr>
              <a:xfrm>
                <a:off x="36218759" y="17941620"/>
                <a:ext cx="3573453" cy="338554"/>
              </a:xfrm>
              <a:prstGeom prst="rect">
                <a:avLst/>
              </a:prstGeom>
              <a:noFill/>
            </p:spPr>
            <p:txBody>
              <a:bodyPr wrap="square" rtlCol="0">
                <a:spAutoFit/>
              </a:bodyPr>
              <a:lstStyle/>
              <a:p>
                <a:r>
                  <a:rPr lang="en-US" altLang="zh-CN" sz="1600" dirty="0"/>
                  <a:t>test data [1]</a:t>
                </a:r>
                <a:endParaRPr lang="zh-CN" altLang="en-US" sz="1600" dirty="0"/>
              </a:p>
            </p:txBody>
          </p:sp>
          <p:cxnSp>
            <p:nvCxnSpPr>
              <p:cNvPr id="527" name="直接连接符 526">
                <a:extLst>
                  <a:ext uri="{FF2B5EF4-FFF2-40B4-BE49-F238E27FC236}">
                    <a16:creationId xmlns:a16="http://schemas.microsoft.com/office/drawing/2014/main" id="{FB24A930-0F54-48AF-B808-CA2E473D5EF9}"/>
                  </a:ext>
                </a:extLst>
              </p:cNvPr>
              <p:cNvCxnSpPr>
                <a:cxnSpLocks/>
              </p:cNvCxnSpPr>
              <p:nvPr/>
            </p:nvCxnSpPr>
            <p:spPr>
              <a:xfrm flipH="1" flipV="1">
                <a:off x="39232486" y="17072788"/>
                <a:ext cx="242062" cy="661538"/>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70" name="文本框 1069">
                <a:extLst>
                  <a:ext uri="{FF2B5EF4-FFF2-40B4-BE49-F238E27FC236}">
                    <a16:creationId xmlns:a16="http://schemas.microsoft.com/office/drawing/2014/main" id="{043A0081-C6A7-402F-A7EC-3E64A7569939}"/>
                  </a:ext>
                </a:extLst>
              </p:cNvPr>
              <p:cNvSpPr txBox="1"/>
              <p:nvPr/>
            </p:nvSpPr>
            <p:spPr>
              <a:xfrm>
                <a:off x="37587576" y="17597138"/>
                <a:ext cx="3573453" cy="338554"/>
              </a:xfrm>
              <a:prstGeom prst="rect">
                <a:avLst/>
              </a:prstGeom>
              <a:noFill/>
            </p:spPr>
            <p:txBody>
              <a:bodyPr wrap="square" rtlCol="0">
                <a:spAutoFit/>
              </a:bodyPr>
              <a:lstStyle/>
              <a:p>
                <a:r>
                  <a:rPr lang="en-US" altLang="zh-CN" sz="1600" dirty="0"/>
                  <a:t>Idea plastic model</a:t>
                </a:r>
                <a:endParaRPr lang="zh-CN" altLang="en-US" sz="1600" dirty="0"/>
              </a:p>
            </p:txBody>
          </p:sp>
        </p:grp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A4FC58A4-B506-4747-8063-D222C63D1A4D}"/>
                    </a:ext>
                  </a:extLst>
                </p:cNvPr>
                <p:cNvSpPr txBox="1"/>
                <p:nvPr/>
              </p:nvSpPr>
              <p:spPr>
                <a:xfrm>
                  <a:off x="34218528" y="13254433"/>
                  <a:ext cx="2303195" cy="331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𝜎</m:t>
                            </m:r>
                          </m:e>
                          <m:sub>
                            <m:r>
                              <a:rPr lang="en-US" altLang="zh-CN" sz="2000" b="0" i="1" smtClean="0">
                                <a:latin typeface="Cambria Math" panose="02040503050406030204" pitchFamily="18" charset="0"/>
                              </a:rPr>
                              <m:t>𝑦𝑠</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𝑦𝑠</m:t>
                            </m:r>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𝑖</m:t>
                            </m:r>
                            <m:r>
                              <a:rPr lang="en-US" altLang="zh-CN" sz="2000" i="1">
                                <a:latin typeface="Cambria Math" panose="02040503050406030204" pitchFamily="18" charset="0"/>
                              </a:rPr>
                              <m:t>𝑠</m:t>
                            </m:r>
                            <m:r>
                              <a:rPr lang="en-US" altLang="zh-CN" sz="2000" b="0" i="1" smtClean="0">
                                <a:latin typeface="Cambria Math" panose="02040503050406030204" pitchFamily="18" charset="0"/>
                              </a:rPr>
                              <m:t>𝑜</m:t>
                            </m:r>
                          </m:sub>
                        </m:sSub>
                        <m:sSub>
                          <m:sSubPr>
                            <m:ctrlPr>
                              <a:rPr lang="en-US" altLang="zh-CN" sz="2000" i="1">
                                <a:latin typeface="Cambria Math" panose="02040503050406030204" pitchFamily="18" charset="0"/>
                              </a:rPr>
                            </m:ctrlPr>
                          </m:sSubPr>
                          <m:e>
                            <m:r>
                              <a:rPr lang="zh-CN" altLang="en-US" sz="2000" i="1" smtClean="0">
                                <a:latin typeface="Cambria Math" panose="02040503050406030204" pitchFamily="18" charset="0"/>
                              </a:rPr>
                              <m:t>𝜀</m:t>
                            </m:r>
                          </m:e>
                          <m:sub>
                            <m:r>
                              <a:rPr lang="en-US" altLang="zh-CN" sz="2000" b="0" i="1" smtClean="0">
                                <a:latin typeface="Cambria Math" panose="02040503050406030204" pitchFamily="18" charset="0"/>
                              </a:rPr>
                              <m:t>𝑝𝑒</m:t>
                            </m:r>
                          </m:sub>
                        </m:sSub>
                      </m:oMath>
                    </m:oMathPara>
                  </a14:m>
                  <a:endParaRPr lang="zh-CN" altLang="en-US" sz="2000" dirty="0"/>
                </a:p>
              </p:txBody>
            </p:sp>
          </mc:Choice>
          <mc:Fallback xmlns="">
            <p:sp>
              <p:nvSpPr>
                <p:cNvPr id="115" name="文本框 114">
                  <a:extLst>
                    <a:ext uri="{FF2B5EF4-FFF2-40B4-BE49-F238E27FC236}">
                      <a16:creationId xmlns:a16="http://schemas.microsoft.com/office/drawing/2014/main" id="{A4FC58A4-B506-4747-8063-D222C63D1A4D}"/>
                    </a:ext>
                  </a:extLst>
                </p:cNvPr>
                <p:cNvSpPr txBox="1">
                  <a:spLocks noRot="1" noChangeAspect="1" noMove="1" noResize="1" noEditPoints="1" noAdjustHandles="1" noChangeArrowheads="1" noChangeShapeType="1" noTextEdit="1"/>
                </p:cNvSpPr>
                <p:nvPr/>
              </p:nvSpPr>
              <p:spPr>
                <a:xfrm>
                  <a:off x="34218528" y="13254433"/>
                  <a:ext cx="2303195" cy="331950"/>
                </a:xfrm>
                <a:prstGeom prst="rect">
                  <a:avLst/>
                </a:prstGeom>
                <a:blipFill>
                  <a:blip r:embed="rId59"/>
                  <a:stretch>
                    <a:fillRect l="-794" r="-529"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986DB8A6-B5E2-4507-8D4F-E3F95B41D3AA}"/>
                    </a:ext>
                  </a:extLst>
                </p:cNvPr>
                <p:cNvSpPr txBox="1"/>
                <p:nvPr/>
              </p:nvSpPr>
              <p:spPr>
                <a:xfrm>
                  <a:off x="34278252" y="13833172"/>
                  <a:ext cx="1657698" cy="476477"/>
                </a:xfrm>
                <a:prstGeom prst="rect">
                  <a:avLst/>
                </a:prstGeom>
                <a:noFill/>
              </p:spPr>
              <p:txBody>
                <a:bodyPr wrap="none" lIns="0" tIns="0" rIns="0" bIns="0" rtlCol="0">
                  <a:spAutoFit/>
                </a:bodyPr>
                <a:lstStyle/>
                <a:p>
                  <a14:m>
                    <m:oMath xmlns:m="http://schemas.openxmlformats.org/officeDocument/2006/math">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𝑖𝑠𝑜</m:t>
                              </m:r>
                            </m:sub>
                          </m:sSub>
                        </m:den>
                      </m:f>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b="0" i="1" smtClean="0">
                              <a:latin typeface="Cambria Math" panose="02040503050406030204" pitchFamily="18" charset="0"/>
                            </a:rPr>
                            <m:t>7</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9[</m:t>
                          </m:r>
                          <m:r>
                            <a:rPr lang="en-US" altLang="zh-CN" sz="2000" b="0" i="1" smtClean="0">
                              <a:latin typeface="Cambria Math" panose="02040503050406030204" pitchFamily="18" charset="0"/>
                            </a:rPr>
                            <m:t>𝑃𝑎</m:t>
                          </m:r>
                          <m:r>
                            <a:rPr lang="en-US" altLang="zh-CN" sz="2000" b="0" i="1" smtClean="0">
                              <a:latin typeface="Cambria Math" panose="02040503050406030204" pitchFamily="18" charset="0"/>
                            </a:rPr>
                            <m:t>]</m:t>
                          </m:r>
                        </m:den>
                      </m:f>
                    </m:oMath>
                  </a14:m>
                  <a:r>
                    <a:rPr lang="en-US" altLang="zh-CN" sz="2000" dirty="0"/>
                    <a:t>- </a:t>
                  </a:r>
                  <a14:m>
                    <m:oMath xmlns:m="http://schemas.openxmlformats.org/officeDocument/2006/math">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b="0" i="1" smtClean="0">
                              <a:latin typeface="Cambria Math" panose="02040503050406030204" pitchFamily="18" charset="0"/>
                            </a:rPr>
                            <m:t>𝐸</m:t>
                          </m:r>
                        </m:den>
                      </m:f>
                    </m:oMath>
                  </a14:m>
                  <a:endParaRPr lang="zh-CN" altLang="en-US" sz="2000" dirty="0"/>
                </a:p>
              </p:txBody>
            </p:sp>
          </mc:Choice>
          <mc:Fallback xmlns="">
            <p:sp>
              <p:nvSpPr>
                <p:cNvPr id="116" name="文本框 115">
                  <a:extLst>
                    <a:ext uri="{FF2B5EF4-FFF2-40B4-BE49-F238E27FC236}">
                      <a16:creationId xmlns:a16="http://schemas.microsoft.com/office/drawing/2014/main" id="{986DB8A6-B5E2-4507-8D4F-E3F95B41D3AA}"/>
                    </a:ext>
                  </a:extLst>
                </p:cNvPr>
                <p:cNvSpPr txBox="1">
                  <a:spLocks noRot="1" noChangeAspect="1" noMove="1" noResize="1" noEditPoints="1" noAdjustHandles="1" noChangeArrowheads="1" noChangeShapeType="1" noTextEdit="1"/>
                </p:cNvSpPr>
                <p:nvPr/>
              </p:nvSpPr>
              <p:spPr>
                <a:xfrm>
                  <a:off x="34278252" y="13833172"/>
                  <a:ext cx="1657698" cy="476477"/>
                </a:xfrm>
                <a:prstGeom prst="rect">
                  <a:avLst/>
                </a:prstGeom>
                <a:blipFill>
                  <a:blip r:embed="rId60"/>
                  <a:stretch>
                    <a:fillRect l="-3676" t="-3846" r="-2574" b="-1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3B70AD14-BC94-4779-89A7-2AE12A940FAD}"/>
                    </a:ext>
                  </a:extLst>
                </p:cNvPr>
                <p:cNvSpPr txBox="1"/>
                <p:nvPr/>
              </p:nvSpPr>
              <p:spPr>
                <a:xfrm>
                  <a:off x="38665850" y="13522362"/>
                  <a:ext cx="1219436" cy="331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𝜎</m:t>
                            </m:r>
                          </m:e>
                          <m:sub>
                            <m:r>
                              <a:rPr lang="en-US" altLang="zh-CN" sz="2000" b="0" i="1" smtClean="0">
                                <a:latin typeface="Cambria Math" panose="02040503050406030204" pitchFamily="18" charset="0"/>
                              </a:rPr>
                              <m:t>𝑦𝑠</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i="1">
                                <a:latin typeface="Cambria Math" panose="02040503050406030204" pitchFamily="18" charset="0"/>
                              </a:rPr>
                              <m:t>𝑦𝑠</m:t>
                            </m:r>
                            <m:r>
                              <a:rPr lang="en-US" altLang="zh-CN" sz="2000" b="0" i="1" smtClean="0">
                                <a:latin typeface="Cambria Math" panose="02040503050406030204" pitchFamily="18" charset="0"/>
                              </a:rPr>
                              <m:t>0</m:t>
                            </m:r>
                          </m:sub>
                        </m:sSub>
                      </m:oMath>
                    </m:oMathPara>
                  </a14:m>
                  <a:endParaRPr lang="zh-CN" altLang="en-US" sz="2000" dirty="0"/>
                </a:p>
              </p:txBody>
            </p:sp>
          </mc:Choice>
          <mc:Fallback xmlns="">
            <p:sp>
              <p:nvSpPr>
                <p:cNvPr id="118" name="文本框 117">
                  <a:extLst>
                    <a:ext uri="{FF2B5EF4-FFF2-40B4-BE49-F238E27FC236}">
                      <a16:creationId xmlns:a16="http://schemas.microsoft.com/office/drawing/2014/main" id="{3B70AD14-BC94-4779-89A7-2AE12A940FAD}"/>
                    </a:ext>
                  </a:extLst>
                </p:cNvPr>
                <p:cNvSpPr txBox="1">
                  <a:spLocks noRot="1" noChangeAspect="1" noMove="1" noResize="1" noEditPoints="1" noAdjustHandles="1" noChangeArrowheads="1" noChangeShapeType="1" noTextEdit="1"/>
                </p:cNvSpPr>
                <p:nvPr/>
              </p:nvSpPr>
              <p:spPr>
                <a:xfrm>
                  <a:off x="38665850" y="13522362"/>
                  <a:ext cx="1219436" cy="331950"/>
                </a:xfrm>
                <a:prstGeom prst="rect">
                  <a:avLst/>
                </a:prstGeom>
                <a:blipFill>
                  <a:blip r:embed="rId61"/>
                  <a:stretch>
                    <a:fillRect l="-2500" r="-1500" b="-20000"/>
                  </a:stretch>
                </a:blipFill>
              </p:spPr>
              <p:txBody>
                <a:bodyPr/>
                <a:lstStyle/>
                <a:p>
                  <a:r>
                    <a:rPr lang="zh-CN" altLang="en-US">
                      <a:noFill/>
                    </a:rPr>
                    <a:t> </a:t>
                  </a:r>
                </a:p>
              </p:txBody>
            </p:sp>
          </mc:Fallback>
        </mc:AlternateContent>
      </p:grpSp>
      <p:pic>
        <p:nvPicPr>
          <p:cNvPr id="130" name="图片 129">
            <a:extLst>
              <a:ext uri="{FF2B5EF4-FFF2-40B4-BE49-F238E27FC236}">
                <a16:creationId xmlns:a16="http://schemas.microsoft.com/office/drawing/2014/main" id="{868D14CE-2DBA-4B09-AF54-18932BCCB33F}"/>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10406767" y="23486495"/>
            <a:ext cx="3576596" cy="2682447"/>
          </a:xfrm>
          <a:prstGeom prst="rect">
            <a:avLst/>
          </a:prstGeom>
        </p:spPr>
      </p:pic>
      <p:pic>
        <p:nvPicPr>
          <p:cNvPr id="131" name="图片 130">
            <a:extLst>
              <a:ext uri="{FF2B5EF4-FFF2-40B4-BE49-F238E27FC236}">
                <a16:creationId xmlns:a16="http://schemas.microsoft.com/office/drawing/2014/main" id="{A3A060AE-EE20-4227-9DB7-CBC44BE05456}"/>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0236332" y="21025388"/>
            <a:ext cx="3782916" cy="2837187"/>
          </a:xfrm>
          <a:prstGeom prst="rect">
            <a:avLst/>
          </a:prstGeom>
        </p:spPr>
      </p:pic>
      <p:sp>
        <p:nvSpPr>
          <p:cNvPr id="22" name="文本框 21">
            <a:extLst>
              <a:ext uri="{FF2B5EF4-FFF2-40B4-BE49-F238E27FC236}">
                <a16:creationId xmlns:a16="http://schemas.microsoft.com/office/drawing/2014/main" id="{E190C484-7039-40C6-94C8-52F97E709E17}"/>
              </a:ext>
            </a:extLst>
          </p:cNvPr>
          <p:cNvSpPr txBox="1"/>
          <p:nvPr/>
        </p:nvSpPr>
        <p:spPr>
          <a:xfrm>
            <a:off x="14429345" y="25605280"/>
            <a:ext cx="6659487" cy="492443"/>
          </a:xfrm>
          <a:prstGeom prst="rect">
            <a:avLst/>
          </a:prstGeom>
          <a:noFill/>
        </p:spPr>
        <p:txBody>
          <a:bodyPr wrap="square" rtlCol="0">
            <a:spAutoFit/>
          </a:bodyPr>
          <a:lstStyle/>
          <a:p>
            <a:r>
              <a:rPr lang="en-US" altLang="zh-CN" sz="1200" dirty="0">
                <a:cs typeface="Times New Roman" panose="02020603050405020304" pitchFamily="18" charset="0"/>
              </a:rPr>
              <a:t>[1]</a:t>
            </a:r>
            <a:r>
              <a:rPr lang="nl-NL" altLang="zh-CN" sz="1200" b="0" i="0" u="none" strike="noStrike" baseline="0" dirty="0">
                <a:cs typeface="Times New Roman" panose="02020603050405020304" pitchFamily="18" charset="0"/>
              </a:rPr>
              <a:t>D C van der Laan, D M McRae and J D Weiss</a:t>
            </a:r>
            <a:r>
              <a:rPr lang="nl-NL" altLang="zh-CN" sz="1200" dirty="0">
                <a:cs typeface="Times New Roman" panose="02020603050405020304" pitchFamily="18" charset="0"/>
              </a:rPr>
              <a:t>,</a:t>
            </a:r>
            <a:r>
              <a:rPr lang="en-US" altLang="zh-CN" sz="1200" dirty="0">
                <a:cs typeface="Times New Roman" panose="02020603050405020304" pitchFamily="18" charset="0"/>
              </a:rPr>
              <a:t> Effect of monotonic and cyclic axial tensile stress on the performance of superconducting CORC® wires</a:t>
            </a:r>
            <a:r>
              <a:rPr lang="nl-NL" altLang="zh-CN" sz="1200" dirty="0">
                <a:cs typeface="Times New Roman" panose="02020603050405020304" pitchFamily="18" charset="0"/>
              </a:rPr>
              <a:t>.</a:t>
            </a:r>
            <a:r>
              <a:rPr lang="fr-FR" altLang="zh-CN" sz="1400" b="0" i="0" u="none" strike="noStrike" baseline="0" dirty="0">
                <a:latin typeface="AdvOT82c4f4c4"/>
              </a:rPr>
              <a:t> Supercond. Sci. Technol. </a:t>
            </a:r>
            <a:r>
              <a:rPr lang="fr-FR" altLang="zh-CN" sz="1400" b="0" i="0" u="none" strike="noStrike" baseline="0" dirty="0">
                <a:latin typeface="AdvOT5bf56204.B"/>
              </a:rPr>
              <a:t>32 </a:t>
            </a:r>
            <a:r>
              <a:rPr lang="fr-FR" altLang="zh-CN" sz="1400" b="0" i="0" u="none" strike="noStrike" baseline="0" dirty="0">
                <a:latin typeface="AdvOTb0c9bf5d"/>
              </a:rPr>
              <a:t>(</a:t>
            </a:r>
            <a:r>
              <a:rPr lang="fr-FR" altLang="zh-CN" sz="1400" b="0" i="0" u="none" strike="noStrike" baseline="0" dirty="0">
                <a:latin typeface="AdvOT82c4f4c4"/>
              </a:rPr>
              <a:t>2019</a:t>
            </a:r>
            <a:r>
              <a:rPr lang="fr-FR" altLang="zh-CN" sz="1400" b="0" i="0" u="none" strike="noStrike" baseline="0" dirty="0">
                <a:latin typeface="AdvOTb0c9bf5d"/>
              </a:rPr>
              <a:t>) </a:t>
            </a:r>
            <a:r>
              <a:rPr lang="fr-FR" altLang="zh-CN" sz="1400" b="0" i="0" u="none" strike="noStrike" baseline="0" dirty="0">
                <a:latin typeface="AdvOT82c4f4c4"/>
              </a:rPr>
              <a:t>054004</a:t>
            </a:r>
            <a:endParaRPr lang="zh-CN" altLang="en-US" sz="1200" dirty="0">
              <a:cs typeface="Times New Roman" panose="02020603050405020304" pitchFamily="18" charset="0"/>
            </a:endParaRPr>
          </a:p>
        </p:txBody>
      </p:sp>
      <p:pic>
        <p:nvPicPr>
          <p:cNvPr id="28" name="图片 27">
            <a:extLst>
              <a:ext uri="{FF2B5EF4-FFF2-40B4-BE49-F238E27FC236}">
                <a16:creationId xmlns:a16="http://schemas.microsoft.com/office/drawing/2014/main" id="{B43EB23F-F7F3-49F7-BCF9-35093D4DBB73}"/>
              </a:ext>
            </a:extLst>
          </p:cNvPr>
          <p:cNvPicPr>
            <a:picLocks noChangeAspect="1"/>
          </p:cNvPicPr>
          <p:nvPr/>
        </p:nvPicPr>
        <p:blipFill>
          <a:blip r:embed="rId64"/>
          <a:stretch>
            <a:fillRect/>
          </a:stretch>
        </p:blipFill>
        <p:spPr>
          <a:xfrm>
            <a:off x="14251801" y="21702246"/>
            <a:ext cx="6664746" cy="3467792"/>
          </a:xfrm>
          <a:prstGeom prst="rect">
            <a:avLst/>
          </a:prstGeom>
        </p:spPr>
      </p:pic>
      <p:pic>
        <p:nvPicPr>
          <p:cNvPr id="123" name="Picture 2" descr="Image result for advanced conductor technologies">
            <a:extLst>
              <a:ext uri="{FF2B5EF4-FFF2-40B4-BE49-F238E27FC236}">
                <a16:creationId xmlns:a16="http://schemas.microsoft.com/office/drawing/2014/main" id="{2DC635F4-AC8D-4D04-A637-A29062F1E40F}"/>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22050263" y="474344"/>
            <a:ext cx="6097113" cy="128015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75">
            <a:extLst>
              <a:ext uri="{FF2B5EF4-FFF2-40B4-BE49-F238E27FC236}">
                <a16:creationId xmlns:a16="http://schemas.microsoft.com/office/drawing/2014/main" id="{AC01B0AE-12B3-4105-9950-D283FADD0798}"/>
              </a:ext>
            </a:extLst>
          </p:cNvPr>
          <p:cNvPicPr>
            <a:picLocks noChangeAspect="1"/>
          </p:cNvPicPr>
          <p:nvPr/>
        </p:nvPicPr>
        <p:blipFill>
          <a:blip r:embed="rId66"/>
          <a:stretch>
            <a:fillRect/>
          </a:stretch>
        </p:blipFill>
        <p:spPr>
          <a:xfrm>
            <a:off x="37129389" y="160180"/>
            <a:ext cx="5461895" cy="1906986"/>
          </a:xfrm>
          <a:prstGeom prst="rect">
            <a:avLst/>
          </a:prstGeom>
        </p:spPr>
      </p:pic>
      <p:grpSp>
        <p:nvGrpSpPr>
          <p:cNvPr id="126" name="组合 125">
            <a:extLst>
              <a:ext uri="{FF2B5EF4-FFF2-40B4-BE49-F238E27FC236}">
                <a16:creationId xmlns:a16="http://schemas.microsoft.com/office/drawing/2014/main" id="{2E3B899E-9C1F-4D4B-95DD-3D1C59B6C237}"/>
              </a:ext>
            </a:extLst>
          </p:cNvPr>
          <p:cNvGrpSpPr/>
          <p:nvPr/>
        </p:nvGrpSpPr>
        <p:grpSpPr>
          <a:xfrm>
            <a:off x="2882734" y="8732173"/>
            <a:ext cx="7681558" cy="1641941"/>
            <a:chOff x="22962539" y="8713441"/>
            <a:chExt cx="7681558" cy="1641941"/>
          </a:xfrm>
        </p:grpSpPr>
        <p:pic>
          <p:nvPicPr>
            <p:cNvPr id="127" name="图片 126">
              <a:extLst>
                <a:ext uri="{FF2B5EF4-FFF2-40B4-BE49-F238E27FC236}">
                  <a16:creationId xmlns:a16="http://schemas.microsoft.com/office/drawing/2014/main" id="{DBD4AC8F-34E4-4CC6-B211-C22FD3759C93}"/>
                </a:ext>
              </a:extLst>
            </p:cNvPr>
            <p:cNvPicPr>
              <a:picLocks noChangeAspect="1"/>
            </p:cNvPicPr>
            <p:nvPr/>
          </p:nvPicPr>
          <p:blipFill>
            <a:blip r:embed="rId67"/>
            <a:stretch>
              <a:fillRect/>
            </a:stretch>
          </p:blipFill>
          <p:spPr>
            <a:xfrm>
              <a:off x="22962539" y="8727211"/>
              <a:ext cx="3608091" cy="1628171"/>
            </a:xfrm>
            <a:prstGeom prst="rect">
              <a:avLst/>
            </a:prstGeom>
          </p:spPr>
        </p:pic>
        <p:pic>
          <p:nvPicPr>
            <p:cNvPr id="132" name="图片 131">
              <a:extLst>
                <a:ext uri="{FF2B5EF4-FFF2-40B4-BE49-F238E27FC236}">
                  <a16:creationId xmlns:a16="http://schemas.microsoft.com/office/drawing/2014/main" id="{E03E85C3-A323-4560-84A6-EFC40FE00615}"/>
                </a:ext>
              </a:extLst>
            </p:cNvPr>
            <p:cNvPicPr>
              <a:picLocks noChangeAspect="1"/>
            </p:cNvPicPr>
            <p:nvPr/>
          </p:nvPicPr>
          <p:blipFill>
            <a:blip r:embed="rId68"/>
            <a:stretch>
              <a:fillRect/>
            </a:stretch>
          </p:blipFill>
          <p:spPr>
            <a:xfrm>
              <a:off x="26799596" y="8713441"/>
              <a:ext cx="3844501" cy="1524496"/>
            </a:xfrm>
            <a:prstGeom prst="rect">
              <a:avLst/>
            </a:prstGeom>
          </p:spPr>
        </p:pic>
      </p:grpSp>
      <p:grpSp>
        <p:nvGrpSpPr>
          <p:cNvPr id="135" name="组合 134">
            <a:extLst>
              <a:ext uri="{FF2B5EF4-FFF2-40B4-BE49-F238E27FC236}">
                <a16:creationId xmlns:a16="http://schemas.microsoft.com/office/drawing/2014/main" id="{00AAC97E-095A-4F79-ABBC-B224C01302B8}"/>
              </a:ext>
            </a:extLst>
          </p:cNvPr>
          <p:cNvGrpSpPr/>
          <p:nvPr/>
        </p:nvGrpSpPr>
        <p:grpSpPr>
          <a:xfrm>
            <a:off x="2162318" y="10616109"/>
            <a:ext cx="4156929" cy="3928585"/>
            <a:chOff x="28771001" y="7798327"/>
            <a:chExt cx="7971489" cy="7533608"/>
          </a:xfrm>
        </p:grpSpPr>
        <p:grpSp>
          <p:nvGrpSpPr>
            <p:cNvPr id="136" name="组合 135">
              <a:extLst>
                <a:ext uri="{FF2B5EF4-FFF2-40B4-BE49-F238E27FC236}">
                  <a16:creationId xmlns:a16="http://schemas.microsoft.com/office/drawing/2014/main" id="{D1E26705-1117-4342-9468-E33424930886}"/>
                </a:ext>
              </a:extLst>
            </p:cNvPr>
            <p:cNvGrpSpPr/>
            <p:nvPr/>
          </p:nvGrpSpPr>
          <p:grpSpPr>
            <a:xfrm>
              <a:off x="29069617" y="7798327"/>
              <a:ext cx="6922853" cy="2155902"/>
              <a:chOff x="23150451" y="7988672"/>
              <a:chExt cx="7636840" cy="2378252"/>
            </a:xfrm>
          </p:grpSpPr>
          <p:pic>
            <p:nvPicPr>
              <p:cNvPr id="138" name="图片 137">
                <a:extLst>
                  <a:ext uri="{FF2B5EF4-FFF2-40B4-BE49-F238E27FC236}">
                    <a16:creationId xmlns:a16="http://schemas.microsoft.com/office/drawing/2014/main" id="{C7F700F5-1C5B-43AD-AD48-4ACDDFAEDF95}"/>
                  </a:ext>
                </a:extLst>
              </p:cNvPr>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25531567" y="8309237"/>
                <a:ext cx="4839376" cy="2057687"/>
              </a:xfrm>
              <a:prstGeom prst="rect">
                <a:avLst/>
              </a:prstGeom>
            </p:spPr>
          </p:pic>
          <p:sp>
            <p:nvSpPr>
              <p:cNvPr id="139" name="文本框 138">
                <a:extLst>
                  <a:ext uri="{FF2B5EF4-FFF2-40B4-BE49-F238E27FC236}">
                    <a16:creationId xmlns:a16="http://schemas.microsoft.com/office/drawing/2014/main" id="{EC1C7E9B-CF88-45A8-8DE0-7439995297EA}"/>
                  </a:ext>
                </a:extLst>
              </p:cNvPr>
              <p:cNvSpPr txBox="1"/>
              <p:nvPr/>
            </p:nvSpPr>
            <p:spPr>
              <a:xfrm>
                <a:off x="23150451" y="8944383"/>
                <a:ext cx="3511977" cy="1334704"/>
              </a:xfrm>
              <a:prstGeom prst="rect">
                <a:avLst/>
              </a:prstGeom>
              <a:noFill/>
            </p:spPr>
            <p:txBody>
              <a:bodyPr wrap="square" rtlCol="0">
                <a:spAutoFit/>
              </a:bodyPr>
              <a:lstStyle/>
              <a:p>
                <a:r>
                  <a:rPr lang="en-US" altLang="zh-CN" sz="1400" dirty="0">
                    <a:solidFill>
                      <a:prstClr val="black"/>
                    </a:solidFill>
                    <a:latin typeface="微软雅黑" panose="020B0503020204020204" pitchFamily="34" charset="-122"/>
                    <a:ea typeface="微软雅黑" panose="020B0503020204020204" pitchFamily="34" charset="-122"/>
                  </a:rPr>
                  <a:t>A side</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r>
                  <a:rPr lang="en-US" altLang="zh-CN" sz="1400" dirty="0">
                    <a:solidFill>
                      <a:prstClr val="black"/>
                    </a:solidFill>
                    <a:latin typeface="微软雅黑" panose="020B0503020204020204" pitchFamily="34" charset="-122"/>
                    <a:ea typeface="微软雅黑" panose="020B0503020204020204" pitchFamily="34" charset="-122"/>
                  </a:rPr>
                  <a:t>no relaxation</a:t>
                </a:r>
              </a:p>
            </p:txBody>
          </p:sp>
          <p:sp>
            <p:nvSpPr>
              <p:cNvPr id="140" name="文本框 139">
                <a:extLst>
                  <a:ext uri="{FF2B5EF4-FFF2-40B4-BE49-F238E27FC236}">
                    <a16:creationId xmlns:a16="http://schemas.microsoft.com/office/drawing/2014/main" id="{1CCD347F-CF10-4AF6-B38F-091A2436893A}"/>
                  </a:ext>
                </a:extLst>
              </p:cNvPr>
              <p:cNvSpPr txBox="1"/>
              <p:nvPr/>
            </p:nvSpPr>
            <p:spPr>
              <a:xfrm>
                <a:off x="27819775" y="7988672"/>
                <a:ext cx="2967516" cy="1106828"/>
              </a:xfrm>
              <a:prstGeom prst="rect">
                <a:avLst/>
              </a:prstGeom>
              <a:noFill/>
            </p:spPr>
            <p:txBody>
              <a:bodyPr wrap="square" rtlCol="0">
                <a:spAutoFit/>
              </a:bodyPr>
              <a:lstStyle/>
              <a:p>
                <a:r>
                  <a:rPr lang="en-US" altLang="zh-CN" sz="1400" dirty="0">
                    <a:solidFill>
                      <a:prstClr val="black"/>
                    </a:solidFill>
                    <a:latin typeface="微软雅黑" panose="020B0503020204020204" pitchFamily="34" charset="-122"/>
                    <a:ea typeface="微软雅黑" panose="020B0503020204020204" pitchFamily="34" charset="-122"/>
                  </a:rPr>
                  <a:t>B side</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a:solidFill>
                      <a:prstClr val="black"/>
                    </a:solidFill>
                    <a:latin typeface="微软雅黑" panose="020B0503020204020204" pitchFamily="34" charset="-122"/>
                    <a:ea typeface="微软雅黑" panose="020B0503020204020204" pitchFamily="34" charset="-122"/>
                  </a:rPr>
                  <a:t>relaxation</a:t>
                </a:r>
                <a:endParaRPr lang="en-US" altLang="zh-CN" sz="1400" dirty="0">
                  <a:solidFill>
                    <a:prstClr val="black"/>
                  </a:solidFill>
                  <a:latin typeface="微软雅黑" panose="020B0503020204020204" pitchFamily="34" charset="-122"/>
                  <a:ea typeface="微软雅黑" panose="020B0503020204020204" pitchFamily="34" charset="-122"/>
                </a:endParaRPr>
              </a:p>
            </p:txBody>
          </p:sp>
          <p:cxnSp>
            <p:nvCxnSpPr>
              <p:cNvPr id="141" name="直接箭头连接符 140">
                <a:extLst>
                  <a:ext uri="{FF2B5EF4-FFF2-40B4-BE49-F238E27FC236}">
                    <a16:creationId xmlns:a16="http://schemas.microsoft.com/office/drawing/2014/main" id="{AFE4BB95-A0EA-4F93-A768-4BD88F715104}"/>
                  </a:ext>
                </a:extLst>
              </p:cNvPr>
              <p:cNvCxnSpPr>
                <a:cxnSpLocks/>
              </p:cNvCxnSpPr>
              <p:nvPr/>
            </p:nvCxnSpPr>
            <p:spPr>
              <a:xfrm flipV="1">
                <a:off x="27208797" y="9026257"/>
                <a:ext cx="721463" cy="87085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2" name="直接箭头连接符 141">
                <a:extLst>
                  <a:ext uri="{FF2B5EF4-FFF2-40B4-BE49-F238E27FC236}">
                    <a16:creationId xmlns:a16="http://schemas.microsoft.com/office/drawing/2014/main" id="{7B5A7636-085C-47FD-8667-953CDA197A5B}"/>
                  </a:ext>
                </a:extLst>
              </p:cNvPr>
              <p:cNvCxnSpPr>
                <a:cxnSpLocks/>
              </p:cNvCxnSpPr>
              <p:nvPr/>
            </p:nvCxnSpPr>
            <p:spPr>
              <a:xfrm flipH="1" flipV="1">
                <a:off x="24964657" y="9557041"/>
                <a:ext cx="1151395" cy="30205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pic>
          <p:nvPicPr>
            <p:cNvPr id="137" name="图片 136">
              <a:extLst>
                <a:ext uri="{FF2B5EF4-FFF2-40B4-BE49-F238E27FC236}">
                  <a16:creationId xmlns:a16="http://schemas.microsoft.com/office/drawing/2014/main" id="{B6088E69-6572-4050-ADC8-144AD1950CFC}"/>
                </a:ext>
              </a:extLst>
            </p:cNvPr>
            <p:cNvPicPr>
              <a:picLocks noChangeAspect="1"/>
            </p:cNvPicPr>
            <p:nvPr/>
          </p:nvPicPr>
          <p:blipFill>
            <a:blip r:embed="rId70"/>
            <a:stretch>
              <a:fillRect/>
            </a:stretch>
          </p:blipFill>
          <p:spPr>
            <a:xfrm>
              <a:off x="28771001" y="10444838"/>
              <a:ext cx="7971489" cy="4887097"/>
            </a:xfrm>
            <a:prstGeom prst="rect">
              <a:avLst/>
            </a:prstGeom>
          </p:spPr>
        </p:pic>
      </p:grpSp>
      <p:sp>
        <p:nvSpPr>
          <p:cNvPr id="146" name="Rectangle 516">
            <a:extLst>
              <a:ext uri="{FF2B5EF4-FFF2-40B4-BE49-F238E27FC236}">
                <a16:creationId xmlns:a16="http://schemas.microsoft.com/office/drawing/2014/main" id="{2506A57C-D723-4425-B8A6-FE786A7E24B1}"/>
              </a:ext>
            </a:extLst>
          </p:cNvPr>
          <p:cNvSpPr>
            <a:spLocks noChangeArrowheads="1"/>
          </p:cNvSpPr>
          <p:nvPr/>
        </p:nvSpPr>
        <p:spPr bwMode="auto">
          <a:xfrm>
            <a:off x="11297326" y="7944042"/>
            <a:ext cx="10568748" cy="617216"/>
          </a:xfrm>
          <a:prstGeom prst="rect">
            <a:avLst/>
          </a:prstGeom>
          <a:noFill/>
          <a:ln w="76200" algn="ctr">
            <a:noFill/>
            <a:miter lim="800000"/>
            <a:headEnd/>
            <a:tailEnd/>
          </a:ln>
        </p:spPr>
        <p:txBody>
          <a:bodyPr wrap="square" lIns="100835" tIns="50417" rIns="100835" bIns="50417" anchorCtr="1">
            <a:spAutoFit/>
          </a:bodyPr>
          <a:lstStyle/>
          <a:p>
            <a:r>
              <a:rPr lang="en-US" altLang="zh-CN" sz="3349" b="1" dirty="0">
                <a:solidFill>
                  <a:schemeClr val="accent1">
                    <a:lumMod val="75000"/>
                  </a:schemeClr>
                </a:solidFill>
                <a:latin typeface="Arial Narrow" pitchFamily="34" charset="0"/>
              </a:rPr>
              <a:t>Multilayer CORC cabling process</a:t>
            </a:r>
            <a:endParaRPr lang="zh-CN" altLang="en-US" sz="3349" b="1" i="1" baseline="-25000" dirty="0">
              <a:solidFill>
                <a:schemeClr val="accent1">
                  <a:lumMod val="75000"/>
                </a:schemeClr>
              </a:solidFill>
              <a:latin typeface="Arial Narrow" pitchFamily="34" charset="0"/>
            </a:endParaRPr>
          </a:p>
        </p:txBody>
      </p:sp>
      <p:grpSp>
        <p:nvGrpSpPr>
          <p:cNvPr id="42" name="组合 41">
            <a:extLst>
              <a:ext uri="{FF2B5EF4-FFF2-40B4-BE49-F238E27FC236}">
                <a16:creationId xmlns:a16="http://schemas.microsoft.com/office/drawing/2014/main" id="{92291264-F9EA-49B9-8712-223A294CD4AF}"/>
              </a:ext>
            </a:extLst>
          </p:cNvPr>
          <p:cNvGrpSpPr/>
          <p:nvPr/>
        </p:nvGrpSpPr>
        <p:grpSpPr>
          <a:xfrm>
            <a:off x="13499657" y="13856511"/>
            <a:ext cx="2895410" cy="2145389"/>
            <a:chOff x="12072399" y="16659657"/>
            <a:chExt cx="2895410" cy="2145389"/>
          </a:xfrm>
        </p:grpSpPr>
        <p:sp>
          <p:nvSpPr>
            <p:cNvPr id="147" name="文本框 146">
              <a:extLst>
                <a:ext uri="{FF2B5EF4-FFF2-40B4-BE49-F238E27FC236}">
                  <a16:creationId xmlns:a16="http://schemas.microsoft.com/office/drawing/2014/main" id="{523D9D04-EA00-4811-A743-047802DDF324}"/>
                </a:ext>
              </a:extLst>
            </p:cNvPr>
            <p:cNvSpPr txBox="1"/>
            <p:nvPr/>
          </p:nvSpPr>
          <p:spPr>
            <a:xfrm>
              <a:off x="12072399" y="16659657"/>
              <a:ext cx="2895410" cy="400110"/>
            </a:xfrm>
            <a:prstGeom prst="rect">
              <a:avLst/>
            </a:prstGeom>
            <a:noFill/>
          </p:spPr>
          <p:txBody>
            <a:bodyPr wrap="square">
              <a:spAutoFit/>
            </a:bodyPr>
            <a:lstStyle/>
            <a:p>
              <a:pPr algn="ctr" fontAlgn="b"/>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Tape thickness </a:t>
              </a:r>
              <a:r>
                <a:rPr lang="en-US" altLang="zh-CN" sz="2000" b="1" i="1" u="none" strike="noStrike" dirty="0">
                  <a:solidFill>
                    <a:srgbClr val="000000"/>
                  </a:solidFill>
                  <a:effectLst/>
                  <a:latin typeface="Times New Roman" panose="02020603050405020304" pitchFamily="18" charset="0"/>
                  <a:cs typeface="Times New Roman" panose="02020603050405020304" pitchFamily="18" charset="0"/>
                </a:rPr>
                <a:t>t</a:t>
              </a:r>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 [mm]</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8" name="文本框 147">
              <a:extLst>
                <a:ext uri="{FF2B5EF4-FFF2-40B4-BE49-F238E27FC236}">
                  <a16:creationId xmlns:a16="http://schemas.microsoft.com/office/drawing/2014/main" id="{6424F463-E970-4E8E-9EB4-265943A1F384}"/>
                </a:ext>
              </a:extLst>
            </p:cNvPr>
            <p:cNvSpPr txBox="1"/>
            <p:nvPr/>
          </p:nvSpPr>
          <p:spPr>
            <a:xfrm>
              <a:off x="12135477" y="17070846"/>
              <a:ext cx="2774361" cy="400110"/>
            </a:xfrm>
            <a:prstGeom prst="rect">
              <a:avLst/>
            </a:prstGeom>
            <a:noFill/>
          </p:spPr>
          <p:txBody>
            <a:bodyPr wrap="square">
              <a:spAutoFit/>
            </a:bodyPr>
            <a:lstStyle/>
            <a:p>
              <a:pPr algn="ctr" fontAlgn="b"/>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Tape Width </a:t>
              </a:r>
              <a:r>
                <a:rPr lang="en-US" altLang="zh-CN" sz="2000" b="1" i="1" u="none" strike="noStrike" dirty="0">
                  <a:solidFill>
                    <a:srgbClr val="000000"/>
                  </a:solidFill>
                  <a:effectLst/>
                  <a:latin typeface="Times New Roman" panose="02020603050405020304" pitchFamily="18" charset="0"/>
                  <a:cs typeface="Times New Roman" panose="02020603050405020304" pitchFamily="18" charset="0"/>
                </a:rPr>
                <a:t>w</a:t>
              </a:r>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 [mm]</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9" name="文本框 148">
              <a:extLst>
                <a:ext uri="{FF2B5EF4-FFF2-40B4-BE49-F238E27FC236}">
                  <a16:creationId xmlns:a16="http://schemas.microsoft.com/office/drawing/2014/main" id="{949DB92B-BACA-49C2-AE87-74E9E5ED8754}"/>
                </a:ext>
              </a:extLst>
            </p:cNvPr>
            <p:cNvSpPr txBox="1"/>
            <p:nvPr/>
          </p:nvSpPr>
          <p:spPr>
            <a:xfrm>
              <a:off x="12329118" y="17519287"/>
              <a:ext cx="2455784" cy="400110"/>
            </a:xfrm>
            <a:prstGeom prst="rect">
              <a:avLst/>
            </a:prstGeom>
            <a:noFill/>
          </p:spPr>
          <p:txBody>
            <a:bodyPr wrap="square">
              <a:spAutoFit/>
            </a:bodyPr>
            <a:lstStyle/>
            <a:p>
              <a:pPr algn="ctr" fontAlgn="b"/>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Core radius </a:t>
              </a:r>
              <a:r>
                <a:rPr lang="en-US" altLang="zh-CN" sz="2000" b="1" i="1" u="none" strike="noStrike" dirty="0">
                  <a:solidFill>
                    <a:srgbClr val="000000"/>
                  </a:solidFill>
                  <a:effectLst/>
                  <a:latin typeface="Times New Roman" panose="02020603050405020304" pitchFamily="18" charset="0"/>
                  <a:cs typeface="Times New Roman" panose="02020603050405020304" pitchFamily="18" charset="0"/>
                </a:rPr>
                <a:t>r</a:t>
              </a:r>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 [mm]</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1AD95326-D472-4CB0-9F2A-92B5A8499951}"/>
                    </a:ext>
                  </a:extLst>
                </p:cNvPr>
                <p:cNvSpPr txBox="1"/>
                <p:nvPr/>
              </p:nvSpPr>
              <p:spPr>
                <a:xfrm>
                  <a:off x="12264635" y="17965906"/>
                  <a:ext cx="2703174" cy="400110"/>
                </a:xfrm>
                <a:prstGeom prst="rect">
                  <a:avLst/>
                </a:prstGeom>
                <a:noFill/>
              </p:spPr>
              <p:txBody>
                <a:bodyPr wrap="square">
                  <a:spAutoFit/>
                </a:bodyPr>
                <a:lstStyle/>
                <a:p>
                  <a:pPr algn="ctr" fontAlgn="b"/>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Winding angle </a:t>
                  </a:r>
                  <a14:m>
                    <m:oMath xmlns:m="http://schemas.openxmlformats.org/officeDocument/2006/math">
                      <m:r>
                        <a:rPr lang="zh-CN" altLang="en-US" sz="2000" b="1" i="1" u="none" strike="noStrike" smtClean="0">
                          <a:solidFill>
                            <a:srgbClr val="000000"/>
                          </a:solidFill>
                          <a:effectLst/>
                          <a:latin typeface="Cambria Math" panose="02040503050406030204" pitchFamily="18" charset="0"/>
                          <a:cs typeface="Times New Roman" panose="02020603050405020304" pitchFamily="18" charset="0"/>
                        </a:rPr>
                        <m:t>𝜶</m:t>
                      </m:r>
                    </m:oMath>
                  </a14:m>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 [°]</a:t>
                  </a:r>
                </a:p>
              </p:txBody>
            </p:sp>
          </mc:Choice>
          <mc:Fallback xmlns="">
            <p:sp>
              <p:nvSpPr>
                <p:cNvPr id="150" name="文本框 149">
                  <a:extLst>
                    <a:ext uri="{FF2B5EF4-FFF2-40B4-BE49-F238E27FC236}">
                      <a16:creationId xmlns:a16="http://schemas.microsoft.com/office/drawing/2014/main" id="{1AD95326-D472-4CB0-9F2A-92B5A8499951}"/>
                    </a:ext>
                  </a:extLst>
                </p:cNvPr>
                <p:cNvSpPr txBox="1">
                  <a:spLocks noRot="1" noChangeAspect="1" noMove="1" noResize="1" noEditPoints="1" noAdjustHandles="1" noChangeArrowheads="1" noChangeShapeType="1" noTextEdit="1"/>
                </p:cNvSpPr>
                <p:nvPr/>
              </p:nvSpPr>
              <p:spPr>
                <a:xfrm>
                  <a:off x="12264635" y="17965906"/>
                  <a:ext cx="2703174" cy="400110"/>
                </a:xfrm>
                <a:prstGeom prst="rect">
                  <a:avLst/>
                </a:prstGeom>
                <a:blipFill>
                  <a:blip r:embed="rId71"/>
                  <a:stretch>
                    <a:fillRect t="-9091" b="-25758"/>
                  </a:stretch>
                </a:blipFill>
              </p:spPr>
              <p:txBody>
                <a:bodyPr/>
                <a:lstStyle/>
                <a:p>
                  <a:r>
                    <a:rPr lang="zh-CN" altLang="en-US">
                      <a:noFill/>
                    </a:rPr>
                    <a:t> </a:t>
                  </a:r>
                </a:p>
              </p:txBody>
            </p:sp>
          </mc:Fallback>
        </mc:AlternateContent>
        <p:sp>
          <p:nvSpPr>
            <p:cNvPr id="151" name="文本框 150">
              <a:extLst>
                <a:ext uri="{FF2B5EF4-FFF2-40B4-BE49-F238E27FC236}">
                  <a16:creationId xmlns:a16="http://schemas.microsoft.com/office/drawing/2014/main" id="{B82572FB-22A4-4F53-B454-8BEFEB740BF3}"/>
                </a:ext>
              </a:extLst>
            </p:cNvPr>
            <p:cNvSpPr txBox="1"/>
            <p:nvPr/>
          </p:nvSpPr>
          <p:spPr>
            <a:xfrm>
              <a:off x="12188356" y="18404936"/>
              <a:ext cx="2703174" cy="400110"/>
            </a:xfrm>
            <a:prstGeom prst="rect">
              <a:avLst/>
            </a:prstGeom>
            <a:noFill/>
          </p:spPr>
          <p:txBody>
            <a:bodyPr wrap="square">
              <a:spAutoFit/>
            </a:bodyPr>
            <a:lstStyle/>
            <a:p>
              <a:pPr algn="ctr" fontAlgn="b"/>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Tape Tension </a:t>
              </a:r>
              <a:r>
                <a:rPr lang="en-US" altLang="zh-CN" sz="2000" b="1" i="1" u="none" strike="noStrike" dirty="0">
                  <a:solidFill>
                    <a:srgbClr val="000000"/>
                  </a:solidFill>
                  <a:effectLst/>
                  <a:latin typeface="Times New Roman" panose="02020603050405020304" pitchFamily="18" charset="0"/>
                  <a:cs typeface="Times New Roman" panose="02020603050405020304" pitchFamily="18" charset="0"/>
                </a:rPr>
                <a:t>F</a:t>
              </a:r>
              <a:r>
                <a:rPr lang="en-US" altLang="zh-CN" sz="2000" b="1" u="none" strike="noStrike" dirty="0">
                  <a:solidFill>
                    <a:srgbClr val="000000"/>
                  </a:solidFill>
                  <a:effectLst/>
                  <a:latin typeface="Times New Roman" panose="02020603050405020304" pitchFamily="18" charset="0"/>
                  <a:cs typeface="Times New Roman" panose="02020603050405020304" pitchFamily="18" charset="0"/>
                </a:rPr>
                <a:t> [N]</a:t>
              </a:r>
            </a:p>
          </p:txBody>
        </p:sp>
      </p:grpSp>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48AA033C-DE6F-4E3E-8E70-8334FD0D31EE}"/>
                  </a:ext>
                </a:extLst>
              </p:cNvPr>
              <p:cNvSpPr txBox="1"/>
              <p:nvPr/>
            </p:nvSpPr>
            <p:spPr>
              <a:xfrm>
                <a:off x="11879115" y="17658611"/>
                <a:ext cx="3769939" cy="400110"/>
              </a:xfrm>
              <a:prstGeom prst="rect">
                <a:avLst/>
              </a:prstGeom>
              <a:noFill/>
            </p:spPr>
            <p:txBody>
              <a:bodyPr wrap="square">
                <a:spAutoFit/>
              </a:bodyPr>
              <a:lstStyle/>
              <a:p>
                <a:pPr marL="0" marR="0" lvl="0" indent="0" algn="ctr" defTabSz="540133" rtl="0" eaLnBrk="1" fontAlgn="b"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rPr>
                  <a:t>Contact pressure define(MPa)</a:t>
                </a:r>
                <a14:m>
                  <m:oMath xmlns:m="http://schemas.openxmlformats.org/officeDocument/2006/math">
                    <m:sSub>
                      <m:sSubPr>
                        <m:ctrlP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ea typeface="等线" panose="02010600030101010101" pitchFamily="2" charset="-122"/>
                            <a:cs typeface="Times New Roman" panose="02020603050405020304" pitchFamily="18" charset="0"/>
                          </a:rPr>
                          <m:t>𝒑</m:t>
                        </m:r>
                      </m:e>
                      <m:sub>
                        <m: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ea typeface="等线" panose="02010600030101010101" pitchFamily="2" charset="-122"/>
                            <a:cs typeface="Times New Roman" panose="02020603050405020304" pitchFamily="18" charset="0"/>
                          </a:rPr>
                          <m:t>𝒌</m:t>
                        </m:r>
                      </m:sub>
                    </m:sSub>
                  </m:oMath>
                </a14:m>
                <a:endParaRPr kumimoji="0" lang="en-US" altLang="zh-CN" sz="2000" b="1" i="0" u="none" strike="noStrike" kern="1200" cap="none" spc="0" normalizeH="0" baseline="0" noProof="0" dirty="0">
                  <a:ln>
                    <a:noFill/>
                  </a:ln>
                  <a:solidFill>
                    <a:srgbClr val="FF0000"/>
                  </a:solidFill>
                  <a:effectLst/>
                  <a:uLnTx/>
                  <a:uFillTx/>
                  <a:ea typeface="等线" panose="02010600030101010101" pitchFamily="2" charset="-122"/>
                  <a:cs typeface="Times New Roman" panose="02020603050405020304" pitchFamily="18" charset="0"/>
                </a:endParaRPr>
              </a:p>
            </p:txBody>
          </p:sp>
        </mc:Choice>
        <mc:Fallback xmlns="">
          <p:sp>
            <p:nvSpPr>
              <p:cNvPr id="153" name="文本框 152">
                <a:extLst>
                  <a:ext uri="{FF2B5EF4-FFF2-40B4-BE49-F238E27FC236}">
                    <a16:creationId xmlns:a16="http://schemas.microsoft.com/office/drawing/2014/main" id="{48AA033C-DE6F-4E3E-8E70-8334FD0D31EE}"/>
                  </a:ext>
                </a:extLst>
              </p:cNvPr>
              <p:cNvSpPr txBox="1">
                <a:spLocks noRot="1" noChangeAspect="1" noMove="1" noResize="1" noEditPoints="1" noAdjustHandles="1" noChangeArrowheads="1" noChangeShapeType="1" noTextEdit="1"/>
              </p:cNvSpPr>
              <p:nvPr/>
            </p:nvSpPr>
            <p:spPr>
              <a:xfrm>
                <a:off x="11879115" y="17658611"/>
                <a:ext cx="3769939" cy="400110"/>
              </a:xfrm>
              <a:prstGeom prst="rect">
                <a:avLst/>
              </a:prstGeom>
              <a:blipFill>
                <a:blip r:embed="rId72"/>
                <a:stretch>
                  <a:fillRect l="-1456"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1E0F37C2-0598-4974-92B4-4A78D4ACE024}"/>
                  </a:ext>
                </a:extLst>
              </p:cNvPr>
              <p:cNvSpPr txBox="1"/>
              <p:nvPr/>
            </p:nvSpPr>
            <p:spPr>
              <a:xfrm>
                <a:off x="11942566" y="16733458"/>
                <a:ext cx="3643039" cy="400110"/>
              </a:xfrm>
              <a:prstGeom prst="rect">
                <a:avLst/>
              </a:prstGeom>
              <a:noFill/>
            </p:spPr>
            <p:txBody>
              <a:bodyPr wrap="square">
                <a:spAutoFit/>
              </a:bodyPr>
              <a:lstStyle/>
              <a:p>
                <a:r>
                  <a:rPr kumimoji="0" lang="en-US" altLang="zh-CN" sz="2000" b="1" i="0" u="none" strike="noStrike" kern="1200" cap="none" spc="0" normalizeH="0" baseline="0" noProof="0" dirty="0">
                    <a:ln>
                      <a:noFill/>
                    </a:ln>
                    <a:solidFill>
                      <a:srgbClr val="FF0000"/>
                    </a:solidFill>
                    <a:effectLst/>
                    <a:uLnTx/>
                    <a:uFillTx/>
                    <a:cs typeface="Times New Roman" panose="02020603050405020304" pitchFamily="18" charset="0"/>
                  </a:rPr>
                  <a:t>Apply contact</a:t>
                </a:r>
                <a:r>
                  <a:rPr kumimoji="0" lang="en-US" altLang="zh-CN" sz="2000" b="1" i="0" u="none" strike="noStrike" kern="1200" cap="none" spc="0" normalizeH="0" noProof="0" dirty="0">
                    <a:ln>
                      <a:noFill/>
                    </a:ln>
                    <a:solidFill>
                      <a:srgbClr val="FF0000"/>
                    </a:solidFill>
                    <a:effectLst/>
                    <a:uLnTx/>
                    <a:uFillTx/>
                    <a:cs typeface="Times New Roman" panose="02020603050405020304" pitchFamily="18" charset="0"/>
                  </a:rPr>
                  <a:t> </a:t>
                </a:r>
                <a:r>
                  <a:rPr kumimoji="0" lang="en-US" altLang="zh-CN" sz="2000" b="1" i="0" u="none" strike="noStrike" kern="1200" cap="none" spc="0" normalizeH="0" baseline="0" noProof="0" dirty="0">
                    <a:ln>
                      <a:noFill/>
                    </a:ln>
                    <a:solidFill>
                      <a:srgbClr val="FF0000"/>
                    </a:solidFill>
                    <a:effectLst/>
                    <a:uLnTx/>
                    <a:uFillTx/>
                    <a:cs typeface="Times New Roman" panose="02020603050405020304" pitchFamily="18" charset="0"/>
                  </a:rPr>
                  <a:t>pressure(</a:t>
                </a:r>
                <a:r>
                  <a:rPr kumimoji="0" lang="en-US" altLang="zh-CN" sz="2000" b="1" i="0" u="none" strike="noStrike" kern="1200" cap="none" spc="0" normalizeH="0" baseline="0" noProof="0" dirty="0">
                    <a:ln>
                      <a:noFill/>
                    </a:ln>
                    <a:solidFill>
                      <a:srgbClr val="FF0000"/>
                    </a:solidFill>
                    <a:effectLst/>
                    <a:uLnTx/>
                    <a:uFillTx/>
                    <a:ea typeface="宋体" panose="02010600030101010101" pitchFamily="2" charset="-122"/>
                    <a:cs typeface="Times New Roman" panose="02020603050405020304" pitchFamily="18" charset="0"/>
                  </a:rPr>
                  <a:t>Pa</a:t>
                </a:r>
                <a:r>
                  <a:rPr kumimoji="0" lang="en-US" altLang="zh-CN" sz="2000" b="1" i="0" u="none" strike="noStrike" kern="1200" cap="none" spc="0" normalizeH="0" baseline="0" noProof="0" dirty="0">
                    <a:ln>
                      <a:noFill/>
                    </a:ln>
                    <a:solidFill>
                      <a:srgbClr val="FF0000"/>
                    </a:solidFill>
                    <a:effectLst/>
                    <a:uLnTx/>
                    <a:uFillTx/>
                    <a:cs typeface="Times New Roman" panose="02020603050405020304" pitchFamily="18" charset="0"/>
                  </a:rPr>
                  <a:t>)</a:t>
                </a:r>
                <a14:m>
                  <m:oMath xmlns:m="http://schemas.openxmlformats.org/officeDocument/2006/math">
                    <m:sSub>
                      <m:sSubPr>
                        <m:ctrlP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ctrlPr>
                      </m:sSubPr>
                      <m:e>
                        <m: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𝑷</m:t>
                        </m:r>
                      </m:e>
                      <m:sub>
                        <m: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cs typeface="Times New Roman" panose="02020603050405020304" pitchFamily="18" charset="0"/>
                          </a:rPr>
                          <m:t>𝒊</m:t>
                        </m:r>
                      </m:sub>
                    </m:sSub>
                  </m:oMath>
                </a14:m>
                <a:endParaRPr lang="zh-CN" altLang="en-US" sz="2000" dirty="0"/>
              </a:p>
            </p:txBody>
          </p:sp>
        </mc:Choice>
        <mc:Fallback xmlns="">
          <p:sp>
            <p:nvSpPr>
              <p:cNvPr id="154" name="文本框 153">
                <a:extLst>
                  <a:ext uri="{FF2B5EF4-FFF2-40B4-BE49-F238E27FC236}">
                    <a16:creationId xmlns:a16="http://schemas.microsoft.com/office/drawing/2014/main" id="{1E0F37C2-0598-4974-92B4-4A78D4ACE024}"/>
                  </a:ext>
                </a:extLst>
              </p:cNvPr>
              <p:cNvSpPr txBox="1">
                <a:spLocks noRot="1" noChangeAspect="1" noMove="1" noResize="1" noEditPoints="1" noAdjustHandles="1" noChangeArrowheads="1" noChangeShapeType="1" noTextEdit="1"/>
              </p:cNvSpPr>
              <p:nvPr/>
            </p:nvSpPr>
            <p:spPr>
              <a:xfrm>
                <a:off x="11942566" y="16733458"/>
                <a:ext cx="3643039" cy="400110"/>
              </a:xfrm>
              <a:prstGeom prst="rect">
                <a:avLst/>
              </a:prstGeom>
              <a:blipFill>
                <a:blip r:embed="rId73"/>
                <a:stretch>
                  <a:fillRect l="-1672" t="-9091" b="-25758"/>
                </a:stretch>
              </a:blipFill>
            </p:spPr>
            <p:txBody>
              <a:bodyPr/>
              <a:lstStyle/>
              <a:p>
                <a:r>
                  <a:rPr lang="zh-CN" altLang="en-US">
                    <a:noFill/>
                  </a:rPr>
                  <a:t> </a:t>
                </a:r>
              </a:p>
            </p:txBody>
          </p:sp>
        </mc:Fallback>
      </mc:AlternateContent>
      <p:sp>
        <p:nvSpPr>
          <p:cNvPr id="44" name="左大括号 43">
            <a:extLst>
              <a:ext uri="{FF2B5EF4-FFF2-40B4-BE49-F238E27FC236}">
                <a16:creationId xmlns:a16="http://schemas.microsoft.com/office/drawing/2014/main" id="{B862577B-D900-4C5E-B1E3-5800301DC426}"/>
              </a:ext>
            </a:extLst>
          </p:cNvPr>
          <p:cNvSpPr/>
          <p:nvPr/>
        </p:nvSpPr>
        <p:spPr>
          <a:xfrm>
            <a:off x="13541613" y="13811006"/>
            <a:ext cx="189522" cy="899375"/>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55" name="左大括号 154">
            <a:extLst>
              <a:ext uri="{FF2B5EF4-FFF2-40B4-BE49-F238E27FC236}">
                <a16:creationId xmlns:a16="http://schemas.microsoft.com/office/drawing/2014/main" id="{6A2D27CF-6182-4FAA-B4BA-FB7566AF743D}"/>
              </a:ext>
            </a:extLst>
          </p:cNvPr>
          <p:cNvSpPr/>
          <p:nvPr/>
        </p:nvSpPr>
        <p:spPr>
          <a:xfrm>
            <a:off x="13619051" y="14845008"/>
            <a:ext cx="189522" cy="1048603"/>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56" name="文本框 155">
            <a:extLst>
              <a:ext uri="{FF2B5EF4-FFF2-40B4-BE49-F238E27FC236}">
                <a16:creationId xmlns:a16="http://schemas.microsoft.com/office/drawing/2014/main" id="{F5E73D65-F77A-4658-B263-B1ABE956B2F5}"/>
              </a:ext>
            </a:extLst>
          </p:cNvPr>
          <p:cNvSpPr txBox="1"/>
          <p:nvPr/>
        </p:nvSpPr>
        <p:spPr>
          <a:xfrm>
            <a:off x="11421932" y="13931178"/>
            <a:ext cx="1996169" cy="461665"/>
          </a:xfrm>
          <a:prstGeom prst="rect">
            <a:avLst/>
          </a:prstGeom>
          <a:noFill/>
        </p:spPr>
        <p:txBody>
          <a:bodyPr wrap="square">
            <a:spAutoFit/>
          </a:bodyPr>
          <a:lstStyle/>
          <a:p>
            <a:r>
              <a:rPr kumimoji="0" lang="en-US" altLang="zh-CN" sz="2400" b="1" i="1" u="none" strike="noStrike" kern="1200" cap="none" spc="0" normalizeH="0" baseline="0" noProof="0" dirty="0">
                <a:ln>
                  <a:noFill/>
                </a:ln>
                <a:effectLst/>
                <a:uLnTx/>
                <a:uFillTx/>
                <a:cs typeface="Times New Roman" panose="02020603050405020304" pitchFamily="18" charset="0"/>
              </a:rPr>
              <a:t>Tape selection</a:t>
            </a:r>
            <a:endParaRPr lang="zh-CN" altLang="en-US" sz="2400" i="1" dirty="0"/>
          </a:p>
        </p:txBody>
      </p:sp>
      <p:sp>
        <p:nvSpPr>
          <p:cNvPr id="157" name="文本框 156">
            <a:extLst>
              <a:ext uri="{FF2B5EF4-FFF2-40B4-BE49-F238E27FC236}">
                <a16:creationId xmlns:a16="http://schemas.microsoft.com/office/drawing/2014/main" id="{2F2808B3-2D1B-41AD-BB23-9F56CC4D2857}"/>
              </a:ext>
            </a:extLst>
          </p:cNvPr>
          <p:cNvSpPr txBox="1"/>
          <p:nvPr/>
        </p:nvSpPr>
        <p:spPr>
          <a:xfrm>
            <a:off x="11262149" y="15105151"/>
            <a:ext cx="2325752" cy="461665"/>
          </a:xfrm>
          <a:prstGeom prst="rect">
            <a:avLst/>
          </a:prstGeom>
          <a:noFill/>
        </p:spPr>
        <p:txBody>
          <a:bodyPr wrap="square">
            <a:spAutoFit/>
          </a:bodyPr>
          <a:lstStyle/>
          <a:p>
            <a:r>
              <a:rPr kumimoji="0" lang="en-US" altLang="zh-CN" sz="2400" b="1" i="1" u="none" strike="noStrike" kern="1200" cap="none" spc="0" normalizeH="0" baseline="0" noProof="0" dirty="0">
                <a:ln>
                  <a:noFill/>
                </a:ln>
                <a:effectLst/>
                <a:uLnTx/>
                <a:uFillTx/>
                <a:cs typeface="Times New Roman" panose="02020603050405020304" pitchFamily="18" charset="0"/>
              </a:rPr>
              <a:t>Winding method</a:t>
            </a:r>
            <a:endParaRPr lang="zh-CN" altLang="en-US" sz="2400" i="1" dirty="0"/>
          </a:p>
        </p:txBody>
      </p:sp>
      <mc:AlternateContent xmlns:mc="http://schemas.openxmlformats.org/markup-compatibility/2006" xmlns:a14="http://schemas.microsoft.com/office/drawing/2010/main">
        <mc:Choice Requires="a14">
          <p:sp>
            <p:nvSpPr>
              <p:cNvPr id="161" name="文本框 160">
                <a:extLst>
                  <a:ext uri="{FF2B5EF4-FFF2-40B4-BE49-F238E27FC236}">
                    <a16:creationId xmlns:a16="http://schemas.microsoft.com/office/drawing/2014/main" id="{78BD0799-53BF-4A4E-8E6E-E13929177928}"/>
                  </a:ext>
                </a:extLst>
              </p:cNvPr>
              <p:cNvSpPr txBox="1"/>
              <p:nvPr/>
            </p:nvSpPr>
            <p:spPr>
              <a:xfrm>
                <a:off x="19262921" y="15286188"/>
                <a:ext cx="520737" cy="4089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ea typeface="等线" panose="02010600030101010101" pitchFamily="2" charset="-122"/>
                              <a:cs typeface="Times New Roman" panose="02020603050405020304" pitchFamily="18" charset="0"/>
                            </a:rPr>
                            <m:t>𝒑</m:t>
                          </m:r>
                        </m:e>
                        <m:sub>
                          <m:r>
                            <a:rPr kumimoji="0" lang="en-US" altLang="zh-CN" sz="2000" b="1" i="1" u="none" strike="noStrike" kern="1200" cap="none" spc="0" normalizeH="0" baseline="0" noProof="0" smtClean="0">
                              <a:ln>
                                <a:noFill/>
                              </a:ln>
                              <a:solidFill>
                                <a:srgbClr val="FF0000"/>
                              </a:solidFill>
                              <a:effectLst/>
                              <a:uLnTx/>
                              <a:uFillTx/>
                              <a:latin typeface="Cambria Math" panose="02040503050406030204" pitchFamily="18" charset="0"/>
                              <a:ea typeface="等线" panose="02010600030101010101" pitchFamily="2" charset="-122"/>
                              <a:cs typeface="Times New Roman" panose="02020603050405020304" pitchFamily="18" charset="0"/>
                            </a:rPr>
                            <m:t>𝒌</m:t>
                          </m:r>
                        </m:sub>
                      </m:sSub>
                    </m:oMath>
                  </m:oMathPara>
                </a14:m>
                <a:endParaRPr lang="zh-CN" altLang="en-US" dirty="0"/>
              </a:p>
            </p:txBody>
          </p:sp>
        </mc:Choice>
        <mc:Fallback xmlns="">
          <p:sp>
            <p:nvSpPr>
              <p:cNvPr id="161" name="文本框 160">
                <a:extLst>
                  <a:ext uri="{FF2B5EF4-FFF2-40B4-BE49-F238E27FC236}">
                    <a16:creationId xmlns:a16="http://schemas.microsoft.com/office/drawing/2014/main" id="{78BD0799-53BF-4A4E-8E6E-E13929177928}"/>
                  </a:ext>
                </a:extLst>
              </p:cNvPr>
              <p:cNvSpPr txBox="1">
                <a:spLocks noRot="1" noChangeAspect="1" noMove="1" noResize="1" noEditPoints="1" noAdjustHandles="1" noChangeArrowheads="1" noChangeShapeType="1" noTextEdit="1"/>
              </p:cNvSpPr>
              <p:nvPr/>
            </p:nvSpPr>
            <p:spPr>
              <a:xfrm>
                <a:off x="19262921" y="15286188"/>
                <a:ext cx="520737" cy="408900"/>
              </a:xfrm>
              <a:prstGeom prst="rect">
                <a:avLst/>
              </a:prstGeom>
              <a:blipFill>
                <a:blip r:embed="rId74"/>
                <a:stretch>
                  <a:fillRect b="-7463"/>
                </a:stretch>
              </a:blipFill>
            </p:spPr>
            <p:txBody>
              <a:bodyPr/>
              <a:lstStyle/>
              <a:p>
                <a:r>
                  <a:rPr lang="zh-CN" altLang="en-US">
                    <a:noFill/>
                  </a:rPr>
                  <a:t> </a:t>
                </a:r>
              </a:p>
            </p:txBody>
          </p:sp>
        </mc:Fallback>
      </mc:AlternateContent>
      <p:sp>
        <p:nvSpPr>
          <p:cNvPr id="162" name="Rectangle 516">
            <a:extLst>
              <a:ext uri="{FF2B5EF4-FFF2-40B4-BE49-F238E27FC236}">
                <a16:creationId xmlns:a16="http://schemas.microsoft.com/office/drawing/2014/main" id="{09A5A2D1-CD8F-40DA-8005-A44AAA617771}"/>
              </a:ext>
            </a:extLst>
          </p:cNvPr>
          <p:cNvSpPr>
            <a:spLocks noChangeArrowheads="1"/>
          </p:cNvSpPr>
          <p:nvPr/>
        </p:nvSpPr>
        <p:spPr bwMode="auto">
          <a:xfrm>
            <a:off x="947397" y="19404702"/>
            <a:ext cx="10568748" cy="617216"/>
          </a:xfrm>
          <a:prstGeom prst="rect">
            <a:avLst/>
          </a:prstGeom>
          <a:noFill/>
          <a:ln w="76200" algn="ctr">
            <a:noFill/>
            <a:miter lim="800000"/>
            <a:headEnd/>
            <a:tailEnd/>
          </a:ln>
        </p:spPr>
        <p:txBody>
          <a:bodyPr wrap="square" lIns="100835" tIns="50417" rIns="100835" bIns="50417" anchorCtr="1">
            <a:spAutoFit/>
          </a:bodyPr>
          <a:lstStyle/>
          <a:p>
            <a:r>
              <a:rPr lang="en-US" altLang="zh-CN" sz="3349" b="1" dirty="0">
                <a:solidFill>
                  <a:schemeClr val="accent1">
                    <a:lumMod val="75000"/>
                  </a:schemeClr>
                </a:solidFill>
                <a:latin typeface="Arial Narrow" pitchFamily="34" charset="0"/>
              </a:rPr>
              <a:t>Tension model considering Initial Contact </a:t>
            </a:r>
            <a:endParaRPr lang="zh-CN" altLang="en-US" sz="3349" b="1" i="1" baseline="-25000" dirty="0">
              <a:solidFill>
                <a:schemeClr val="accent1">
                  <a:lumMod val="75000"/>
                </a:schemeClr>
              </a:solidFill>
              <a:latin typeface="Arial Narrow" pitchFamily="34" charset="0"/>
            </a:endParaRPr>
          </a:p>
        </p:txBody>
      </p:sp>
      <p:sp>
        <p:nvSpPr>
          <p:cNvPr id="6" name="文本框 5">
            <a:extLst>
              <a:ext uri="{FF2B5EF4-FFF2-40B4-BE49-F238E27FC236}">
                <a16:creationId xmlns:a16="http://schemas.microsoft.com/office/drawing/2014/main" id="{5492DC24-9DD9-41B9-9544-26D7BD9511F6}"/>
              </a:ext>
            </a:extLst>
          </p:cNvPr>
          <p:cNvSpPr txBox="1"/>
          <p:nvPr/>
        </p:nvSpPr>
        <p:spPr>
          <a:xfrm>
            <a:off x="10369746" y="23169975"/>
            <a:ext cx="4554364" cy="478396"/>
          </a:xfrm>
          <a:prstGeom prst="rect">
            <a:avLst/>
          </a:prstGeom>
          <a:noFill/>
        </p:spPr>
        <p:txBody>
          <a:bodyPr wrap="square" rtlCol="0">
            <a:spAutoFit/>
          </a:bodyPr>
          <a:lstStyle/>
          <a:p>
            <a:r>
              <a:rPr lang="en-US" altLang="zh-CN" sz="2000" dirty="0"/>
              <a:t>0 </a:t>
            </a:r>
            <a:r>
              <a:rPr lang="en-US" altLang="zh-CN" sz="2000" i="1" dirty="0"/>
              <a:t>MPa</a:t>
            </a:r>
            <a:r>
              <a:rPr lang="en-US" altLang="zh-CN" sz="2000" dirty="0"/>
              <a:t> initial contact pressure</a:t>
            </a:r>
            <a:endParaRPr lang="zh-CN" altLang="en-US" sz="2000" dirty="0"/>
          </a:p>
        </p:txBody>
      </p:sp>
      <p:sp>
        <p:nvSpPr>
          <p:cNvPr id="7" name="文本框 6">
            <a:extLst>
              <a:ext uri="{FF2B5EF4-FFF2-40B4-BE49-F238E27FC236}">
                <a16:creationId xmlns:a16="http://schemas.microsoft.com/office/drawing/2014/main" id="{88B86AD5-9AE3-43C1-9D81-A22EA4E6D401}"/>
              </a:ext>
            </a:extLst>
          </p:cNvPr>
          <p:cNvSpPr txBox="1"/>
          <p:nvPr/>
        </p:nvSpPr>
        <p:spPr>
          <a:xfrm>
            <a:off x="10273314" y="25460258"/>
            <a:ext cx="4554364" cy="478396"/>
          </a:xfrm>
          <a:prstGeom prst="rect">
            <a:avLst/>
          </a:prstGeom>
          <a:noFill/>
        </p:spPr>
        <p:txBody>
          <a:bodyPr wrap="square" rtlCol="0">
            <a:spAutoFit/>
          </a:bodyPr>
          <a:lstStyle/>
          <a:p>
            <a:r>
              <a:rPr lang="en-US" altLang="zh-CN" sz="2000" i="1" dirty="0"/>
              <a:t>5 MPa initial contact pressure</a:t>
            </a:r>
            <a:endParaRPr lang="zh-CN" altLang="en-US" sz="2000" i="1" dirty="0"/>
          </a:p>
        </p:txBody>
      </p:sp>
      <p:sp>
        <p:nvSpPr>
          <p:cNvPr id="163" name="Rectangle 516">
            <a:extLst>
              <a:ext uri="{FF2B5EF4-FFF2-40B4-BE49-F238E27FC236}">
                <a16:creationId xmlns:a16="http://schemas.microsoft.com/office/drawing/2014/main" id="{5EF1C238-C98F-4068-9A50-4CED946D49A0}"/>
              </a:ext>
            </a:extLst>
          </p:cNvPr>
          <p:cNvSpPr>
            <a:spLocks noChangeArrowheads="1"/>
          </p:cNvSpPr>
          <p:nvPr/>
        </p:nvSpPr>
        <p:spPr bwMode="auto">
          <a:xfrm>
            <a:off x="22770455" y="7958536"/>
            <a:ext cx="6905326" cy="617216"/>
          </a:xfrm>
          <a:prstGeom prst="rect">
            <a:avLst/>
          </a:prstGeom>
          <a:noFill/>
          <a:ln w="76200" algn="ctr">
            <a:noFill/>
            <a:miter lim="800000"/>
            <a:headEnd/>
            <a:tailEnd/>
          </a:ln>
        </p:spPr>
        <p:txBody>
          <a:bodyPr wrap="square" lIns="100835" tIns="50417" rIns="100835" bIns="50417" anchorCtr="1">
            <a:spAutoFit/>
          </a:bodyPr>
          <a:lstStyle/>
          <a:p>
            <a:r>
              <a:rPr lang="en-US" altLang="zh-CN" sz="3349" b="1" dirty="0">
                <a:solidFill>
                  <a:schemeClr val="accent1">
                    <a:lumMod val="75000"/>
                  </a:schemeClr>
                </a:solidFill>
                <a:latin typeface="Arial Narrow" pitchFamily="34" charset="0"/>
              </a:rPr>
              <a:t>Theory of CORC tension process</a:t>
            </a:r>
            <a:endParaRPr lang="zh-CN" altLang="en-US" sz="3349" b="1" i="1" baseline="-25000" dirty="0">
              <a:solidFill>
                <a:schemeClr val="accent1">
                  <a:lumMod val="75000"/>
                </a:schemeClr>
              </a:solidFill>
              <a:latin typeface="Arial Narrow" pitchFamily="34" charset="0"/>
            </a:endParaRPr>
          </a:p>
        </p:txBody>
      </p:sp>
      <p:pic>
        <p:nvPicPr>
          <p:cNvPr id="48" name="图片 47">
            <a:extLst>
              <a:ext uri="{FF2B5EF4-FFF2-40B4-BE49-F238E27FC236}">
                <a16:creationId xmlns:a16="http://schemas.microsoft.com/office/drawing/2014/main" id="{AE898183-45D2-49B3-8AE3-ADCF1561D7CE}"/>
              </a:ext>
            </a:extLst>
          </p:cNvPr>
          <p:cNvPicPr>
            <a:picLocks noChangeAspect="1"/>
          </p:cNvPicPr>
          <p:nvPr/>
        </p:nvPicPr>
        <p:blipFill>
          <a:blip r:embed="rId75"/>
          <a:stretch>
            <a:fillRect/>
          </a:stretch>
        </p:blipFill>
        <p:spPr>
          <a:xfrm>
            <a:off x="22033120" y="8813825"/>
            <a:ext cx="7975486" cy="3418065"/>
          </a:xfrm>
          <a:prstGeom prst="rect">
            <a:avLst/>
          </a:prstGeom>
        </p:spPr>
      </p:pic>
      <mc:AlternateContent xmlns:mc="http://schemas.openxmlformats.org/markup-compatibility/2006" xmlns:a14="http://schemas.microsoft.com/office/drawing/2010/main">
        <mc:Choice Requires="a14">
          <p:sp>
            <p:nvSpPr>
              <p:cNvPr id="201" name="文本框 200">
                <a:extLst>
                  <a:ext uri="{FF2B5EF4-FFF2-40B4-BE49-F238E27FC236}">
                    <a16:creationId xmlns:a16="http://schemas.microsoft.com/office/drawing/2014/main" id="{A16AD77A-A6F9-4AD0-BE35-8CF7A7E5225E}"/>
                  </a:ext>
                </a:extLst>
              </p:cNvPr>
              <p:cNvSpPr txBox="1"/>
              <p:nvPr/>
            </p:nvSpPr>
            <p:spPr>
              <a:xfrm>
                <a:off x="22193764" y="16875260"/>
                <a:ext cx="8029490" cy="472758"/>
              </a:xfrm>
              <a:prstGeom prst="rect">
                <a:avLst/>
              </a:prstGeom>
              <a:noFill/>
              <a:ln w="57150">
                <a:solidFill>
                  <a:srgbClr val="FF0000"/>
                </a:solidFill>
              </a:ln>
            </p:spPr>
            <p:txBody>
              <a:bodyPr wrap="square" lIns="0" tIns="0" rIns="0" bIns="0" rtlCol="0">
                <a:spAutoFit/>
              </a:bodyPr>
              <a:lstStyle/>
              <a:p>
                <a:r>
                  <a:rPr lang="en-US" altLang="zh-CN" sz="2800" b="1" i="1" dirty="0"/>
                  <a:t>Approximated as:  </a:t>
                </a:r>
                <a14:m>
                  <m:oMath xmlns:m="http://schemas.openxmlformats.org/officeDocument/2006/math">
                    <m:sSub>
                      <m:sSubPr>
                        <m:ctrlPr>
                          <a:rPr lang="en-US" altLang="zh-CN" sz="2800" i="1" smtClean="0">
                            <a:solidFill>
                              <a:srgbClr val="6666FF"/>
                            </a:solidFill>
                            <a:latin typeface="Cambria Math" panose="02040503050406030204" pitchFamily="18" charset="0"/>
                          </a:rPr>
                        </m:ctrlPr>
                      </m:sSubPr>
                      <m:e>
                        <m:r>
                          <a:rPr lang="zh-CN" altLang="en-US" sz="2800" i="1" smtClean="0">
                            <a:solidFill>
                              <a:srgbClr val="6666FF"/>
                            </a:solidFill>
                            <a:latin typeface="Cambria Math" panose="02040503050406030204" pitchFamily="18" charset="0"/>
                          </a:rPr>
                          <m:t>𝜀</m:t>
                        </m:r>
                      </m:e>
                      <m:sub>
                        <m:r>
                          <a:rPr lang="en-US" altLang="zh-CN" sz="2800" b="0" i="1" smtClean="0">
                            <a:solidFill>
                              <a:srgbClr val="6666FF"/>
                            </a:solidFill>
                            <a:latin typeface="Cambria Math" panose="02040503050406030204" pitchFamily="18" charset="0"/>
                          </a:rPr>
                          <m:t>𝑡𝑎𝑝𝑒</m:t>
                        </m:r>
                      </m:sub>
                    </m:sSub>
                    <m:r>
                      <a:rPr lang="en-US" altLang="zh-CN" sz="2800" i="1">
                        <a:solidFill>
                          <a:srgbClr val="6666FF"/>
                        </a:solidFill>
                        <a:latin typeface="Cambria Math" panose="02040503050406030204" pitchFamily="18" charset="0"/>
                      </a:rPr>
                      <m:t>=</m:t>
                    </m:r>
                    <m:sSub>
                      <m:sSubPr>
                        <m:ctrlPr>
                          <a:rPr lang="en-US" altLang="zh-CN" sz="2800" i="1" smtClean="0">
                            <a:solidFill>
                              <a:srgbClr val="6666FF"/>
                            </a:solidFill>
                            <a:latin typeface="Cambria Math" panose="02040503050406030204" pitchFamily="18" charset="0"/>
                          </a:rPr>
                        </m:ctrlPr>
                      </m:sSubPr>
                      <m:e>
                        <m:r>
                          <a:rPr lang="zh-CN" altLang="en-US" sz="2800" i="1" smtClean="0">
                            <a:solidFill>
                              <a:srgbClr val="6666FF"/>
                            </a:solidFill>
                            <a:latin typeface="Cambria Math" panose="02040503050406030204" pitchFamily="18" charset="0"/>
                          </a:rPr>
                          <m:t>𝜀</m:t>
                        </m:r>
                      </m:e>
                      <m:sub>
                        <m:r>
                          <a:rPr lang="en-US" altLang="zh-CN" sz="2800" b="0" i="1" smtClean="0">
                            <a:solidFill>
                              <a:srgbClr val="6666FF"/>
                            </a:solidFill>
                            <a:latin typeface="Cambria Math" panose="02040503050406030204" pitchFamily="18" charset="0"/>
                          </a:rPr>
                          <m:t>𝑐𝑎𝑏𝑙𝑒</m:t>
                        </m:r>
                      </m:sub>
                    </m:sSub>
                    <m:func>
                      <m:funcPr>
                        <m:ctrlPr>
                          <a:rPr lang="en-US" altLang="zh-CN" sz="2800" i="1" smtClean="0">
                            <a:solidFill>
                              <a:srgbClr val="6666FF"/>
                            </a:solidFill>
                            <a:latin typeface="Cambria Math" panose="02040503050406030204" pitchFamily="18" charset="0"/>
                          </a:rPr>
                        </m:ctrlPr>
                      </m:funcPr>
                      <m:fName>
                        <m:sSup>
                          <m:sSupPr>
                            <m:ctrlPr>
                              <a:rPr lang="en-US" altLang="zh-CN" sz="2800" i="1" smtClean="0">
                                <a:solidFill>
                                  <a:srgbClr val="6666FF"/>
                                </a:solidFill>
                                <a:latin typeface="Cambria Math" panose="02040503050406030204" pitchFamily="18" charset="0"/>
                              </a:rPr>
                            </m:ctrlPr>
                          </m:sSupPr>
                          <m:e>
                            <m:r>
                              <a:rPr lang="en-US" altLang="zh-CN" sz="2800" b="0" i="0" smtClean="0">
                                <a:solidFill>
                                  <a:srgbClr val="6666FF"/>
                                </a:solidFill>
                                <a:latin typeface="Cambria Math" panose="02040503050406030204" pitchFamily="18" charset="0"/>
                              </a:rPr>
                              <m:t>(</m:t>
                            </m:r>
                            <m:r>
                              <m:rPr>
                                <m:sty m:val="p"/>
                              </m:rPr>
                              <a:rPr lang="en-US" altLang="zh-CN" sz="2800" i="0" smtClean="0">
                                <a:solidFill>
                                  <a:srgbClr val="6666FF"/>
                                </a:solidFill>
                                <a:latin typeface="Cambria Math" panose="02040503050406030204" pitchFamily="18" charset="0"/>
                              </a:rPr>
                              <m:t>sin</m:t>
                            </m:r>
                          </m:e>
                          <m:sup>
                            <m:r>
                              <a:rPr lang="en-US" altLang="zh-CN" sz="2800" b="0" i="1" smtClean="0">
                                <a:solidFill>
                                  <a:srgbClr val="6666FF"/>
                                </a:solidFill>
                                <a:latin typeface="Cambria Math" panose="02040503050406030204" pitchFamily="18" charset="0"/>
                              </a:rPr>
                              <m:t>2</m:t>
                            </m:r>
                          </m:sup>
                        </m:sSup>
                      </m:fName>
                      <m:e>
                        <m:r>
                          <a:rPr lang="zh-CN" altLang="en-US" sz="2800" i="1" smtClean="0">
                            <a:solidFill>
                              <a:srgbClr val="6666FF"/>
                            </a:solidFill>
                            <a:latin typeface="Cambria Math" panose="02040503050406030204" pitchFamily="18" charset="0"/>
                          </a:rPr>
                          <m:t>𝛼</m:t>
                        </m:r>
                        <m:r>
                          <a:rPr lang="en-US" altLang="zh-CN" sz="2800" b="0" i="1" smtClean="0">
                            <a:solidFill>
                              <a:srgbClr val="6666FF"/>
                            </a:solidFill>
                            <a:latin typeface="Cambria Math" panose="02040503050406030204" pitchFamily="18" charset="0"/>
                          </a:rPr>
                          <m:t>−</m:t>
                        </m:r>
                        <m:r>
                          <a:rPr lang="zh-CN" altLang="en-US" sz="2800" b="0" i="1" smtClean="0">
                            <a:solidFill>
                              <a:srgbClr val="6666FF"/>
                            </a:solidFill>
                            <a:latin typeface="Cambria Math" panose="02040503050406030204" pitchFamily="18" charset="0"/>
                          </a:rPr>
                          <m:t>𝜈</m:t>
                        </m:r>
                      </m:e>
                    </m:func>
                    <m:func>
                      <m:funcPr>
                        <m:ctrlPr>
                          <a:rPr lang="en-US" altLang="zh-CN" sz="2800" i="1" smtClean="0">
                            <a:solidFill>
                              <a:srgbClr val="6666FF"/>
                            </a:solidFill>
                            <a:latin typeface="Cambria Math" panose="02040503050406030204" pitchFamily="18" charset="0"/>
                          </a:rPr>
                        </m:ctrlPr>
                      </m:funcPr>
                      <m:fName>
                        <m:sSup>
                          <m:sSupPr>
                            <m:ctrlPr>
                              <a:rPr lang="en-US" altLang="zh-CN" sz="2800" i="1" smtClean="0">
                                <a:solidFill>
                                  <a:srgbClr val="6666FF"/>
                                </a:solidFill>
                                <a:latin typeface="Cambria Math" panose="02040503050406030204" pitchFamily="18" charset="0"/>
                              </a:rPr>
                            </m:ctrlPr>
                          </m:sSupPr>
                          <m:e>
                            <m:r>
                              <m:rPr>
                                <m:sty m:val="p"/>
                              </m:rPr>
                              <a:rPr lang="en-US" altLang="zh-CN" sz="2800" i="0" smtClean="0">
                                <a:solidFill>
                                  <a:srgbClr val="6666FF"/>
                                </a:solidFill>
                                <a:latin typeface="Cambria Math" panose="02040503050406030204" pitchFamily="18" charset="0"/>
                              </a:rPr>
                              <m:t>cos</m:t>
                            </m:r>
                          </m:e>
                          <m:sup>
                            <m:r>
                              <a:rPr lang="en-US" altLang="zh-CN" sz="2800" b="0" i="1" smtClean="0">
                                <a:solidFill>
                                  <a:srgbClr val="6666FF"/>
                                </a:solidFill>
                                <a:latin typeface="Cambria Math" panose="02040503050406030204" pitchFamily="18" charset="0"/>
                              </a:rPr>
                              <m:t>2</m:t>
                            </m:r>
                          </m:sup>
                        </m:sSup>
                      </m:fName>
                      <m:e>
                        <m:r>
                          <a:rPr lang="zh-CN" altLang="en-US" sz="2800" i="1" smtClean="0">
                            <a:solidFill>
                              <a:srgbClr val="6666FF"/>
                            </a:solidFill>
                            <a:latin typeface="Cambria Math" panose="02040503050406030204" pitchFamily="18" charset="0"/>
                          </a:rPr>
                          <m:t>𝛼</m:t>
                        </m:r>
                        <m:r>
                          <a:rPr lang="en-US" altLang="zh-CN" sz="2800" b="0" i="1" smtClean="0">
                            <a:solidFill>
                              <a:srgbClr val="6666FF"/>
                            </a:solidFill>
                            <a:latin typeface="Cambria Math" panose="02040503050406030204" pitchFamily="18" charset="0"/>
                          </a:rPr>
                          <m:t>)</m:t>
                        </m:r>
                      </m:e>
                    </m:func>
                  </m:oMath>
                </a14:m>
                <a:endParaRPr lang="zh-CN" altLang="en-US" sz="2000" dirty="0"/>
              </a:p>
            </p:txBody>
          </p:sp>
        </mc:Choice>
        <mc:Fallback xmlns="">
          <p:sp>
            <p:nvSpPr>
              <p:cNvPr id="201" name="文本框 200">
                <a:extLst>
                  <a:ext uri="{FF2B5EF4-FFF2-40B4-BE49-F238E27FC236}">
                    <a16:creationId xmlns:a16="http://schemas.microsoft.com/office/drawing/2014/main" id="{A16AD77A-A6F9-4AD0-BE35-8CF7A7E5225E}"/>
                  </a:ext>
                </a:extLst>
              </p:cNvPr>
              <p:cNvSpPr txBox="1">
                <a:spLocks noRot="1" noChangeAspect="1" noMove="1" noResize="1" noEditPoints="1" noAdjustHandles="1" noChangeArrowheads="1" noChangeShapeType="1" noTextEdit="1"/>
              </p:cNvSpPr>
              <p:nvPr/>
            </p:nvSpPr>
            <p:spPr>
              <a:xfrm>
                <a:off x="22193764" y="16875260"/>
                <a:ext cx="8029490" cy="472758"/>
              </a:xfrm>
              <a:prstGeom prst="rect">
                <a:avLst/>
              </a:prstGeom>
              <a:blipFill>
                <a:blip r:embed="rId76"/>
                <a:stretch>
                  <a:fillRect l="-2413" t="-14943" b="-27586"/>
                </a:stretch>
              </a:blipFill>
              <a:ln w="57150">
                <a:solidFill>
                  <a:srgbClr val="FF0000"/>
                </a:solidFill>
              </a:ln>
            </p:spPr>
            <p:txBody>
              <a:bodyPr/>
              <a:lstStyle/>
              <a:p>
                <a:r>
                  <a:rPr lang="zh-CN" altLang="en-US">
                    <a:noFill/>
                  </a:rPr>
                  <a:t> </a:t>
                </a:r>
              </a:p>
            </p:txBody>
          </p:sp>
        </mc:Fallback>
      </mc:AlternateContent>
      <p:pic>
        <p:nvPicPr>
          <p:cNvPr id="50" name="图片 49">
            <a:extLst>
              <a:ext uri="{FF2B5EF4-FFF2-40B4-BE49-F238E27FC236}">
                <a16:creationId xmlns:a16="http://schemas.microsoft.com/office/drawing/2014/main" id="{FD53A25C-F5AD-4081-B2F0-A08787D17168}"/>
              </a:ext>
            </a:extLst>
          </p:cNvPr>
          <p:cNvPicPr>
            <a:picLocks noChangeAspect="1"/>
          </p:cNvPicPr>
          <p:nvPr/>
        </p:nvPicPr>
        <p:blipFill>
          <a:blip r:embed="rId77"/>
          <a:stretch>
            <a:fillRect/>
          </a:stretch>
        </p:blipFill>
        <p:spPr>
          <a:xfrm>
            <a:off x="22460670" y="12490889"/>
            <a:ext cx="7495678" cy="4360035"/>
          </a:xfrm>
          <a:prstGeom prst="rect">
            <a:avLst/>
          </a:prstGeom>
        </p:spPr>
      </p:pic>
      <mc:AlternateContent xmlns:mc="http://schemas.openxmlformats.org/markup-compatibility/2006" xmlns:a14="http://schemas.microsoft.com/office/drawing/2010/main">
        <mc:Choice Requires="a14">
          <p:sp>
            <p:nvSpPr>
              <p:cNvPr id="203" name="文本框 202">
                <a:extLst>
                  <a:ext uri="{FF2B5EF4-FFF2-40B4-BE49-F238E27FC236}">
                    <a16:creationId xmlns:a16="http://schemas.microsoft.com/office/drawing/2014/main" id="{037857DB-30A9-4E3C-9AF2-B6B1B56081A2}"/>
                  </a:ext>
                </a:extLst>
              </p:cNvPr>
              <p:cNvSpPr txBox="1"/>
              <p:nvPr/>
            </p:nvSpPr>
            <p:spPr>
              <a:xfrm>
                <a:off x="22517828" y="21251291"/>
                <a:ext cx="7410581" cy="400110"/>
              </a:xfrm>
              <a:prstGeom prst="rect">
                <a:avLst/>
              </a:prstGeom>
              <a:noFill/>
            </p:spPr>
            <p:txBody>
              <a:bodyPr wrap="square" rtlCol="0">
                <a:spAutoFit/>
              </a:bodyPr>
              <a:lstStyle/>
              <a:p>
                <a:r>
                  <a:rPr lang="en-US" altLang="zh-CN" sz="2000" dirty="0"/>
                  <a:t>Helical angle (r=1.29 mm, w=2 mm, </a:t>
                </a:r>
                <a14:m>
                  <m:oMath xmlns:m="http://schemas.openxmlformats.org/officeDocument/2006/math">
                    <m:r>
                      <a:rPr lang="zh-CN" altLang="en-US" sz="2000" i="1" smtClean="0">
                        <a:latin typeface="Cambria Math" panose="02040503050406030204" pitchFamily="18" charset="0"/>
                      </a:rPr>
                      <m:t>𝜇</m:t>
                    </m:r>
                  </m:oMath>
                </a14:m>
                <a:r>
                  <a:rPr lang="en-US" altLang="zh-CN" sz="2000" dirty="0"/>
                  <a:t>=0.3, </a:t>
                </a:r>
                <a14:m>
                  <m:oMath xmlns:m="http://schemas.openxmlformats.org/officeDocument/2006/math">
                    <m:r>
                      <a:rPr lang="zh-CN" altLang="en-US" sz="2000" i="1" smtClean="0">
                        <a:latin typeface="Cambria Math" panose="02040503050406030204" pitchFamily="18" charset="0"/>
                      </a:rPr>
                      <m:t>𝜈</m:t>
                    </m:r>
                  </m:oMath>
                </a14:m>
                <a:r>
                  <a:rPr lang="en-US" altLang="zh-CN" sz="2000" dirty="0"/>
                  <a:t>=0.3, </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𝜀</m:t>
                        </m:r>
                      </m:e>
                      <m:sub>
                        <m:r>
                          <a:rPr lang="en-US" altLang="zh-CN" sz="2000" b="0" i="1" smtClean="0">
                            <a:latin typeface="Cambria Math" panose="02040503050406030204" pitchFamily="18" charset="0"/>
                          </a:rPr>
                          <m:t>𝑐𝑎𝑏𝑙𝑒</m:t>
                        </m:r>
                      </m:sub>
                    </m:sSub>
                    <m:r>
                      <a:rPr lang="en-US" altLang="zh-CN" sz="2000" b="0" i="1" smtClean="0">
                        <a:latin typeface="Cambria Math" panose="02040503050406030204" pitchFamily="18" charset="0"/>
                      </a:rPr>
                      <m:t>=1%</m:t>
                    </m:r>
                  </m:oMath>
                </a14:m>
                <a:r>
                  <a:rPr lang="en-US" altLang="zh-CN" sz="2000" dirty="0"/>
                  <a:t>)</a:t>
                </a:r>
                <a:endParaRPr lang="zh-CN" altLang="en-US" sz="2000" dirty="0"/>
              </a:p>
            </p:txBody>
          </p:sp>
        </mc:Choice>
        <mc:Fallback xmlns="">
          <p:sp>
            <p:nvSpPr>
              <p:cNvPr id="203" name="文本框 202">
                <a:extLst>
                  <a:ext uri="{FF2B5EF4-FFF2-40B4-BE49-F238E27FC236}">
                    <a16:creationId xmlns:a16="http://schemas.microsoft.com/office/drawing/2014/main" id="{037857DB-30A9-4E3C-9AF2-B6B1B56081A2}"/>
                  </a:ext>
                </a:extLst>
              </p:cNvPr>
              <p:cNvSpPr txBox="1">
                <a:spLocks noRot="1" noChangeAspect="1" noMove="1" noResize="1" noEditPoints="1" noAdjustHandles="1" noChangeArrowheads="1" noChangeShapeType="1" noTextEdit="1"/>
              </p:cNvSpPr>
              <p:nvPr/>
            </p:nvSpPr>
            <p:spPr>
              <a:xfrm>
                <a:off x="22517828" y="21251291"/>
                <a:ext cx="7410581" cy="400110"/>
              </a:xfrm>
              <a:prstGeom prst="rect">
                <a:avLst/>
              </a:prstGeom>
              <a:blipFill>
                <a:blip r:embed="rId78"/>
                <a:stretch>
                  <a:fillRect l="-905" t="-7576" b="-25758"/>
                </a:stretch>
              </a:blipFill>
            </p:spPr>
            <p:txBody>
              <a:bodyPr/>
              <a:lstStyle/>
              <a:p>
                <a:r>
                  <a:rPr lang="zh-CN" altLang="en-US">
                    <a:noFill/>
                  </a:rPr>
                  <a:t> </a:t>
                </a:r>
              </a:p>
            </p:txBody>
          </p:sp>
        </mc:Fallback>
      </mc:AlternateContent>
      <p:pic>
        <p:nvPicPr>
          <p:cNvPr id="51" name="图片 50">
            <a:extLst>
              <a:ext uri="{FF2B5EF4-FFF2-40B4-BE49-F238E27FC236}">
                <a16:creationId xmlns:a16="http://schemas.microsoft.com/office/drawing/2014/main" id="{DBB2E109-DD47-40FD-A24B-DB1F1206C946}"/>
              </a:ext>
            </a:extLst>
          </p:cNvPr>
          <p:cNvPicPr>
            <a:picLocks noChangeAspect="1"/>
          </p:cNvPicPr>
          <p:nvPr/>
        </p:nvPicPr>
        <p:blipFill>
          <a:blip r:embed="rId79"/>
          <a:stretch>
            <a:fillRect/>
          </a:stretch>
        </p:blipFill>
        <p:spPr>
          <a:xfrm>
            <a:off x="22011745" y="17767394"/>
            <a:ext cx="8422748" cy="2931447"/>
          </a:xfrm>
          <a:prstGeom prst="rect">
            <a:avLst/>
          </a:prstGeom>
        </p:spPr>
      </p:pic>
      <p:cxnSp>
        <p:nvCxnSpPr>
          <p:cNvPr id="53" name="直接连接符 52">
            <a:extLst>
              <a:ext uri="{FF2B5EF4-FFF2-40B4-BE49-F238E27FC236}">
                <a16:creationId xmlns:a16="http://schemas.microsoft.com/office/drawing/2014/main" id="{E143130C-FE95-4112-A84C-166E48A16323}"/>
              </a:ext>
            </a:extLst>
          </p:cNvPr>
          <p:cNvCxnSpPr/>
          <p:nvPr/>
        </p:nvCxnSpPr>
        <p:spPr>
          <a:xfrm>
            <a:off x="21866074" y="12264182"/>
            <a:ext cx="85646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14" name="直接连接符 213">
            <a:extLst>
              <a:ext uri="{FF2B5EF4-FFF2-40B4-BE49-F238E27FC236}">
                <a16:creationId xmlns:a16="http://schemas.microsoft.com/office/drawing/2014/main" id="{ED5158BA-1B42-4AE7-8B0D-CA67ACA072F3}"/>
              </a:ext>
            </a:extLst>
          </p:cNvPr>
          <p:cNvCxnSpPr/>
          <p:nvPr/>
        </p:nvCxnSpPr>
        <p:spPr>
          <a:xfrm>
            <a:off x="21866074" y="17658611"/>
            <a:ext cx="85646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5" name="文本框 214">
                <a:extLst>
                  <a:ext uri="{FF2B5EF4-FFF2-40B4-BE49-F238E27FC236}">
                    <a16:creationId xmlns:a16="http://schemas.microsoft.com/office/drawing/2014/main" id="{7958E965-03B6-49CB-AC1D-6EB3DB75A7EB}"/>
                  </a:ext>
                </a:extLst>
              </p:cNvPr>
              <p:cNvSpPr txBox="1"/>
              <p:nvPr/>
            </p:nvSpPr>
            <p:spPr>
              <a:xfrm>
                <a:off x="26644385" y="20776303"/>
                <a:ext cx="3758557" cy="3314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bar>
                        <m:barPr>
                          <m:pos m:val="top"/>
                          <m:ctrlPr>
                            <a:rPr lang="en-US" altLang="zh-CN" sz="2000" b="0" i="1" smtClean="0">
                              <a:latin typeface="Cambria Math" panose="02040503050406030204" pitchFamily="18" charset="0"/>
                            </a:rPr>
                          </m:ctrlPr>
                        </m:barPr>
                        <m:e>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𝜎</m:t>
                              </m:r>
                            </m:e>
                            <m:sub>
                              <m:r>
                                <a:rPr lang="en-US" altLang="zh-CN" sz="2000" b="0" i="1" smtClean="0">
                                  <a:latin typeface="Cambria Math" panose="02040503050406030204" pitchFamily="18" charset="0"/>
                                </a:rPr>
                                <m:t>𝑡𝑎𝑝𝑒</m:t>
                              </m:r>
                            </m:sub>
                          </m:sSub>
                        </m:e>
                      </m:ba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𝐸𝐴</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𝜀</m:t>
                          </m:r>
                        </m:e>
                        <m:sub>
                          <m:r>
                            <a:rPr lang="en-US" altLang="zh-CN" sz="2000" b="0" i="1" smtClean="0">
                              <a:latin typeface="Cambria Math" panose="02040503050406030204" pitchFamily="18" charset="0"/>
                            </a:rPr>
                            <m:t>𝑡𝑎𝑝𝑒</m:t>
                          </m:r>
                        </m:sub>
                      </m:sSub>
                      <m:r>
                        <a:rPr lang="en-US" altLang="zh-CN" sz="2000" b="0" i="1" smtClean="0">
                          <a:latin typeface="Cambria Math" panose="02040503050406030204" pitchFamily="18" charset="0"/>
                        </a:rPr>
                        <m:t>∗</m:t>
                      </m:r>
                      <m:r>
                        <a:rPr lang="zh-CN" altLang="en-US" sz="2000" i="1">
                          <a:latin typeface="Cambria Math" panose="02040503050406030204" pitchFamily="18" charset="0"/>
                        </a:rPr>
                        <m:t>𝜌</m:t>
                      </m:r>
                    </m:oMath>
                  </m:oMathPara>
                </a14:m>
                <a:endParaRPr lang="zh-CN" altLang="en-US" sz="2000" dirty="0"/>
              </a:p>
            </p:txBody>
          </p:sp>
        </mc:Choice>
        <mc:Fallback xmlns="">
          <p:sp>
            <p:nvSpPr>
              <p:cNvPr id="215" name="文本框 214">
                <a:extLst>
                  <a:ext uri="{FF2B5EF4-FFF2-40B4-BE49-F238E27FC236}">
                    <a16:creationId xmlns:a16="http://schemas.microsoft.com/office/drawing/2014/main" id="{7958E965-03B6-49CB-AC1D-6EB3DB75A7EB}"/>
                  </a:ext>
                </a:extLst>
              </p:cNvPr>
              <p:cNvSpPr txBox="1">
                <a:spLocks noRot="1" noChangeAspect="1" noMove="1" noResize="1" noEditPoints="1" noAdjustHandles="1" noChangeArrowheads="1" noChangeShapeType="1" noTextEdit="1"/>
              </p:cNvSpPr>
              <p:nvPr/>
            </p:nvSpPr>
            <p:spPr>
              <a:xfrm>
                <a:off x="26644385" y="20776303"/>
                <a:ext cx="3758557" cy="331437"/>
              </a:xfrm>
              <a:prstGeom prst="rect">
                <a:avLst/>
              </a:prstGeom>
              <a:blipFill>
                <a:blip r:embed="rId80"/>
                <a:stretch>
                  <a:fillRect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7" name="文本框 216">
                <a:extLst>
                  <a:ext uri="{FF2B5EF4-FFF2-40B4-BE49-F238E27FC236}">
                    <a16:creationId xmlns:a16="http://schemas.microsoft.com/office/drawing/2014/main" id="{6DC43CC6-1E05-4416-B8B7-609D93B8D17A}"/>
                  </a:ext>
                </a:extLst>
              </p:cNvPr>
              <p:cNvSpPr txBox="1"/>
              <p:nvPr/>
            </p:nvSpPr>
            <p:spPr>
              <a:xfrm>
                <a:off x="22142268" y="20727026"/>
                <a:ext cx="3927935" cy="429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𝜀</m:t>
                          </m:r>
                        </m:e>
                        <m:sub>
                          <m:r>
                            <a:rPr lang="en-US" altLang="zh-CN" sz="2000" b="0" i="1" smtClean="0">
                              <a:latin typeface="Cambria Math" panose="02040503050406030204" pitchFamily="18" charset="0"/>
                            </a:rPr>
                            <m:t>𝑡𝑎𝑝𝑒</m:t>
                          </m:r>
                        </m:sub>
                      </m:sSub>
                      <m:r>
                        <a:rPr lang="en-US" altLang="zh-CN" sz="2000" i="1">
                          <a:latin typeface="Cambria Math" panose="02040503050406030204" pitchFamily="18" charset="0"/>
                        </a:rPr>
                        <m:t>=</m:t>
                      </m:r>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𝜀</m:t>
                          </m:r>
                        </m:e>
                        <m:sub>
                          <m:r>
                            <a:rPr lang="en-US" altLang="zh-CN" sz="2000" b="0" i="1" smtClean="0">
                              <a:latin typeface="Cambria Math" panose="02040503050406030204" pitchFamily="18" charset="0"/>
                            </a:rPr>
                            <m:t>𝑐𝑎𝑏𝑙𝑒</m:t>
                          </m:r>
                        </m:sub>
                      </m:sSub>
                      <m:func>
                        <m:funcPr>
                          <m:ctrlPr>
                            <a:rPr lang="en-US" altLang="zh-CN" sz="2000" i="1" smtClean="0">
                              <a:latin typeface="Cambria Math" panose="02040503050406030204" pitchFamily="18" charset="0"/>
                            </a:rPr>
                          </m:ctrlPr>
                        </m:funcPr>
                        <m:fName>
                          <m:sSup>
                            <m:sSupPr>
                              <m:ctrlPr>
                                <a:rPr lang="en-US" altLang="zh-CN" sz="2000" i="1" smtClean="0">
                                  <a:latin typeface="Cambria Math" panose="02040503050406030204" pitchFamily="18" charset="0"/>
                                </a:rPr>
                              </m:ctrlPr>
                            </m:sSupPr>
                            <m:e>
                              <m:r>
                                <a:rPr lang="en-US" altLang="zh-CN" sz="2000" b="0" i="0" smtClean="0">
                                  <a:latin typeface="Cambria Math" panose="02040503050406030204" pitchFamily="18" charset="0"/>
                                </a:rPr>
                                <m:t>(</m:t>
                              </m:r>
                              <m:r>
                                <m:rPr>
                                  <m:sty m:val="p"/>
                                </m:rPr>
                                <a:rPr lang="en-US" altLang="zh-CN" sz="2000" i="0" smtClean="0">
                                  <a:latin typeface="Cambria Math" panose="02040503050406030204" pitchFamily="18" charset="0"/>
                                </a:rPr>
                                <m:t>sin</m:t>
                              </m:r>
                            </m:e>
                            <m:sup>
                              <m:r>
                                <a:rPr lang="en-US" altLang="zh-CN" sz="2000" b="0" i="1" smtClean="0">
                                  <a:latin typeface="Cambria Math" panose="02040503050406030204" pitchFamily="18" charset="0"/>
                                </a:rPr>
                                <m:t>2</m:t>
                              </m:r>
                            </m:sup>
                          </m:sSup>
                        </m:fName>
                        <m:e>
                          <m:r>
                            <a:rPr lang="zh-CN" altLang="en-US" sz="2000" i="1" smtClean="0">
                              <a:latin typeface="Cambria Math" panose="02040503050406030204" pitchFamily="18" charset="0"/>
                            </a:rPr>
                            <m:t>𝛼</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𝜈</m:t>
                          </m:r>
                        </m:e>
                      </m:func>
                      <m:func>
                        <m:funcPr>
                          <m:ctrlPr>
                            <a:rPr lang="en-US" altLang="zh-CN" sz="2000" i="1" smtClean="0">
                              <a:latin typeface="Cambria Math" panose="02040503050406030204" pitchFamily="18" charset="0"/>
                            </a:rPr>
                          </m:ctrlPr>
                        </m:funcPr>
                        <m:fName>
                          <m:sSup>
                            <m:sSupPr>
                              <m:ctrlPr>
                                <a:rPr lang="en-US" altLang="zh-CN" sz="2000" i="1" smtClean="0">
                                  <a:latin typeface="Cambria Math" panose="02040503050406030204" pitchFamily="18" charset="0"/>
                                </a:rPr>
                              </m:ctrlPr>
                            </m:sSupPr>
                            <m:e>
                              <m:r>
                                <m:rPr>
                                  <m:sty m:val="p"/>
                                </m:rPr>
                                <a:rPr lang="en-US" altLang="zh-CN" sz="2000" i="0" smtClean="0">
                                  <a:latin typeface="Cambria Math" panose="02040503050406030204" pitchFamily="18" charset="0"/>
                                </a:rPr>
                                <m:t>cos</m:t>
                              </m:r>
                            </m:e>
                            <m:sup>
                              <m:r>
                                <a:rPr lang="en-US" altLang="zh-CN" sz="2000" b="0" i="1" smtClean="0">
                                  <a:latin typeface="Cambria Math" panose="02040503050406030204" pitchFamily="18" charset="0"/>
                                </a:rPr>
                                <m:t>2</m:t>
                              </m:r>
                            </m:sup>
                          </m:sSup>
                        </m:fName>
                        <m:e>
                          <m:r>
                            <a:rPr lang="zh-CN" altLang="en-US" sz="2000" i="1" smtClean="0">
                              <a:latin typeface="Cambria Math" panose="02040503050406030204" pitchFamily="18" charset="0"/>
                            </a:rPr>
                            <m:t>𝛼</m:t>
                          </m:r>
                          <m:r>
                            <a:rPr lang="en-US" altLang="zh-CN" sz="2000" b="0" i="1" smtClean="0">
                              <a:latin typeface="Cambria Math" panose="02040503050406030204" pitchFamily="18" charset="0"/>
                            </a:rPr>
                            <m:t>)</m:t>
                          </m:r>
                        </m:e>
                      </m:func>
                    </m:oMath>
                  </m:oMathPara>
                </a14:m>
                <a:endParaRPr lang="zh-CN" altLang="en-US" sz="2000" dirty="0"/>
              </a:p>
            </p:txBody>
          </p:sp>
        </mc:Choice>
        <mc:Fallback xmlns="">
          <p:sp>
            <p:nvSpPr>
              <p:cNvPr id="217" name="文本框 216">
                <a:extLst>
                  <a:ext uri="{FF2B5EF4-FFF2-40B4-BE49-F238E27FC236}">
                    <a16:creationId xmlns:a16="http://schemas.microsoft.com/office/drawing/2014/main" id="{6DC43CC6-1E05-4416-B8B7-609D93B8D17A}"/>
                  </a:ext>
                </a:extLst>
              </p:cNvPr>
              <p:cNvSpPr txBox="1">
                <a:spLocks noRot="1" noChangeAspect="1" noMove="1" noResize="1" noEditPoints="1" noAdjustHandles="1" noChangeArrowheads="1" noChangeShapeType="1" noTextEdit="1"/>
              </p:cNvSpPr>
              <p:nvPr/>
            </p:nvSpPr>
            <p:spPr>
              <a:xfrm>
                <a:off x="22142268" y="20727026"/>
                <a:ext cx="3927935" cy="429990"/>
              </a:xfrm>
              <a:prstGeom prst="rect">
                <a:avLst/>
              </a:prstGeom>
              <a:blipFill>
                <a:blip r:embed="rId81"/>
                <a:stretch>
                  <a:fillRect b="-9859"/>
                </a:stretch>
              </a:blipFill>
            </p:spPr>
            <p:txBody>
              <a:bodyPr/>
              <a:lstStyle/>
              <a:p>
                <a:r>
                  <a:rPr lang="zh-CN" altLang="en-US">
                    <a:noFill/>
                  </a:rPr>
                  <a:t> </a:t>
                </a:r>
              </a:p>
            </p:txBody>
          </p:sp>
        </mc:Fallback>
      </mc:AlternateContent>
      <p:cxnSp>
        <p:nvCxnSpPr>
          <p:cNvPr id="218" name="直接连接符 217">
            <a:extLst>
              <a:ext uri="{FF2B5EF4-FFF2-40B4-BE49-F238E27FC236}">
                <a16:creationId xmlns:a16="http://schemas.microsoft.com/office/drawing/2014/main" id="{D812B5C2-2526-4C0E-8556-50439472C0F2}"/>
              </a:ext>
            </a:extLst>
          </p:cNvPr>
          <p:cNvCxnSpPr/>
          <p:nvPr/>
        </p:nvCxnSpPr>
        <p:spPr>
          <a:xfrm>
            <a:off x="21866074" y="22036460"/>
            <a:ext cx="85646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A13B8881-FECC-4447-9B7B-941C270A7DAE}"/>
              </a:ext>
            </a:extLst>
          </p:cNvPr>
          <p:cNvSpPr txBox="1"/>
          <p:nvPr/>
        </p:nvSpPr>
        <p:spPr>
          <a:xfrm>
            <a:off x="22724821" y="22161335"/>
            <a:ext cx="7874249" cy="400110"/>
          </a:xfrm>
          <a:prstGeom prst="rect">
            <a:avLst/>
          </a:prstGeom>
          <a:noFill/>
        </p:spPr>
        <p:txBody>
          <a:bodyPr wrap="square" rtlCol="0">
            <a:spAutoFit/>
          </a:bodyPr>
          <a:lstStyle/>
          <a:p>
            <a:r>
              <a:rPr lang="en-US" altLang="zh-CN" sz="2000" dirty="0">
                <a:solidFill>
                  <a:srgbClr val="595959"/>
                </a:solidFill>
                <a:latin typeface="Arial" panose="020B0604020202020204" pitchFamily="34" charset="0"/>
                <a:ea typeface="黑体" panose="02010609060101010101" pitchFamily="49" charset="-122"/>
                <a:cs typeface="Arial" panose="020B0604020202020204" pitchFamily="34" charset="0"/>
              </a:rPr>
              <a:t>Friction force</a:t>
            </a:r>
            <a:endParaRPr lang="zh-CN" altLang="en-US" sz="2000" dirty="0">
              <a:solidFill>
                <a:srgbClr val="595959"/>
              </a:solidFill>
              <a:latin typeface="Arial" panose="020B0604020202020204" pitchFamily="34" charset="0"/>
              <a:ea typeface="黑体" panose="02010609060101010101" pitchFamily="49" charset="-122"/>
              <a:cs typeface="Arial" panose="020B0604020202020204" pitchFamily="34" charset="0"/>
            </a:endParaRPr>
          </a:p>
        </p:txBody>
      </p:sp>
      <p:pic>
        <p:nvPicPr>
          <p:cNvPr id="60" name="图片 59">
            <a:extLst>
              <a:ext uri="{FF2B5EF4-FFF2-40B4-BE49-F238E27FC236}">
                <a16:creationId xmlns:a16="http://schemas.microsoft.com/office/drawing/2014/main" id="{7EE4F96E-DC9C-4BEC-A1AB-6BD15A0FD67B}"/>
              </a:ext>
            </a:extLst>
          </p:cNvPr>
          <p:cNvPicPr>
            <a:picLocks noChangeAspect="1"/>
          </p:cNvPicPr>
          <p:nvPr/>
        </p:nvPicPr>
        <p:blipFill>
          <a:blip r:embed="rId82"/>
          <a:stretch>
            <a:fillRect/>
          </a:stretch>
        </p:blipFill>
        <p:spPr>
          <a:xfrm>
            <a:off x="27340112" y="22428644"/>
            <a:ext cx="3419589" cy="813598"/>
          </a:xfrm>
          <a:prstGeom prst="rect">
            <a:avLst/>
          </a:prstGeom>
        </p:spPr>
      </p:pic>
      <p:pic>
        <p:nvPicPr>
          <p:cNvPr id="61" name="图片 60">
            <a:extLst>
              <a:ext uri="{FF2B5EF4-FFF2-40B4-BE49-F238E27FC236}">
                <a16:creationId xmlns:a16="http://schemas.microsoft.com/office/drawing/2014/main" id="{86888FA1-8520-43E4-8A16-2D222163DB13}"/>
              </a:ext>
            </a:extLst>
          </p:cNvPr>
          <p:cNvPicPr>
            <a:picLocks noChangeAspect="1"/>
          </p:cNvPicPr>
          <p:nvPr/>
        </p:nvPicPr>
        <p:blipFill>
          <a:blip r:embed="rId83"/>
          <a:stretch>
            <a:fillRect/>
          </a:stretch>
        </p:blipFill>
        <p:spPr>
          <a:xfrm>
            <a:off x="22106192" y="22601525"/>
            <a:ext cx="8071671" cy="2938067"/>
          </a:xfrm>
          <a:prstGeom prst="rect">
            <a:avLst/>
          </a:prstGeom>
        </p:spPr>
      </p:pic>
      <p:pic>
        <p:nvPicPr>
          <p:cNvPr id="62" name="图片 61">
            <a:extLst>
              <a:ext uri="{FF2B5EF4-FFF2-40B4-BE49-F238E27FC236}">
                <a16:creationId xmlns:a16="http://schemas.microsoft.com/office/drawing/2014/main" id="{0CCEAAE8-3D56-4268-B5DA-7616234CACE0}"/>
              </a:ext>
            </a:extLst>
          </p:cNvPr>
          <p:cNvPicPr>
            <a:picLocks noChangeAspect="1"/>
          </p:cNvPicPr>
          <p:nvPr/>
        </p:nvPicPr>
        <p:blipFill>
          <a:blip r:embed="rId84"/>
          <a:stretch>
            <a:fillRect/>
          </a:stretch>
        </p:blipFill>
        <p:spPr>
          <a:xfrm rot="16200000">
            <a:off x="23049205" y="24621915"/>
            <a:ext cx="1321638" cy="3185979"/>
          </a:xfrm>
          <a:prstGeom prst="rect">
            <a:avLst/>
          </a:prstGeom>
        </p:spPr>
      </p:pic>
      <p:pic>
        <p:nvPicPr>
          <p:cNvPr id="63" name="图片 62">
            <a:extLst>
              <a:ext uri="{FF2B5EF4-FFF2-40B4-BE49-F238E27FC236}">
                <a16:creationId xmlns:a16="http://schemas.microsoft.com/office/drawing/2014/main" id="{95879EC9-5ED8-4E61-BA8E-D549B356DDA3}"/>
              </a:ext>
            </a:extLst>
          </p:cNvPr>
          <p:cNvPicPr>
            <a:picLocks noChangeAspect="1"/>
          </p:cNvPicPr>
          <p:nvPr/>
        </p:nvPicPr>
        <p:blipFill>
          <a:blip r:embed="rId85"/>
          <a:stretch>
            <a:fillRect/>
          </a:stretch>
        </p:blipFill>
        <p:spPr>
          <a:xfrm>
            <a:off x="21839212" y="26854753"/>
            <a:ext cx="8461981" cy="2712955"/>
          </a:xfrm>
          <a:prstGeom prst="rect">
            <a:avLst/>
          </a:prstGeom>
        </p:spPr>
      </p:pic>
      <p:cxnSp>
        <p:nvCxnSpPr>
          <p:cNvPr id="236" name="连接符: 肘形 235">
            <a:extLst>
              <a:ext uri="{FF2B5EF4-FFF2-40B4-BE49-F238E27FC236}">
                <a16:creationId xmlns:a16="http://schemas.microsoft.com/office/drawing/2014/main" id="{6A562847-94DA-4F3A-9574-FA8384E05D6E}"/>
              </a:ext>
            </a:extLst>
          </p:cNvPr>
          <p:cNvCxnSpPr>
            <a:cxnSpLocks/>
          </p:cNvCxnSpPr>
          <p:nvPr/>
        </p:nvCxnSpPr>
        <p:spPr>
          <a:xfrm rot="16200000" flipV="1">
            <a:off x="22802532" y="27090453"/>
            <a:ext cx="3048736" cy="1074563"/>
          </a:xfrm>
          <a:prstGeom prst="bentConnector3">
            <a:avLst>
              <a:gd name="adj1" fmla="val 1363"/>
            </a:avLst>
          </a:prstGeom>
          <a:ln w="57150">
            <a:tailEnd type="triangle"/>
          </a:ln>
        </p:spPr>
        <p:style>
          <a:lnRef idx="1">
            <a:schemeClr val="dk1"/>
          </a:lnRef>
          <a:fillRef idx="0">
            <a:schemeClr val="dk1"/>
          </a:fillRef>
          <a:effectRef idx="0">
            <a:schemeClr val="dk1"/>
          </a:effectRef>
          <a:fontRef idx="minor">
            <a:schemeClr val="tx1"/>
          </a:fontRef>
        </p:style>
      </p:cxnSp>
      <p:cxnSp>
        <p:nvCxnSpPr>
          <p:cNvPr id="240" name="连接符: 肘形 239">
            <a:extLst>
              <a:ext uri="{FF2B5EF4-FFF2-40B4-BE49-F238E27FC236}">
                <a16:creationId xmlns:a16="http://schemas.microsoft.com/office/drawing/2014/main" id="{36439408-668E-41DF-8FA7-D3792A81CB6F}"/>
              </a:ext>
            </a:extLst>
          </p:cNvPr>
          <p:cNvCxnSpPr>
            <a:cxnSpLocks/>
          </p:cNvCxnSpPr>
          <p:nvPr/>
        </p:nvCxnSpPr>
        <p:spPr>
          <a:xfrm rot="5400000" flipH="1" flipV="1">
            <a:off x="22591798" y="26845621"/>
            <a:ext cx="1183677" cy="454584"/>
          </a:xfrm>
          <a:prstGeom prst="bentConnector3">
            <a:avLst>
              <a:gd name="adj1" fmla="val 4067"/>
            </a:avLst>
          </a:prstGeom>
          <a:ln w="57150">
            <a:tailEnd type="triangle"/>
          </a:ln>
        </p:spPr>
        <p:style>
          <a:lnRef idx="1">
            <a:schemeClr val="dk1"/>
          </a:lnRef>
          <a:fillRef idx="0">
            <a:schemeClr val="dk1"/>
          </a:fillRef>
          <a:effectRef idx="0">
            <a:schemeClr val="dk1"/>
          </a:effectRef>
          <a:fontRef idx="minor">
            <a:schemeClr val="tx1"/>
          </a:fontRef>
        </p:style>
      </p:cxnSp>
      <p:cxnSp>
        <p:nvCxnSpPr>
          <p:cNvPr id="249" name="连接符: 肘形 248">
            <a:extLst>
              <a:ext uri="{FF2B5EF4-FFF2-40B4-BE49-F238E27FC236}">
                <a16:creationId xmlns:a16="http://schemas.microsoft.com/office/drawing/2014/main" id="{DBB92C33-F840-4F20-BC2F-86FEDFFBA387}"/>
              </a:ext>
            </a:extLst>
          </p:cNvPr>
          <p:cNvCxnSpPr>
            <a:cxnSpLocks/>
          </p:cNvCxnSpPr>
          <p:nvPr/>
        </p:nvCxnSpPr>
        <p:spPr>
          <a:xfrm rot="16200000" flipV="1">
            <a:off x="23673302" y="26167749"/>
            <a:ext cx="2013766" cy="980236"/>
          </a:xfrm>
          <a:prstGeom prst="bentConnector3">
            <a:avLst>
              <a:gd name="adj1" fmla="val -316"/>
            </a:avLst>
          </a:prstGeom>
          <a:ln w="57150">
            <a:tailEnd type="triangle"/>
          </a:ln>
        </p:spPr>
        <p:style>
          <a:lnRef idx="1">
            <a:schemeClr val="dk1"/>
          </a:lnRef>
          <a:fillRef idx="0">
            <a:schemeClr val="dk1"/>
          </a:fillRef>
          <a:effectRef idx="0">
            <a:schemeClr val="dk1"/>
          </a:effectRef>
          <a:fontRef idx="minor">
            <a:schemeClr val="tx1"/>
          </a:fontRef>
        </p:style>
      </p:cxnSp>
      <p:sp>
        <p:nvSpPr>
          <p:cNvPr id="466" name="文本框 465">
            <a:extLst>
              <a:ext uri="{FF2B5EF4-FFF2-40B4-BE49-F238E27FC236}">
                <a16:creationId xmlns:a16="http://schemas.microsoft.com/office/drawing/2014/main" id="{913D76F8-DA91-4CFD-84F5-9AF8CF3B15DF}"/>
              </a:ext>
            </a:extLst>
          </p:cNvPr>
          <p:cNvSpPr txBox="1"/>
          <p:nvPr/>
        </p:nvSpPr>
        <p:spPr>
          <a:xfrm>
            <a:off x="25681703" y="25576719"/>
            <a:ext cx="4523740" cy="1477328"/>
          </a:xfrm>
          <a:prstGeom prst="rect">
            <a:avLst/>
          </a:prstGeom>
          <a:noFill/>
        </p:spPr>
        <p:txBody>
          <a:bodyPr wrap="square" rtlCol="0">
            <a:spAutoFit/>
          </a:bodyPr>
          <a:lstStyle/>
          <a:p>
            <a:pPr marL="457200" indent="-457200">
              <a:buAutoNum type="arabicPeriod"/>
            </a:pPr>
            <a:r>
              <a:rPr lang="en-US" altLang="zh-CN" sz="2000" dirty="0">
                <a:solidFill>
                  <a:srgbClr val="6666FF"/>
                </a:solidFill>
              </a:rPr>
              <a:t>The friction is the largest at the edge and the least in the middle.</a:t>
            </a:r>
          </a:p>
          <a:p>
            <a:pPr marL="457200" indent="-457200">
              <a:buAutoNum type="arabicPeriod"/>
            </a:pPr>
            <a:r>
              <a:rPr lang="en-US" altLang="zh-CN" sz="2000" dirty="0">
                <a:solidFill>
                  <a:srgbClr val="6666FF"/>
                </a:solidFill>
              </a:rPr>
              <a:t>The direction of friction is different from the tape axis.</a:t>
            </a:r>
            <a:endParaRPr lang="zh-CN" altLang="en-US" sz="2000" dirty="0">
              <a:solidFill>
                <a:srgbClr val="6666FF"/>
              </a:solidFill>
            </a:endParaRPr>
          </a:p>
        </p:txBody>
      </p:sp>
      <p:sp>
        <p:nvSpPr>
          <p:cNvPr id="259" name="Rectangle 516">
            <a:extLst>
              <a:ext uri="{FF2B5EF4-FFF2-40B4-BE49-F238E27FC236}">
                <a16:creationId xmlns:a16="http://schemas.microsoft.com/office/drawing/2014/main" id="{57C346AB-26AD-40FE-A2E9-1A348C5530D8}"/>
              </a:ext>
            </a:extLst>
          </p:cNvPr>
          <p:cNvSpPr>
            <a:spLocks noChangeArrowheads="1"/>
          </p:cNvSpPr>
          <p:nvPr/>
        </p:nvSpPr>
        <p:spPr bwMode="auto">
          <a:xfrm>
            <a:off x="33017563" y="7994951"/>
            <a:ext cx="6132817" cy="1132614"/>
          </a:xfrm>
          <a:prstGeom prst="rect">
            <a:avLst/>
          </a:prstGeom>
          <a:noFill/>
          <a:ln w="76200" algn="ctr">
            <a:noFill/>
            <a:miter lim="800000"/>
            <a:headEnd/>
            <a:tailEnd/>
          </a:ln>
        </p:spPr>
        <p:txBody>
          <a:bodyPr wrap="square" lIns="100835" tIns="50417" rIns="100835" bIns="50417" anchorCtr="1">
            <a:spAutoFit/>
          </a:bodyPr>
          <a:lstStyle/>
          <a:p>
            <a:r>
              <a:rPr lang="en-US" altLang="zh-CN" sz="3349" b="1" dirty="0">
                <a:solidFill>
                  <a:schemeClr val="accent1">
                    <a:lumMod val="75000"/>
                  </a:schemeClr>
                </a:solidFill>
                <a:latin typeface="Arial Narrow" pitchFamily="34" charset="0"/>
              </a:rPr>
              <a:t>3D T-A method for CORC tension process consider contact behavior</a:t>
            </a:r>
            <a:endParaRPr lang="zh-CN" altLang="en-US" sz="3349" b="1" i="1" baseline="-25000" dirty="0">
              <a:solidFill>
                <a:schemeClr val="accent1">
                  <a:lumMod val="75000"/>
                </a:schemeClr>
              </a:solidFill>
              <a:latin typeface="Arial Narrow" pitchFamily="34" charset="0"/>
            </a:endParaRPr>
          </a:p>
        </p:txBody>
      </p:sp>
      <p:sp>
        <p:nvSpPr>
          <p:cNvPr id="263" name="文本框 262">
            <a:extLst>
              <a:ext uri="{FF2B5EF4-FFF2-40B4-BE49-F238E27FC236}">
                <a16:creationId xmlns:a16="http://schemas.microsoft.com/office/drawing/2014/main" id="{98FA9A0A-905C-4B17-87F1-0EDAE9AF84D0}"/>
              </a:ext>
            </a:extLst>
          </p:cNvPr>
          <p:cNvSpPr txBox="1"/>
          <p:nvPr/>
        </p:nvSpPr>
        <p:spPr>
          <a:xfrm>
            <a:off x="31347994" y="9011193"/>
            <a:ext cx="4624564" cy="1323439"/>
          </a:xfrm>
          <a:prstGeom prst="rect">
            <a:avLst/>
          </a:prstGeom>
          <a:noFill/>
        </p:spPr>
        <p:txBody>
          <a:bodyPr wrap="square" rtlCol="0">
            <a:spAutoFit/>
          </a:bodyPr>
          <a:lstStyle/>
          <a:p>
            <a:r>
              <a:rPr lang="en-US" altLang="zh-CN" sz="2000" dirty="0"/>
              <a:t>Step-1 solid:</a:t>
            </a:r>
            <a:r>
              <a:rPr lang="zh-CN" altLang="en-US" sz="2000" dirty="0"/>
              <a:t> </a:t>
            </a:r>
            <a:endParaRPr lang="en-US" altLang="zh-CN" sz="2000" dirty="0"/>
          </a:p>
          <a:p>
            <a:endParaRPr lang="en-US" altLang="zh-CN" sz="2000" dirty="0"/>
          </a:p>
          <a:p>
            <a:r>
              <a:rPr lang="en-US" altLang="zh-CN" sz="2000" dirty="0"/>
              <a:t>Calculate the overall strain of the cable</a:t>
            </a:r>
            <a:endParaRPr lang="zh-CN" altLang="en-US" sz="2000" dirty="0"/>
          </a:p>
        </p:txBody>
      </p:sp>
      <p:sp>
        <p:nvSpPr>
          <p:cNvPr id="264" name="文本框 263">
            <a:extLst>
              <a:ext uri="{FF2B5EF4-FFF2-40B4-BE49-F238E27FC236}">
                <a16:creationId xmlns:a16="http://schemas.microsoft.com/office/drawing/2014/main" id="{5D72E7D5-6A28-41DF-8B37-79477AAFCE84}"/>
              </a:ext>
            </a:extLst>
          </p:cNvPr>
          <p:cNvSpPr txBox="1"/>
          <p:nvPr/>
        </p:nvSpPr>
        <p:spPr>
          <a:xfrm>
            <a:off x="31396022" y="11069937"/>
            <a:ext cx="4297633" cy="1323439"/>
          </a:xfrm>
          <a:prstGeom prst="rect">
            <a:avLst/>
          </a:prstGeom>
          <a:noFill/>
        </p:spPr>
        <p:txBody>
          <a:bodyPr wrap="square" rtlCol="0">
            <a:spAutoFit/>
          </a:bodyPr>
          <a:lstStyle/>
          <a:p>
            <a:r>
              <a:rPr lang="en-US" altLang="zh-CN" sz="2000" dirty="0"/>
              <a:t>Step-2 shell: </a:t>
            </a:r>
          </a:p>
          <a:p>
            <a:endParaRPr lang="en-US" altLang="zh-CN" sz="2000" dirty="0"/>
          </a:p>
          <a:p>
            <a:r>
              <a:rPr lang="en-US" altLang="zh-CN" sz="2000" dirty="0"/>
              <a:t>Calculate the strain in the REBCO layer </a:t>
            </a:r>
            <a:endParaRPr lang="zh-CN" altLang="en-US" sz="2000" dirty="0"/>
          </a:p>
        </p:txBody>
      </p:sp>
      <p:sp>
        <p:nvSpPr>
          <p:cNvPr id="265" name="文本框 264">
            <a:extLst>
              <a:ext uri="{FF2B5EF4-FFF2-40B4-BE49-F238E27FC236}">
                <a16:creationId xmlns:a16="http://schemas.microsoft.com/office/drawing/2014/main" id="{B7AACC14-AB07-49DF-A3A7-8BE68040DA66}"/>
              </a:ext>
            </a:extLst>
          </p:cNvPr>
          <p:cNvSpPr txBox="1"/>
          <p:nvPr/>
        </p:nvSpPr>
        <p:spPr>
          <a:xfrm>
            <a:off x="31419085" y="13229267"/>
            <a:ext cx="3951523" cy="1938992"/>
          </a:xfrm>
          <a:prstGeom prst="rect">
            <a:avLst/>
          </a:prstGeom>
          <a:noFill/>
        </p:spPr>
        <p:txBody>
          <a:bodyPr wrap="square" rtlCol="0">
            <a:spAutoFit/>
          </a:bodyPr>
          <a:lstStyle/>
          <a:p>
            <a:r>
              <a:rPr lang="en-US" altLang="zh-CN" sz="2000" dirty="0"/>
              <a:t>Step-3 T-A</a:t>
            </a:r>
          </a:p>
          <a:p>
            <a:endParaRPr lang="en-US" altLang="zh-CN" sz="2000" dirty="0"/>
          </a:p>
          <a:p>
            <a:r>
              <a:rPr lang="en-US" altLang="zh-CN" sz="2000" dirty="0"/>
              <a:t>Calculate the critical current, current distribution, magnetic field, AC loss and other electric behavior</a:t>
            </a:r>
            <a:endParaRPr lang="zh-CN" altLang="en-US" sz="2000" dirty="0"/>
          </a:p>
        </p:txBody>
      </p:sp>
      <p:pic>
        <p:nvPicPr>
          <p:cNvPr id="467" name="图片 466">
            <a:extLst>
              <a:ext uri="{FF2B5EF4-FFF2-40B4-BE49-F238E27FC236}">
                <a16:creationId xmlns:a16="http://schemas.microsoft.com/office/drawing/2014/main" id="{80A4FF72-DC84-4C11-A477-37E9C735449C}"/>
              </a:ext>
            </a:extLst>
          </p:cNvPr>
          <p:cNvPicPr>
            <a:picLocks noChangeAspect="1"/>
          </p:cNvPicPr>
          <p:nvPr/>
        </p:nvPicPr>
        <p:blipFill>
          <a:blip r:embed="rId86"/>
          <a:stretch>
            <a:fillRect/>
          </a:stretch>
        </p:blipFill>
        <p:spPr>
          <a:xfrm>
            <a:off x="35441242" y="9331776"/>
            <a:ext cx="5511262" cy="658425"/>
          </a:xfrm>
          <a:prstGeom prst="rect">
            <a:avLst/>
          </a:prstGeom>
        </p:spPr>
      </p:pic>
      <p:pic>
        <p:nvPicPr>
          <p:cNvPr id="469" name="图片 468">
            <a:extLst>
              <a:ext uri="{FF2B5EF4-FFF2-40B4-BE49-F238E27FC236}">
                <a16:creationId xmlns:a16="http://schemas.microsoft.com/office/drawing/2014/main" id="{2FADA19D-118B-4EB4-8B0C-09D9697957FD}"/>
              </a:ext>
            </a:extLst>
          </p:cNvPr>
          <p:cNvPicPr>
            <a:picLocks noChangeAspect="1"/>
          </p:cNvPicPr>
          <p:nvPr/>
        </p:nvPicPr>
        <p:blipFill>
          <a:blip r:embed="rId87"/>
          <a:stretch>
            <a:fillRect/>
          </a:stretch>
        </p:blipFill>
        <p:spPr>
          <a:xfrm>
            <a:off x="35969471" y="10607179"/>
            <a:ext cx="4535817" cy="1914310"/>
          </a:xfrm>
          <a:prstGeom prst="rect">
            <a:avLst/>
          </a:prstGeom>
        </p:spPr>
      </p:pic>
      <p:pic>
        <p:nvPicPr>
          <p:cNvPr id="470" name="图片 469">
            <a:extLst>
              <a:ext uri="{FF2B5EF4-FFF2-40B4-BE49-F238E27FC236}">
                <a16:creationId xmlns:a16="http://schemas.microsoft.com/office/drawing/2014/main" id="{598889B0-7D0B-4C88-A752-014F09E1160C}"/>
              </a:ext>
            </a:extLst>
          </p:cNvPr>
          <p:cNvPicPr>
            <a:picLocks noChangeAspect="1"/>
          </p:cNvPicPr>
          <p:nvPr/>
        </p:nvPicPr>
        <p:blipFill>
          <a:blip r:embed="rId88"/>
          <a:stretch>
            <a:fillRect/>
          </a:stretch>
        </p:blipFill>
        <p:spPr>
          <a:xfrm>
            <a:off x="38143718" y="10050597"/>
            <a:ext cx="2517866" cy="493819"/>
          </a:xfrm>
          <a:prstGeom prst="rect">
            <a:avLst/>
          </a:prstGeom>
        </p:spPr>
      </p:pic>
      <p:sp>
        <p:nvSpPr>
          <p:cNvPr id="471" name="箭头: 下 470">
            <a:extLst>
              <a:ext uri="{FF2B5EF4-FFF2-40B4-BE49-F238E27FC236}">
                <a16:creationId xmlns:a16="http://schemas.microsoft.com/office/drawing/2014/main" id="{9C14E313-9A72-46B3-A6C2-C63BFD4FE003}"/>
              </a:ext>
            </a:extLst>
          </p:cNvPr>
          <p:cNvSpPr/>
          <p:nvPr/>
        </p:nvSpPr>
        <p:spPr>
          <a:xfrm>
            <a:off x="37725163" y="10049490"/>
            <a:ext cx="511789" cy="1079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8" name="图片 477">
            <a:extLst>
              <a:ext uri="{FF2B5EF4-FFF2-40B4-BE49-F238E27FC236}">
                <a16:creationId xmlns:a16="http://schemas.microsoft.com/office/drawing/2014/main" id="{436A0795-636D-4135-98F4-14390AC62D96}"/>
              </a:ext>
            </a:extLst>
          </p:cNvPr>
          <p:cNvPicPr>
            <a:picLocks noChangeAspect="1"/>
          </p:cNvPicPr>
          <p:nvPr/>
        </p:nvPicPr>
        <p:blipFill>
          <a:blip r:embed="rId89"/>
          <a:stretch>
            <a:fillRect/>
          </a:stretch>
        </p:blipFill>
        <p:spPr>
          <a:xfrm>
            <a:off x="35993874" y="13482526"/>
            <a:ext cx="4535817" cy="1908213"/>
          </a:xfrm>
          <a:prstGeom prst="rect">
            <a:avLst/>
          </a:prstGeom>
        </p:spPr>
      </p:pic>
      <p:sp>
        <p:nvSpPr>
          <p:cNvPr id="279" name="箭头: 下 278">
            <a:extLst>
              <a:ext uri="{FF2B5EF4-FFF2-40B4-BE49-F238E27FC236}">
                <a16:creationId xmlns:a16="http://schemas.microsoft.com/office/drawing/2014/main" id="{981ACBCA-7E8F-4649-930B-5C2885C98849}"/>
              </a:ext>
            </a:extLst>
          </p:cNvPr>
          <p:cNvSpPr/>
          <p:nvPr/>
        </p:nvSpPr>
        <p:spPr>
          <a:xfrm>
            <a:off x="37734899" y="12201029"/>
            <a:ext cx="511789" cy="1079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9" name="图片 478">
            <a:extLst>
              <a:ext uri="{FF2B5EF4-FFF2-40B4-BE49-F238E27FC236}">
                <a16:creationId xmlns:a16="http://schemas.microsoft.com/office/drawing/2014/main" id="{09F8E3C3-8ECC-4182-8A9F-38ED0AFC86E1}"/>
              </a:ext>
            </a:extLst>
          </p:cNvPr>
          <p:cNvPicPr>
            <a:picLocks noChangeAspect="1"/>
          </p:cNvPicPr>
          <p:nvPr/>
        </p:nvPicPr>
        <p:blipFill>
          <a:blip r:embed="rId90"/>
          <a:stretch>
            <a:fillRect/>
          </a:stretch>
        </p:blipFill>
        <p:spPr>
          <a:xfrm>
            <a:off x="35585912" y="12493921"/>
            <a:ext cx="2310584" cy="493819"/>
          </a:xfrm>
          <a:prstGeom prst="rect">
            <a:avLst/>
          </a:prstGeom>
        </p:spPr>
      </p:pic>
      <p:pic>
        <p:nvPicPr>
          <p:cNvPr id="480" name="图片 479">
            <a:extLst>
              <a:ext uri="{FF2B5EF4-FFF2-40B4-BE49-F238E27FC236}">
                <a16:creationId xmlns:a16="http://schemas.microsoft.com/office/drawing/2014/main" id="{7F5AB323-BF6D-41AD-9D6E-139AAB7B9E1C}"/>
              </a:ext>
            </a:extLst>
          </p:cNvPr>
          <p:cNvPicPr>
            <a:picLocks noChangeAspect="1"/>
          </p:cNvPicPr>
          <p:nvPr/>
        </p:nvPicPr>
        <p:blipFill>
          <a:blip r:embed="rId91"/>
          <a:stretch>
            <a:fillRect/>
          </a:stretch>
        </p:blipFill>
        <p:spPr>
          <a:xfrm>
            <a:off x="38237379" y="12460914"/>
            <a:ext cx="1841152" cy="493819"/>
          </a:xfrm>
          <a:prstGeom prst="rect">
            <a:avLst/>
          </a:prstGeom>
        </p:spPr>
      </p:pic>
      <p:cxnSp>
        <p:nvCxnSpPr>
          <p:cNvPr id="482" name="直接箭头连接符 481">
            <a:extLst>
              <a:ext uri="{FF2B5EF4-FFF2-40B4-BE49-F238E27FC236}">
                <a16:creationId xmlns:a16="http://schemas.microsoft.com/office/drawing/2014/main" id="{100E2C97-0CC0-4C88-8A37-E27E2754718D}"/>
              </a:ext>
            </a:extLst>
          </p:cNvPr>
          <p:cNvCxnSpPr>
            <a:cxnSpLocks/>
          </p:cNvCxnSpPr>
          <p:nvPr/>
        </p:nvCxnSpPr>
        <p:spPr>
          <a:xfrm>
            <a:off x="36019038" y="13362355"/>
            <a:ext cx="104236" cy="3759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5" name="直接箭头连接符 284">
            <a:extLst>
              <a:ext uri="{FF2B5EF4-FFF2-40B4-BE49-F238E27FC236}">
                <a16:creationId xmlns:a16="http://schemas.microsoft.com/office/drawing/2014/main" id="{469A8D81-B2E5-4CB9-B7F7-FB6FF844202A}"/>
              </a:ext>
            </a:extLst>
          </p:cNvPr>
          <p:cNvCxnSpPr>
            <a:cxnSpLocks/>
          </p:cNvCxnSpPr>
          <p:nvPr/>
        </p:nvCxnSpPr>
        <p:spPr>
          <a:xfrm>
            <a:off x="36199278" y="13342560"/>
            <a:ext cx="101623" cy="387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6" name="直接箭头连接符 285">
            <a:extLst>
              <a:ext uri="{FF2B5EF4-FFF2-40B4-BE49-F238E27FC236}">
                <a16:creationId xmlns:a16="http://schemas.microsoft.com/office/drawing/2014/main" id="{362B9668-B0AC-4A5B-BAFA-0F593868CEF3}"/>
              </a:ext>
            </a:extLst>
          </p:cNvPr>
          <p:cNvCxnSpPr>
            <a:cxnSpLocks/>
          </p:cNvCxnSpPr>
          <p:nvPr/>
        </p:nvCxnSpPr>
        <p:spPr>
          <a:xfrm>
            <a:off x="36389776" y="13342560"/>
            <a:ext cx="105224" cy="403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7" name="直接箭头连接符 286">
            <a:extLst>
              <a:ext uri="{FF2B5EF4-FFF2-40B4-BE49-F238E27FC236}">
                <a16:creationId xmlns:a16="http://schemas.microsoft.com/office/drawing/2014/main" id="{9F604706-BA5B-43F2-A714-14CBC7798027}"/>
              </a:ext>
            </a:extLst>
          </p:cNvPr>
          <p:cNvCxnSpPr>
            <a:cxnSpLocks/>
          </p:cNvCxnSpPr>
          <p:nvPr/>
        </p:nvCxnSpPr>
        <p:spPr>
          <a:xfrm>
            <a:off x="36567403" y="13333521"/>
            <a:ext cx="103557" cy="396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0" name="直接箭头连接符 299">
            <a:extLst>
              <a:ext uri="{FF2B5EF4-FFF2-40B4-BE49-F238E27FC236}">
                <a16:creationId xmlns:a16="http://schemas.microsoft.com/office/drawing/2014/main" id="{A0F619B6-1FD3-4E91-AE0E-837CCA07F8C1}"/>
              </a:ext>
            </a:extLst>
          </p:cNvPr>
          <p:cNvCxnSpPr>
            <a:cxnSpLocks/>
          </p:cNvCxnSpPr>
          <p:nvPr/>
        </p:nvCxnSpPr>
        <p:spPr>
          <a:xfrm>
            <a:off x="36754153" y="13360536"/>
            <a:ext cx="104236" cy="3759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1" name="直接箭头连接符 300">
            <a:extLst>
              <a:ext uri="{FF2B5EF4-FFF2-40B4-BE49-F238E27FC236}">
                <a16:creationId xmlns:a16="http://schemas.microsoft.com/office/drawing/2014/main" id="{D54B2273-9BC8-4A62-BC9D-5876748FB375}"/>
              </a:ext>
            </a:extLst>
          </p:cNvPr>
          <p:cNvCxnSpPr>
            <a:cxnSpLocks/>
          </p:cNvCxnSpPr>
          <p:nvPr/>
        </p:nvCxnSpPr>
        <p:spPr>
          <a:xfrm>
            <a:off x="36934393" y="13340741"/>
            <a:ext cx="101623" cy="387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2" name="直接箭头连接符 301">
            <a:extLst>
              <a:ext uri="{FF2B5EF4-FFF2-40B4-BE49-F238E27FC236}">
                <a16:creationId xmlns:a16="http://schemas.microsoft.com/office/drawing/2014/main" id="{DCC2CEFF-20B0-4A10-9FD2-A876BF822839}"/>
              </a:ext>
            </a:extLst>
          </p:cNvPr>
          <p:cNvCxnSpPr>
            <a:cxnSpLocks/>
          </p:cNvCxnSpPr>
          <p:nvPr/>
        </p:nvCxnSpPr>
        <p:spPr>
          <a:xfrm>
            <a:off x="37124891" y="13340741"/>
            <a:ext cx="105224" cy="403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3" name="直接箭头连接符 302">
            <a:extLst>
              <a:ext uri="{FF2B5EF4-FFF2-40B4-BE49-F238E27FC236}">
                <a16:creationId xmlns:a16="http://schemas.microsoft.com/office/drawing/2014/main" id="{81A694A7-6BBA-4CC7-905E-10B6B023D104}"/>
              </a:ext>
            </a:extLst>
          </p:cNvPr>
          <p:cNvCxnSpPr>
            <a:cxnSpLocks/>
          </p:cNvCxnSpPr>
          <p:nvPr/>
        </p:nvCxnSpPr>
        <p:spPr>
          <a:xfrm>
            <a:off x="37302518" y="13331702"/>
            <a:ext cx="103557" cy="396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8" name="直接箭头连接符 307">
            <a:extLst>
              <a:ext uri="{FF2B5EF4-FFF2-40B4-BE49-F238E27FC236}">
                <a16:creationId xmlns:a16="http://schemas.microsoft.com/office/drawing/2014/main" id="{ED8F02C4-C48C-441F-916E-C0704D4C8300}"/>
              </a:ext>
            </a:extLst>
          </p:cNvPr>
          <p:cNvCxnSpPr>
            <a:cxnSpLocks/>
          </p:cNvCxnSpPr>
          <p:nvPr/>
        </p:nvCxnSpPr>
        <p:spPr>
          <a:xfrm>
            <a:off x="37474550" y="13343402"/>
            <a:ext cx="104236" cy="3759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9" name="直接箭头连接符 308">
            <a:extLst>
              <a:ext uri="{FF2B5EF4-FFF2-40B4-BE49-F238E27FC236}">
                <a16:creationId xmlns:a16="http://schemas.microsoft.com/office/drawing/2014/main" id="{D5DACD56-D044-46CE-A415-BC6B42639B91}"/>
              </a:ext>
            </a:extLst>
          </p:cNvPr>
          <p:cNvCxnSpPr>
            <a:cxnSpLocks/>
          </p:cNvCxnSpPr>
          <p:nvPr/>
        </p:nvCxnSpPr>
        <p:spPr>
          <a:xfrm>
            <a:off x="37654790" y="13323607"/>
            <a:ext cx="101623" cy="387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0" name="直接箭头连接符 309">
            <a:extLst>
              <a:ext uri="{FF2B5EF4-FFF2-40B4-BE49-F238E27FC236}">
                <a16:creationId xmlns:a16="http://schemas.microsoft.com/office/drawing/2014/main" id="{1D806F99-D267-47C5-A375-5685C46B069A}"/>
              </a:ext>
            </a:extLst>
          </p:cNvPr>
          <p:cNvCxnSpPr>
            <a:cxnSpLocks/>
          </p:cNvCxnSpPr>
          <p:nvPr/>
        </p:nvCxnSpPr>
        <p:spPr>
          <a:xfrm>
            <a:off x="37845288" y="13323607"/>
            <a:ext cx="105224" cy="403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1" name="直接箭头连接符 310">
            <a:extLst>
              <a:ext uri="{FF2B5EF4-FFF2-40B4-BE49-F238E27FC236}">
                <a16:creationId xmlns:a16="http://schemas.microsoft.com/office/drawing/2014/main" id="{516657CC-55DD-4B0B-9D36-51577C01B110}"/>
              </a:ext>
            </a:extLst>
          </p:cNvPr>
          <p:cNvCxnSpPr>
            <a:cxnSpLocks/>
          </p:cNvCxnSpPr>
          <p:nvPr/>
        </p:nvCxnSpPr>
        <p:spPr>
          <a:xfrm>
            <a:off x="38022915" y="13314568"/>
            <a:ext cx="103557" cy="396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2" name="直接箭头连接符 311">
            <a:extLst>
              <a:ext uri="{FF2B5EF4-FFF2-40B4-BE49-F238E27FC236}">
                <a16:creationId xmlns:a16="http://schemas.microsoft.com/office/drawing/2014/main" id="{16F88DC3-3729-43E0-B449-696DE91367DF}"/>
              </a:ext>
            </a:extLst>
          </p:cNvPr>
          <p:cNvCxnSpPr>
            <a:cxnSpLocks/>
          </p:cNvCxnSpPr>
          <p:nvPr/>
        </p:nvCxnSpPr>
        <p:spPr>
          <a:xfrm>
            <a:off x="38209665" y="13341583"/>
            <a:ext cx="104236" cy="3759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3" name="直接箭头连接符 312">
            <a:extLst>
              <a:ext uri="{FF2B5EF4-FFF2-40B4-BE49-F238E27FC236}">
                <a16:creationId xmlns:a16="http://schemas.microsoft.com/office/drawing/2014/main" id="{9ECB4BA8-A06A-4D66-95FE-49E874C10410}"/>
              </a:ext>
            </a:extLst>
          </p:cNvPr>
          <p:cNvCxnSpPr>
            <a:cxnSpLocks/>
          </p:cNvCxnSpPr>
          <p:nvPr/>
        </p:nvCxnSpPr>
        <p:spPr>
          <a:xfrm>
            <a:off x="38389905" y="13321788"/>
            <a:ext cx="101623" cy="387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4" name="直接箭头连接符 313">
            <a:extLst>
              <a:ext uri="{FF2B5EF4-FFF2-40B4-BE49-F238E27FC236}">
                <a16:creationId xmlns:a16="http://schemas.microsoft.com/office/drawing/2014/main" id="{39556F38-63FF-44C7-BA09-F3134280E586}"/>
              </a:ext>
            </a:extLst>
          </p:cNvPr>
          <p:cNvCxnSpPr>
            <a:cxnSpLocks/>
          </p:cNvCxnSpPr>
          <p:nvPr/>
        </p:nvCxnSpPr>
        <p:spPr>
          <a:xfrm>
            <a:off x="38580403" y="13321788"/>
            <a:ext cx="105224" cy="403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5" name="直接箭头连接符 314">
            <a:extLst>
              <a:ext uri="{FF2B5EF4-FFF2-40B4-BE49-F238E27FC236}">
                <a16:creationId xmlns:a16="http://schemas.microsoft.com/office/drawing/2014/main" id="{684BBE07-DCC5-4C1A-93B6-4CCD001BE7F2}"/>
              </a:ext>
            </a:extLst>
          </p:cNvPr>
          <p:cNvCxnSpPr>
            <a:cxnSpLocks/>
          </p:cNvCxnSpPr>
          <p:nvPr/>
        </p:nvCxnSpPr>
        <p:spPr>
          <a:xfrm>
            <a:off x="38758030" y="13312749"/>
            <a:ext cx="103557" cy="396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6" name="直接箭头连接符 315">
            <a:extLst>
              <a:ext uri="{FF2B5EF4-FFF2-40B4-BE49-F238E27FC236}">
                <a16:creationId xmlns:a16="http://schemas.microsoft.com/office/drawing/2014/main" id="{BFE696D0-EAF5-4EBE-A013-3396840CFD7A}"/>
              </a:ext>
            </a:extLst>
          </p:cNvPr>
          <p:cNvCxnSpPr>
            <a:cxnSpLocks/>
          </p:cNvCxnSpPr>
          <p:nvPr/>
        </p:nvCxnSpPr>
        <p:spPr>
          <a:xfrm>
            <a:off x="38944138" y="13341583"/>
            <a:ext cx="104236" cy="3759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7" name="直接箭头连接符 316">
            <a:extLst>
              <a:ext uri="{FF2B5EF4-FFF2-40B4-BE49-F238E27FC236}">
                <a16:creationId xmlns:a16="http://schemas.microsoft.com/office/drawing/2014/main" id="{1C1C669B-1B9C-4252-A3EC-0063E89724F1}"/>
              </a:ext>
            </a:extLst>
          </p:cNvPr>
          <p:cNvCxnSpPr>
            <a:cxnSpLocks/>
          </p:cNvCxnSpPr>
          <p:nvPr/>
        </p:nvCxnSpPr>
        <p:spPr>
          <a:xfrm>
            <a:off x="39124378" y="13321788"/>
            <a:ext cx="101623" cy="387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8" name="直接箭头连接符 317">
            <a:extLst>
              <a:ext uri="{FF2B5EF4-FFF2-40B4-BE49-F238E27FC236}">
                <a16:creationId xmlns:a16="http://schemas.microsoft.com/office/drawing/2014/main" id="{314009B7-ECCA-4765-9D40-AD8EB97EDBEB}"/>
              </a:ext>
            </a:extLst>
          </p:cNvPr>
          <p:cNvCxnSpPr>
            <a:cxnSpLocks/>
          </p:cNvCxnSpPr>
          <p:nvPr/>
        </p:nvCxnSpPr>
        <p:spPr>
          <a:xfrm>
            <a:off x="39314876" y="13321788"/>
            <a:ext cx="105224" cy="403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9" name="直接箭头连接符 318">
            <a:extLst>
              <a:ext uri="{FF2B5EF4-FFF2-40B4-BE49-F238E27FC236}">
                <a16:creationId xmlns:a16="http://schemas.microsoft.com/office/drawing/2014/main" id="{1DE6EC22-93CA-404B-AE9C-37BC7E356711}"/>
              </a:ext>
            </a:extLst>
          </p:cNvPr>
          <p:cNvCxnSpPr>
            <a:cxnSpLocks/>
          </p:cNvCxnSpPr>
          <p:nvPr/>
        </p:nvCxnSpPr>
        <p:spPr>
          <a:xfrm>
            <a:off x="39492503" y="13312749"/>
            <a:ext cx="103557" cy="396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0" name="直接箭头连接符 319">
            <a:extLst>
              <a:ext uri="{FF2B5EF4-FFF2-40B4-BE49-F238E27FC236}">
                <a16:creationId xmlns:a16="http://schemas.microsoft.com/office/drawing/2014/main" id="{E8814F2A-BD1C-4D5C-B86E-1BFC346DFE7F}"/>
              </a:ext>
            </a:extLst>
          </p:cNvPr>
          <p:cNvCxnSpPr>
            <a:cxnSpLocks/>
          </p:cNvCxnSpPr>
          <p:nvPr/>
        </p:nvCxnSpPr>
        <p:spPr>
          <a:xfrm>
            <a:off x="39679253" y="13339764"/>
            <a:ext cx="104236" cy="3759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1" name="直接箭头连接符 320">
            <a:extLst>
              <a:ext uri="{FF2B5EF4-FFF2-40B4-BE49-F238E27FC236}">
                <a16:creationId xmlns:a16="http://schemas.microsoft.com/office/drawing/2014/main" id="{81A639CD-DEA3-49D7-A499-06F767E74071}"/>
              </a:ext>
            </a:extLst>
          </p:cNvPr>
          <p:cNvCxnSpPr>
            <a:cxnSpLocks/>
          </p:cNvCxnSpPr>
          <p:nvPr/>
        </p:nvCxnSpPr>
        <p:spPr>
          <a:xfrm>
            <a:off x="39859493" y="13319969"/>
            <a:ext cx="101623" cy="387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2" name="直接箭头连接符 321">
            <a:extLst>
              <a:ext uri="{FF2B5EF4-FFF2-40B4-BE49-F238E27FC236}">
                <a16:creationId xmlns:a16="http://schemas.microsoft.com/office/drawing/2014/main" id="{4E85138F-F56B-4314-8FAA-3DCE99B704BF}"/>
              </a:ext>
            </a:extLst>
          </p:cNvPr>
          <p:cNvCxnSpPr>
            <a:cxnSpLocks/>
          </p:cNvCxnSpPr>
          <p:nvPr/>
        </p:nvCxnSpPr>
        <p:spPr>
          <a:xfrm>
            <a:off x="40049991" y="13319969"/>
            <a:ext cx="105224" cy="403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3" name="直接箭头连接符 322">
            <a:extLst>
              <a:ext uri="{FF2B5EF4-FFF2-40B4-BE49-F238E27FC236}">
                <a16:creationId xmlns:a16="http://schemas.microsoft.com/office/drawing/2014/main" id="{910F34DF-3ACB-41EA-850B-0A19788F2876}"/>
              </a:ext>
            </a:extLst>
          </p:cNvPr>
          <p:cNvCxnSpPr>
            <a:cxnSpLocks/>
          </p:cNvCxnSpPr>
          <p:nvPr/>
        </p:nvCxnSpPr>
        <p:spPr>
          <a:xfrm>
            <a:off x="40227618" y="13310930"/>
            <a:ext cx="103557" cy="396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02" name="图片 501">
            <a:extLst>
              <a:ext uri="{FF2B5EF4-FFF2-40B4-BE49-F238E27FC236}">
                <a16:creationId xmlns:a16="http://schemas.microsoft.com/office/drawing/2014/main" id="{4022F42D-9038-4461-8A80-E140270DB0E3}"/>
              </a:ext>
            </a:extLst>
          </p:cNvPr>
          <p:cNvPicPr>
            <a:picLocks noChangeAspect="1"/>
          </p:cNvPicPr>
          <p:nvPr/>
        </p:nvPicPr>
        <p:blipFill>
          <a:blip r:embed="rId92"/>
          <a:stretch>
            <a:fillRect/>
          </a:stretch>
        </p:blipFill>
        <p:spPr>
          <a:xfrm>
            <a:off x="38591693" y="13018019"/>
            <a:ext cx="2377646" cy="377985"/>
          </a:xfrm>
          <a:prstGeom prst="rect">
            <a:avLst/>
          </a:prstGeom>
        </p:spPr>
      </p:pic>
      <p:sp>
        <p:nvSpPr>
          <p:cNvPr id="344" name="文本框 343">
            <a:extLst>
              <a:ext uri="{FF2B5EF4-FFF2-40B4-BE49-F238E27FC236}">
                <a16:creationId xmlns:a16="http://schemas.microsoft.com/office/drawing/2014/main" id="{C3627C9E-A3AE-4574-97E2-131980C47614}"/>
              </a:ext>
            </a:extLst>
          </p:cNvPr>
          <p:cNvSpPr txBox="1"/>
          <p:nvPr/>
        </p:nvSpPr>
        <p:spPr>
          <a:xfrm>
            <a:off x="31364391" y="16392328"/>
            <a:ext cx="3386667" cy="400110"/>
          </a:xfrm>
          <a:prstGeom prst="rect">
            <a:avLst/>
          </a:prstGeom>
          <a:noFill/>
        </p:spPr>
        <p:txBody>
          <a:bodyPr wrap="square" rtlCol="0">
            <a:spAutoFit/>
          </a:bodyPr>
          <a:lstStyle/>
          <a:p>
            <a:r>
              <a:rPr lang="en-US" altLang="zh-CN" sz="2000" dirty="0"/>
              <a:t>1. T-formulation</a:t>
            </a:r>
            <a:endParaRPr lang="zh-CN" altLang="en-US" sz="2000" dirty="0"/>
          </a:p>
        </p:txBody>
      </p:sp>
      <p:sp>
        <p:nvSpPr>
          <p:cNvPr id="345" name="文本框 344">
            <a:extLst>
              <a:ext uri="{FF2B5EF4-FFF2-40B4-BE49-F238E27FC236}">
                <a16:creationId xmlns:a16="http://schemas.microsoft.com/office/drawing/2014/main" id="{557A5C8B-C1F3-4620-A0B7-4E2E4F43E30B}"/>
              </a:ext>
            </a:extLst>
          </p:cNvPr>
          <p:cNvSpPr txBox="1"/>
          <p:nvPr/>
        </p:nvSpPr>
        <p:spPr>
          <a:xfrm>
            <a:off x="33394846" y="16411118"/>
            <a:ext cx="3386667" cy="400110"/>
          </a:xfrm>
          <a:prstGeom prst="rect">
            <a:avLst/>
          </a:prstGeom>
          <a:noFill/>
        </p:spPr>
        <p:txBody>
          <a:bodyPr wrap="square" rtlCol="0">
            <a:spAutoFit/>
          </a:bodyPr>
          <a:lstStyle/>
          <a:p>
            <a:r>
              <a:rPr lang="en-US" altLang="zh-CN" sz="2000" dirty="0"/>
              <a:t>2. A-formulation</a:t>
            </a:r>
            <a:endParaRPr lang="zh-CN" altLang="en-US" sz="2000" dirty="0"/>
          </a:p>
        </p:txBody>
      </p:sp>
      <p:cxnSp>
        <p:nvCxnSpPr>
          <p:cNvPr id="346" name="直接连接符 345">
            <a:extLst>
              <a:ext uri="{FF2B5EF4-FFF2-40B4-BE49-F238E27FC236}">
                <a16:creationId xmlns:a16="http://schemas.microsoft.com/office/drawing/2014/main" id="{CF48FA26-D0FB-48F9-A907-4E525BA9BD3F}"/>
              </a:ext>
            </a:extLst>
          </p:cNvPr>
          <p:cNvCxnSpPr>
            <a:cxnSpLocks/>
          </p:cNvCxnSpPr>
          <p:nvPr/>
        </p:nvCxnSpPr>
        <p:spPr>
          <a:xfrm>
            <a:off x="30726259" y="15694883"/>
            <a:ext cx="10626965"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08" name="文本框 507">
            <a:extLst>
              <a:ext uri="{FF2B5EF4-FFF2-40B4-BE49-F238E27FC236}">
                <a16:creationId xmlns:a16="http://schemas.microsoft.com/office/drawing/2014/main" id="{29F67C4D-53B1-47F8-8FB2-5F9EB66CFA29}"/>
              </a:ext>
            </a:extLst>
          </p:cNvPr>
          <p:cNvSpPr txBox="1"/>
          <p:nvPr/>
        </p:nvSpPr>
        <p:spPr>
          <a:xfrm>
            <a:off x="31353336" y="15837566"/>
            <a:ext cx="7666576" cy="553998"/>
          </a:xfrm>
          <a:prstGeom prst="rect">
            <a:avLst/>
          </a:prstGeom>
          <a:noFill/>
        </p:spPr>
        <p:txBody>
          <a:bodyPr wrap="square" rtlCol="0">
            <a:spAutoFit/>
          </a:bodyPr>
          <a:lstStyle/>
          <a:p>
            <a:r>
              <a:rPr lang="en-US" altLang="zh-CN" sz="3000" dirty="0"/>
              <a:t>Base equation</a:t>
            </a:r>
            <a:endParaRPr lang="zh-CN" altLang="en-US" sz="3000" dirty="0"/>
          </a:p>
        </p:txBody>
      </p:sp>
      <p:sp>
        <p:nvSpPr>
          <p:cNvPr id="347" name="文本框 346">
            <a:extLst>
              <a:ext uri="{FF2B5EF4-FFF2-40B4-BE49-F238E27FC236}">
                <a16:creationId xmlns:a16="http://schemas.microsoft.com/office/drawing/2014/main" id="{A565C093-615F-4F4E-ACBE-F00665065FB6}"/>
              </a:ext>
            </a:extLst>
          </p:cNvPr>
          <p:cNvSpPr txBox="1"/>
          <p:nvPr/>
        </p:nvSpPr>
        <p:spPr>
          <a:xfrm>
            <a:off x="31386881" y="17006963"/>
            <a:ext cx="3386667" cy="400110"/>
          </a:xfrm>
          <a:prstGeom prst="rect">
            <a:avLst/>
          </a:prstGeom>
          <a:noFill/>
        </p:spPr>
        <p:txBody>
          <a:bodyPr wrap="square" rtlCol="0">
            <a:spAutoFit/>
          </a:bodyPr>
          <a:lstStyle/>
          <a:p>
            <a:r>
              <a:rPr lang="en-US" altLang="zh-CN" sz="2000" dirty="0"/>
              <a:t>3. Power law</a:t>
            </a:r>
          </a:p>
        </p:txBody>
      </p:sp>
      <mc:AlternateContent xmlns:mc="http://schemas.openxmlformats.org/markup-compatibility/2006" xmlns:a14="http://schemas.microsoft.com/office/drawing/2010/main">
        <mc:Choice Requires="a14">
          <p:sp>
            <p:nvSpPr>
              <p:cNvPr id="348" name="文本框 347">
                <a:extLst>
                  <a:ext uri="{FF2B5EF4-FFF2-40B4-BE49-F238E27FC236}">
                    <a16:creationId xmlns:a16="http://schemas.microsoft.com/office/drawing/2014/main" id="{2726727D-37D4-4402-AC5C-1CA54C92B345}"/>
                  </a:ext>
                </a:extLst>
              </p:cNvPr>
              <p:cNvSpPr txBox="1"/>
              <p:nvPr/>
            </p:nvSpPr>
            <p:spPr>
              <a:xfrm>
                <a:off x="33506445" y="17044355"/>
                <a:ext cx="1779333" cy="276999"/>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𝐽</m:t>
                          </m:r>
                        </m:e>
                        <m:sub>
                          <m:r>
                            <a:rPr lang="en-US" altLang="zh-CN" sz="1800" i="1" smtClean="0">
                              <a:solidFill>
                                <a:prstClr val="black"/>
                              </a:solidFill>
                              <a:latin typeface="Cambria Math" panose="02040503050406030204" pitchFamily="18" charset="0"/>
                            </a:rPr>
                            <m:t>𝑐</m:t>
                          </m:r>
                        </m:sub>
                      </m:sSub>
                      <m:r>
                        <a:rPr lang="en-US" altLang="zh-CN" sz="1800" i="1" smtClean="0">
                          <a:solidFill>
                            <a:prstClr val="black"/>
                          </a:solidFill>
                          <a:latin typeface="Cambria Math" panose="02040503050406030204" pitchFamily="18" charset="0"/>
                        </a:rPr>
                        <m:t>(</m:t>
                      </m:r>
                      <m:r>
                        <a:rPr lang="zh-CN" altLang="en-US" sz="1800" i="1" smtClean="0">
                          <a:solidFill>
                            <a:prstClr val="black"/>
                          </a:solidFill>
                          <a:latin typeface="Cambria Math" panose="02040503050406030204" pitchFamily="18" charset="0"/>
                        </a:rPr>
                        <m:t>𝜀</m:t>
                      </m:r>
                      <m:r>
                        <a:rPr lang="en-US" altLang="zh-CN" sz="1800" i="1" smtClean="0">
                          <a:solidFill>
                            <a:prstClr val="black"/>
                          </a:solidFill>
                          <a:latin typeface="Cambria Math" panose="02040503050406030204" pitchFamily="18" charset="0"/>
                        </a:rPr>
                        <m:t>)=</m:t>
                      </m:r>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𝐽</m:t>
                          </m:r>
                        </m:e>
                        <m:sub>
                          <m:r>
                            <a:rPr lang="en-US" altLang="zh-CN" sz="1800" i="1" smtClean="0">
                              <a:solidFill>
                                <a:prstClr val="black"/>
                              </a:solidFill>
                              <a:latin typeface="Cambria Math" panose="02040503050406030204" pitchFamily="18" charset="0"/>
                            </a:rPr>
                            <m:t>𝑐</m:t>
                          </m:r>
                          <m:r>
                            <a:rPr lang="en-US" altLang="zh-CN" sz="1800" i="1" smtClean="0">
                              <a:solidFill>
                                <a:prstClr val="black"/>
                              </a:solidFill>
                              <a:latin typeface="Cambria Math" panose="02040503050406030204" pitchFamily="18" charset="0"/>
                            </a:rPr>
                            <m:t>0</m:t>
                          </m:r>
                        </m:sub>
                      </m:sSub>
                      <m:r>
                        <a:rPr lang="en-US" altLang="zh-CN" sz="1800" i="1" smtClean="0">
                          <a:solidFill>
                            <a:prstClr val="black"/>
                          </a:solidFill>
                          <a:latin typeface="Cambria Math" panose="02040503050406030204" pitchFamily="18" charset="0"/>
                        </a:rPr>
                        <m:t>∗</m:t>
                      </m:r>
                      <m:r>
                        <a:rPr lang="en-US" altLang="zh-CN" sz="1800" i="1" smtClean="0">
                          <a:solidFill>
                            <a:prstClr val="black"/>
                          </a:solidFill>
                          <a:latin typeface="Cambria Math" panose="02040503050406030204" pitchFamily="18" charset="0"/>
                        </a:rPr>
                        <m:t>𝑃</m:t>
                      </m:r>
                      <m:r>
                        <a:rPr lang="en-US" altLang="zh-CN" sz="1800" i="1" smtClean="0">
                          <a:solidFill>
                            <a:prstClr val="black"/>
                          </a:solidFill>
                          <a:latin typeface="Cambria Math" panose="02040503050406030204" pitchFamily="18" charset="0"/>
                        </a:rPr>
                        <m:t>(</m:t>
                      </m:r>
                      <m:r>
                        <a:rPr lang="zh-CN" altLang="en-US" sz="1800" i="1" smtClean="0">
                          <a:solidFill>
                            <a:prstClr val="black"/>
                          </a:solidFill>
                          <a:latin typeface="Cambria Math" panose="02040503050406030204" pitchFamily="18" charset="0"/>
                        </a:rPr>
                        <m:t>𝜀</m:t>
                      </m:r>
                      <m:r>
                        <a:rPr lang="en-US" altLang="zh-CN" sz="1800" i="1" smtClean="0">
                          <a:solidFill>
                            <a:prstClr val="black"/>
                          </a:solidFill>
                          <a:latin typeface="Cambria Math" panose="02040503050406030204" pitchFamily="18" charset="0"/>
                        </a:rPr>
                        <m:t>)</m:t>
                      </m:r>
                    </m:oMath>
                  </m:oMathPara>
                </a14:m>
                <a:endParaRPr lang="zh-CN" altLang="en-US" sz="1800" dirty="0">
                  <a:solidFill>
                    <a:prstClr val="black"/>
                  </a:solidFill>
                  <a:latin typeface="等线" panose="020F0502020204030204"/>
                  <a:ea typeface="等线" panose="02010600030101010101" pitchFamily="2" charset="-122"/>
                </a:endParaRPr>
              </a:p>
            </p:txBody>
          </p:sp>
        </mc:Choice>
        <mc:Fallback xmlns="">
          <p:sp>
            <p:nvSpPr>
              <p:cNvPr id="348" name="文本框 347">
                <a:extLst>
                  <a:ext uri="{FF2B5EF4-FFF2-40B4-BE49-F238E27FC236}">
                    <a16:creationId xmlns:a16="http://schemas.microsoft.com/office/drawing/2014/main" id="{2726727D-37D4-4402-AC5C-1CA54C92B345}"/>
                  </a:ext>
                </a:extLst>
              </p:cNvPr>
              <p:cNvSpPr txBox="1">
                <a:spLocks noRot="1" noChangeAspect="1" noMove="1" noResize="1" noEditPoints="1" noAdjustHandles="1" noChangeArrowheads="1" noChangeShapeType="1" noTextEdit="1"/>
              </p:cNvSpPr>
              <p:nvPr/>
            </p:nvSpPr>
            <p:spPr>
              <a:xfrm>
                <a:off x="33506445" y="17044355"/>
                <a:ext cx="1779333" cy="276999"/>
              </a:xfrm>
              <a:prstGeom prst="rect">
                <a:avLst/>
              </a:prstGeom>
              <a:blipFill>
                <a:blip r:embed="rId93"/>
                <a:stretch>
                  <a:fillRect l="-3767" t="-2222" r="-4110" b="-35556"/>
                </a:stretch>
              </a:blipFill>
            </p:spPr>
            <p:txBody>
              <a:bodyPr/>
              <a:lstStyle/>
              <a:p>
                <a:r>
                  <a:rPr lang="zh-CN" altLang="en-US">
                    <a:noFill/>
                  </a:rPr>
                  <a:t> </a:t>
                </a:r>
              </a:p>
            </p:txBody>
          </p:sp>
        </mc:Fallback>
      </mc:AlternateContent>
      <p:pic>
        <p:nvPicPr>
          <p:cNvPr id="509" name="图片 508">
            <a:extLst>
              <a:ext uri="{FF2B5EF4-FFF2-40B4-BE49-F238E27FC236}">
                <a16:creationId xmlns:a16="http://schemas.microsoft.com/office/drawing/2014/main" id="{71974E4C-F112-4100-8C15-87F9559E8C6D}"/>
              </a:ext>
            </a:extLst>
          </p:cNvPr>
          <p:cNvPicPr>
            <a:picLocks noChangeAspect="1"/>
          </p:cNvPicPr>
          <p:nvPr/>
        </p:nvPicPr>
        <p:blipFill>
          <a:blip r:embed="rId94"/>
          <a:stretch>
            <a:fillRect/>
          </a:stretch>
        </p:blipFill>
        <p:spPr>
          <a:xfrm>
            <a:off x="35434852" y="16216221"/>
            <a:ext cx="2600384" cy="1652383"/>
          </a:xfrm>
          <a:prstGeom prst="rect">
            <a:avLst/>
          </a:prstGeom>
        </p:spPr>
      </p:pic>
      <p:sp>
        <p:nvSpPr>
          <p:cNvPr id="349" name="文本框 348">
            <a:extLst>
              <a:ext uri="{FF2B5EF4-FFF2-40B4-BE49-F238E27FC236}">
                <a16:creationId xmlns:a16="http://schemas.microsoft.com/office/drawing/2014/main" id="{84679E5C-9FA0-4A2D-898F-03B4C9C4FE4F}"/>
              </a:ext>
            </a:extLst>
          </p:cNvPr>
          <p:cNvSpPr txBox="1"/>
          <p:nvPr/>
        </p:nvSpPr>
        <p:spPr>
          <a:xfrm>
            <a:off x="31495320" y="17728080"/>
            <a:ext cx="2954591" cy="615553"/>
          </a:xfrm>
          <a:prstGeom prst="rect">
            <a:avLst/>
          </a:prstGeom>
          <a:noFill/>
        </p:spPr>
        <p:txBody>
          <a:bodyPr wrap="none" lIns="0" tIns="0" rIns="0" bIns="0" rtlCol="0">
            <a:spAutoFit/>
          </a:bodyPr>
          <a:lstStyle/>
          <a:p>
            <a:pPr eaLnBrk="1" fontAlgn="auto" hangingPunct="1">
              <a:spcBef>
                <a:spcPts val="0"/>
              </a:spcBef>
              <a:spcAft>
                <a:spcPts val="0"/>
              </a:spcAft>
            </a:pPr>
            <a:r>
              <a:rPr lang="en-US" altLang="zh-CN" sz="2000" dirty="0">
                <a:solidFill>
                  <a:prstClr val="black"/>
                </a:solidFill>
                <a:ea typeface="等线" panose="02010600030101010101" pitchFamily="2" charset="-122"/>
                <a:cs typeface="Times New Roman" panose="02020603050405020304" pitchFamily="18" charset="0"/>
              </a:rPr>
              <a:t>4. AC &amp; DC applied current </a:t>
            </a:r>
          </a:p>
          <a:p>
            <a:pPr eaLnBrk="1" fontAlgn="auto" hangingPunct="1">
              <a:spcBef>
                <a:spcPts val="0"/>
              </a:spcBef>
              <a:spcAft>
                <a:spcPts val="0"/>
              </a:spcAft>
            </a:pPr>
            <a:r>
              <a:rPr lang="en-US" altLang="zh-CN" sz="2000" dirty="0">
                <a:solidFill>
                  <a:prstClr val="black"/>
                </a:solidFill>
                <a:ea typeface="等线" panose="02010600030101010101" pitchFamily="2" charset="-122"/>
                <a:cs typeface="Times New Roman" panose="02020603050405020304" pitchFamily="18" charset="0"/>
              </a:rPr>
              <a:t>    and magnetic field </a:t>
            </a:r>
            <a:endParaRPr lang="zh-CN" altLang="en-US" sz="2000" dirty="0">
              <a:solidFill>
                <a:prstClr val="black"/>
              </a:solidFill>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8" name="文本框 357">
                <a:extLst>
                  <a:ext uri="{FF2B5EF4-FFF2-40B4-BE49-F238E27FC236}">
                    <a16:creationId xmlns:a16="http://schemas.microsoft.com/office/drawing/2014/main" id="{29DFE559-B40C-4CCC-8834-7BC95AED5E00}"/>
                  </a:ext>
                </a:extLst>
              </p:cNvPr>
              <p:cNvSpPr txBox="1"/>
              <p:nvPr/>
            </p:nvSpPr>
            <p:spPr>
              <a:xfrm>
                <a:off x="32274527" y="18525328"/>
                <a:ext cx="2128981" cy="298928"/>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𝐼</m:t>
                          </m:r>
                        </m:e>
                        <m:sub>
                          <m:r>
                            <a:rPr lang="en-US" altLang="zh-CN" sz="1800" i="1" smtClean="0">
                              <a:solidFill>
                                <a:prstClr val="black"/>
                              </a:solidFill>
                              <a:latin typeface="Cambria Math" panose="02040503050406030204" pitchFamily="18" charset="0"/>
                            </a:rPr>
                            <m:t>𝑎𝑝𝑝𝑙𝑦</m:t>
                          </m:r>
                        </m:sub>
                      </m:sSub>
                      <m:r>
                        <a:rPr lang="en-US" altLang="zh-CN" sz="1800" i="1" smtClean="0">
                          <a:solidFill>
                            <a:prstClr val="black"/>
                          </a:solidFill>
                          <a:latin typeface="Cambria Math" panose="02040503050406030204" pitchFamily="18" charset="0"/>
                        </a:rPr>
                        <m:t>=</m:t>
                      </m:r>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𝐼</m:t>
                          </m:r>
                        </m:e>
                        <m:sub>
                          <m:r>
                            <a:rPr lang="en-US" altLang="zh-CN" sz="1800" i="1" smtClean="0">
                              <a:solidFill>
                                <a:prstClr val="black"/>
                              </a:solidFill>
                              <a:latin typeface="Cambria Math" panose="02040503050406030204" pitchFamily="18" charset="0"/>
                            </a:rPr>
                            <m:t>0</m:t>
                          </m:r>
                        </m:sub>
                      </m:sSub>
                      <m:func>
                        <m:funcPr>
                          <m:ctrlPr>
                            <a:rPr lang="en-US" altLang="zh-CN" sz="1800" i="1" smtClean="0">
                              <a:solidFill>
                                <a:prstClr val="black"/>
                              </a:solidFill>
                              <a:latin typeface="Cambria Math" panose="02040503050406030204" pitchFamily="18" charset="0"/>
                            </a:rPr>
                          </m:ctrlPr>
                        </m:funcPr>
                        <m:fName>
                          <m:r>
                            <m:rPr>
                              <m:sty m:val="p"/>
                            </m:rPr>
                            <a:rPr lang="en-US" altLang="zh-CN" sz="1800" smtClean="0">
                              <a:solidFill>
                                <a:prstClr val="black"/>
                              </a:solidFill>
                              <a:latin typeface="Cambria Math" panose="02040503050406030204" pitchFamily="18" charset="0"/>
                            </a:rPr>
                            <m:t>sin</m:t>
                          </m:r>
                        </m:fName>
                        <m:e>
                          <m:r>
                            <a:rPr lang="en-US" altLang="zh-CN" sz="1800" i="1" smtClean="0">
                              <a:solidFill>
                                <a:prstClr val="black"/>
                              </a:solidFill>
                              <a:latin typeface="Cambria Math" panose="02040503050406030204" pitchFamily="18" charset="0"/>
                            </a:rPr>
                            <m:t>(2</m:t>
                          </m:r>
                          <m:r>
                            <a:rPr lang="zh-CN" altLang="en-US" sz="1800" i="1" smtClean="0">
                              <a:solidFill>
                                <a:prstClr val="black"/>
                              </a:solidFill>
                              <a:latin typeface="Cambria Math" panose="02040503050406030204" pitchFamily="18" charset="0"/>
                            </a:rPr>
                            <m:t>𝜋</m:t>
                          </m:r>
                          <m:r>
                            <a:rPr lang="en-US" altLang="zh-CN" sz="1800" i="1" smtClean="0">
                              <a:solidFill>
                                <a:prstClr val="black"/>
                              </a:solidFill>
                              <a:latin typeface="Cambria Math" panose="02040503050406030204" pitchFamily="18" charset="0"/>
                            </a:rPr>
                            <m:t>𝑓𝑡</m:t>
                          </m:r>
                          <m:r>
                            <a:rPr lang="en-US" altLang="zh-CN" sz="1800" i="1" smtClean="0">
                              <a:solidFill>
                                <a:prstClr val="black"/>
                              </a:solidFill>
                              <a:latin typeface="Cambria Math" panose="02040503050406030204" pitchFamily="18" charset="0"/>
                            </a:rPr>
                            <m:t>)</m:t>
                          </m:r>
                        </m:e>
                      </m:func>
                    </m:oMath>
                  </m:oMathPara>
                </a14:m>
                <a:endParaRPr lang="zh-CN" altLang="en-US" sz="1800" dirty="0">
                  <a:solidFill>
                    <a:prstClr val="black"/>
                  </a:solidFill>
                  <a:latin typeface="等线" panose="020F0502020204030204"/>
                  <a:ea typeface="等线" panose="02010600030101010101" pitchFamily="2" charset="-122"/>
                </a:endParaRPr>
              </a:p>
            </p:txBody>
          </p:sp>
        </mc:Choice>
        <mc:Fallback xmlns="">
          <p:sp>
            <p:nvSpPr>
              <p:cNvPr id="358" name="文本框 357">
                <a:extLst>
                  <a:ext uri="{FF2B5EF4-FFF2-40B4-BE49-F238E27FC236}">
                    <a16:creationId xmlns:a16="http://schemas.microsoft.com/office/drawing/2014/main" id="{29DFE559-B40C-4CCC-8834-7BC95AED5E00}"/>
                  </a:ext>
                </a:extLst>
              </p:cNvPr>
              <p:cNvSpPr txBox="1">
                <a:spLocks noRot="1" noChangeAspect="1" noMove="1" noResize="1" noEditPoints="1" noAdjustHandles="1" noChangeArrowheads="1" noChangeShapeType="1" noTextEdit="1"/>
              </p:cNvSpPr>
              <p:nvPr/>
            </p:nvSpPr>
            <p:spPr>
              <a:xfrm>
                <a:off x="32274527" y="18525328"/>
                <a:ext cx="2128981" cy="298928"/>
              </a:xfrm>
              <a:prstGeom prst="rect">
                <a:avLst/>
              </a:prstGeom>
              <a:blipFill>
                <a:blip r:embed="rId95"/>
                <a:stretch>
                  <a:fillRect l="-1714" r="-3143"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9" name="文本框 358">
                <a:extLst>
                  <a:ext uri="{FF2B5EF4-FFF2-40B4-BE49-F238E27FC236}">
                    <a16:creationId xmlns:a16="http://schemas.microsoft.com/office/drawing/2014/main" id="{494FD7A8-6A22-4438-A728-F369A7C25F43}"/>
                  </a:ext>
                </a:extLst>
              </p:cNvPr>
              <p:cNvSpPr txBox="1"/>
              <p:nvPr/>
            </p:nvSpPr>
            <p:spPr>
              <a:xfrm>
                <a:off x="32182085" y="18919308"/>
                <a:ext cx="2264018" cy="298928"/>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𝐵</m:t>
                          </m:r>
                        </m:e>
                        <m:sub>
                          <m:r>
                            <a:rPr lang="en-US" altLang="zh-CN" sz="1800" i="1" smtClean="0">
                              <a:solidFill>
                                <a:prstClr val="black"/>
                              </a:solidFill>
                              <a:latin typeface="Cambria Math" panose="02040503050406030204" pitchFamily="18" charset="0"/>
                            </a:rPr>
                            <m:t>𝑎𝑝𝑝𝑙𝑦</m:t>
                          </m:r>
                        </m:sub>
                      </m:sSub>
                      <m:r>
                        <a:rPr lang="en-US" altLang="zh-CN" sz="1800" i="1" smtClean="0">
                          <a:solidFill>
                            <a:prstClr val="black"/>
                          </a:solidFill>
                          <a:latin typeface="Cambria Math" panose="02040503050406030204" pitchFamily="18" charset="0"/>
                        </a:rPr>
                        <m:t>=</m:t>
                      </m:r>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𝐵</m:t>
                          </m:r>
                        </m:e>
                        <m:sub>
                          <m:r>
                            <a:rPr lang="en-US" altLang="zh-CN" sz="1800" i="1" smtClean="0">
                              <a:solidFill>
                                <a:prstClr val="black"/>
                              </a:solidFill>
                              <a:latin typeface="Cambria Math" panose="02040503050406030204" pitchFamily="18" charset="0"/>
                            </a:rPr>
                            <m:t>0</m:t>
                          </m:r>
                        </m:sub>
                      </m:sSub>
                      <m:func>
                        <m:funcPr>
                          <m:ctrlPr>
                            <a:rPr lang="en-US" altLang="zh-CN" sz="1800" i="1" smtClean="0">
                              <a:solidFill>
                                <a:prstClr val="black"/>
                              </a:solidFill>
                              <a:latin typeface="Cambria Math" panose="02040503050406030204" pitchFamily="18" charset="0"/>
                            </a:rPr>
                          </m:ctrlPr>
                        </m:funcPr>
                        <m:fName>
                          <m:r>
                            <m:rPr>
                              <m:sty m:val="p"/>
                            </m:rPr>
                            <a:rPr lang="en-US" altLang="zh-CN" sz="1800" smtClean="0">
                              <a:solidFill>
                                <a:prstClr val="black"/>
                              </a:solidFill>
                              <a:latin typeface="Cambria Math" panose="02040503050406030204" pitchFamily="18" charset="0"/>
                            </a:rPr>
                            <m:t>sin</m:t>
                          </m:r>
                        </m:fName>
                        <m:e>
                          <m:r>
                            <a:rPr lang="en-US" altLang="zh-CN" sz="1800" i="1" smtClean="0">
                              <a:solidFill>
                                <a:prstClr val="black"/>
                              </a:solidFill>
                              <a:latin typeface="Cambria Math" panose="02040503050406030204" pitchFamily="18" charset="0"/>
                            </a:rPr>
                            <m:t>(2</m:t>
                          </m:r>
                          <m:r>
                            <a:rPr lang="zh-CN" altLang="en-US" sz="1800" i="1" smtClean="0">
                              <a:solidFill>
                                <a:prstClr val="black"/>
                              </a:solidFill>
                              <a:latin typeface="Cambria Math" panose="02040503050406030204" pitchFamily="18" charset="0"/>
                            </a:rPr>
                            <m:t>𝜋</m:t>
                          </m:r>
                          <m:r>
                            <a:rPr lang="en-US" altLang="zh-CN" sz="1800" i="1" smtClean="0">
                              <a:solidFill>
                                <a:prstClr val="black"/>
                              </a:solidFill>
                              <a:latin typeface="Cambria Math" panose="02040503050406030204" pitchFamily="18" charset="0"/>
                            </a:rPr>
                            <m:t>𝑓𝑡</m:t>
                          </m:r>
                          <m:r>
                            <a:rPr lang="en-US" altLang="zh-CN" sz="1800" i="1" smtClean="0">
                              <a:solidFill>
                                <a:prstClr val="black"/>
                              </a:solidFill>
                              <a:latin typeface="Cambria Math" panose="02040503050406030204" pitchFamily="18" charset="0"/>
                            </a:rPr>
                            <m:t>)</m:t>
                          </m:r>
                        </m:e>
                      </m:func>
                    </m:oMath>
                  </m:oMathPara>
                </a14:m>
                <a:endParaRPr lang="zh-CN" altLang="en-US" sz="1800" dirty="0">
                  <a:solidFill>
                    <a:prstClr val="black"/>
                  </a:solidFill>
                  <a:latin typeface="等线" panose="020F0502020204030204"/>
                  <a:ea typeface="等线" panose="02010600030101010101" pitchFamily="2" charset="-122"/>
                </a:endParaRPr>
              </a:p>
            </p:txBody>
          </p:sp>
        </mc:Choice>
        <mc:Fallback xmlns="">
          <p:sp>
            <p:nvSpPr>
              <p:cNvPr id="359" name="文本框 358">
                <a:extLst>
                  <a:ext uri="{FF2B5EF4-FFF2-40B4-BE49-F238E27FC236}">
                    <a16:creationId xmlns:a16="http://schemas.microsoft.com/office/drawing/2014/main" id="{494FD7A8-6A22-4438-A728-F369A7C25F43}"/>
                  </a:ext>
                </a:extLst>
              </p:cNvPr>
              <p:cNvSpPr txBox="1">
                <a:spLocks noRot="1" noChangeAspect="1" noMove="1" noResize="1" noEditPoints="1" noAdjustHandles="1" noChangeArrowheads="1" noChangeShapeType="1" noTextEdit="1"/>
              </p:cNvSpPr>
              <p:nvPr/>
            </p:nvSpPr>
            <p:spPr>
              <a:xfrm>
                <a:off x="32182085" y="18919308"/>
                <a:ext cx="2264018" cy="298928"/>
              </a:xfrm>
              <a:prstGeom prst="rect">
                <a:avLst/>
              </a:prstGeom>
              <a:blipFill>
                <a:blip r:embed="rId96"/>
                <a:stretch>
                  <a:fillRect l="-1613" t="-2041" r="-2957" b="-26531"/>
                </a:stretch>
              </a:blipFill>
            </p:spPr>
            <p:txBody>
              <a:bodyPr/>
              <a:lstStyle/>
              <a:p>
                <a:r>
                  <a:rPr lang="zh-CN" altLang="en-US">
                    <a:noFill/>
                  </a:rPr>
                  <a:t> </a:t>
                </a:r>
              </a:p>
            </p:txBody>
          </p:sp>
        </mc:Fallback>
      </mc:AlternateContent>
      <p:sp>
        <p:nvSpPr>
          <p:cNvPr id="360" name="左大括号 359">
            <a:extLst>
              <a:ext uri="{FF2B5EF4-FFF2-40B4-BE49-F238E27FC236}">
                <a16:creationId xmlns:a16="http://schemas.microsoft.com/office/drawing/2014/main" id="{1E127F1F-A0E6-403E-8B88-E88B73A45C34}"/>
              </a:ext>
            </a:extLst>
          </p:cNvPr>
          <p:cNvSpPr/>
          <p:nvPr/>
        </p:nvSpPr>
        <p:spPr>
          <a:xfrm>
            <a:off x="31978885" y="18471842"/>
            <a:ext cx="203200" cy="816756"/>
          </a:xfrm>
          <a:prstGeom prst="leftBrace">
            <a:avLst>
              <a:gd name="adj1" fmla="val 68602"/>
              <a:gd name="adj2" fmla="val 51382"/>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文本框 360">
            <a:extLst>
              <a:ext uri="{FF2B5EF4-FFF2-40B4-BE49-F238E27FC236}">
                <a16:creationId xmlns:a16="http://schemas.microsoft.com/office/drawing/2014/main" id="{A78974C5-82E7-487C-BFF3-832F005ED731}"/>
              </a:ext>
            </a:extLst>
          </p:cNvPr>
          <p:cNvSpPr txBox="1"/>
          <p:nvPr/>
        </p:nvSpPr>
        <p:spPr>
          <a:xfrm>
            <a:off x="31413947" y="18691206"/>
            <a:ext cx="564938" cy="378028"/>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AC</a:t>
            </a:r>
            <a:endParaRPr lang="zh-CN" altLang="en-US" sz="1800" dirty="0">
              <a:solidFill>
                <a:prstClr val="black"/>
              </a:solidFill>
              <a:latin typeface="等线" panose="020F0502020204030204"/>
              <a:ea typeface="等线" panose="02010600030101010101" pitchFamily="2" charset="-122"/>
            </a:endParaRPr>
          </a:p>
        </p:txBody>
      </p:sp>
      <p:sp>
        <p:nvSpPr>
          <p:cNvPr id="362" name="文本框 361">
            <a:extLst>
              <a:ext uri="{FF2B5EF4-FFF2-40B4-BE49-F238E27FC236}">
                <a16:creationId xmlns:a16="http://schemas.microsoft.com/office/drawing/2014/main" id="{33279488-EAB0-420E-9D5F-ACD024CD0341}"/>
              </a:ext>
            </a:extLst>
          </p:cNvPr>
          <p:cNvSpPr txBox="1"/>
          <p:nvPr/>
        </p:nvSpPr>
        <p:spPr>
          <a:xfrm>
            <a:off x="34639851" y="18687574"/>
            <a:ext cx="564938"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DC</a:t>
            </a:r>
            <a:endParaRPr lang="zh-CN" altLang="en-US" sz="1800" dirty="0">
              <a:solidFill>
                <a:prstClr val="black"/>
              </a:solidFill>
              <a:latin typeface="等线" panose="020F0502020204030204"/>
              <a:ea typeface="等线" panose="02010600030101010101" pitchFamily="2" charset="-122"/>
            </a:endParaRPr>
          </a:p>
        </p:txBody>
      </p:sp>
      <mc:AlternateContent xmlns:mc="http://schemas.openxmlformats.org/markup-compatibility/2006" xmlns:a14="http://schemas.microsoft.com/office/drawing/2010/main">
        <mc:Choice Requires="a14">
          <p:sp>
            <p:nvSpPr>
              <p:cNvPr id="363" name="文本框 362">
                <a:extLst>
                  <a:ext uri="{FF2B5EF4-FFF2-40B4-BE49-F238E27FC236}">
                    <a16:creationId xmlns:a16="http://schemas.microsoft.com/office/drawing/2014/main" id="{EA9E312E-76B3-4B30-8B71-8A852668085A}"/>
                  </a:ext>
                </a:extLst>
              </p:cNvPr>
              <p:cNvSpPr txBox="1"/>
              <p:nvPr/>
            </p:nvSpPr>
            <p:spPr>
              <a:xfrm>
                <a:off x="35529760" y="18513462"/>
                <a:ext cx="1542281" cy="298928"/>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𝐼</m:t>
                          </m:r>
                        </m:e>
                        <m:sub>
                          <m:r>
                            <a:rPr lang="en-US" altLang="zh-CN" sz="1800" i="1" smtClean="0">
                              <a:solidFill>
                                <a:prstClr val="black"/>
                              </a:solidFill>
                              <a:latin typeface="Cambria Math" panose="02040503050406030204" pitchFamily="18" charset="0"/>
                            </a:rPr>
                            <m:t>𝑎𝑝𝑝𝑙𝑦</m:t>
                          </m:r>
                        </m:sub>
                      </m:sSub>
                      <m:r>
                        <a:rPr lang="en-US" altLang="zh-CN" sz="1800" i="1" smtClean="0">
                          <a:solidFill>
                            <a:prstClr val="black"/>
                          </a:solidFill>
                          <a:latin typeface="Cambria Math" panose="02040503050406030204" pitchFamily="18" charset="0"/>
                        </a:rPr>
                        <m:t>=</m:t>
                      </m:r>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𝐼</m:t>
                          </m:r>
                        </m:e>
                        <m:sub>
                          <m:r>
                            <a:rPr lang="en-US" altLang="zh-CN" sz="1800" i="1" smtClean="0">
                              <a:solidFill>
                                <a:prstClr val="black"/>
                              </a:solidFill>
                              <a:latin typeface="Cambria Math" panose="02040503050406030204" pitchFamily="18" charset="0"/>
                            </a:rPr>
                            <m:t>0</m:t>
                          </m:r>
                        </m:sub>
                      </m:sSub>
                      <m:func>
                        <m:funcPr>
                          <m:ctrlPr>
                            <a:rPr lang="en-US" altLang="zh-CN" sz="1800" i="1" smtClean="0">
                              <a:solidFill>
                                <a:prstClr val="black"/>
                              </a:solidFill>
                              <a:latin typeface="Cambria Math" panose="02040503050406030204" pitchFamily="18" charset="0"/>
                            </a:rPr>
                          </m:ctrlPr>
                        </m:funcPr>
                        <m:fName>
                          <m:r>
                            <m:rPr>
                              <m:sty m:val="p"/>
                            </m:rPr>
                            <a:rPr lang="en-US" altLang="zh-CN" sz="1800" smtClean="0">
                              <a:solidFill>
                                <a:prstClr val="black"/>
                              </a:solidFill>
                              <a:latin typeface="Cambria Math" panose="02040503050406030204" pitchFamily="18" charset="0"/>
                            </a:rPr>
                            <m:t>r</m:t>
                          </m:r>
                        </m:fName>
                        <m:e>
                          <m:r>
                            <a:rPr lang="en-US" altLang="zh-CN" sz="1800" i="1" smtClean="0">
                              <a:solidFill>
                                <a:prstClr val="black"/>
                              </a:solidFill>
                              <a:latin typeface="Cambria Math" panose="02040503050406030204" pitchFamily="18" charset="0"/>
                            </a:rPr>
                            <m:t>(</m:t>
                          </m:r>
                          <m:r>
                            <a:rPr lang="en-US" altLang="zh-CN" sz="1800" i="1" smtClean="0">
                              <a:solidFill>
                                <a:prstClr val="black"/>
                              </a:solidFill>
                              <a:latin typeface="Cambria Math" panose="02040503050406030204" pitchFamily="18" charset="0"/>
                            </a:rPr>
                            <m:t>𝑡</m:t>
                          </m:r>
                          <m:r>
                            <a:rPr lang="en-US" altLang="zh-CN" sz="1800" i="1" smtClean="0">
                              <a:solidFill>
                                <a:prstClr val="black"/>
                              </a:solidFill>
                              <a:latin typeface="Cambria Math" panose="02040503050406030204" pitchFamily="18" charset="0"/>
                            </a:rPr>
                            <m:t>)</m:t>
                          </m:r>
                        </m:e>
                      </m:func>
                    </m:oMath>
                  </m:oMathPara>
                </a14:m>
                <a:endParaRPr lang="zh-CN" altLang="en-US" sz="1800" dirty="0">
                  <a:solidFill>
                    <a:prstClr val="black"/>
                  </a:solidFill>
                  <a:latin typeface="等线" panose="020F0502020204030204"/>
                  <a:ea typeface="等线" panose="02010600030101010101" pitchFamily="2" charset="-122"/>
                </a:endParaRPr>
              </a:p>
            </p:txBody>
          </p:sp>
        </mc:Choice>
        <mc:Fallback xmlns="">
          <p:sp>
            <p:nvSpPr>
              <p:cNvPr id="363" name="文本框 362">
                <a:extLst>
                  <a:ext uri="{FF2B5EF4-FFF2-40B4-BE49-F238E27FC236}">
                    <a16:creationId xmlns:a16="http://schemas.microsoft.com/office/drawing/2014/main" id="{EA9E312E-76B3-4B30-8B71-8A852668085A}"/>
                  </a:ext>
                </a:extLst>
              </p:cNvPr>
              <p:cNvSpPr txBox="1">
                <a:spLocks noRot="1" noChangeAspect="1" noMove="1" noResize="1" noEditPoints="1" noAdjustHandles="1" noChangeArrowheads="1" noChangeShapeType="1" noTextEdit="1"/>
              </p:cNvSpPr>
              <p:nvPr/>
            </p:nvSpPr>
            <p:spPr>
              <a:xfrm>
                <a:off x="35529760" y="18513462"/>
                <a:ext cx="1542281" cy="298928"/>
              </a:xfrm>
              <a:prstGeom prst="rect">
                <a:avLst/>
              </a:prstGeom>
              <a:blipFill>
                <a:blip r:embed="rId97"/>
                <a:stretch>
                  <a:fillRect l="-2767" r="-4743" b="-26531"/>
                </a:stretch>
              </a:blipFill>
            </p:spPr>
            <p:txBody>
              <a:bodyPr/>
              <a:lstStyle/>
              <a:p>
                <a:r>
                  <a:rPr lang="zh-CN" altLang="en-US">
                    <a:noFill/>
                  </a:rPr>
                  <a:t> </a:t>
                </a:r>
              </a:p>
            </p:txBody>
          </p:sp>
        </mc:Fallback>
      </mc:AlternateContent>
      <p:sp>
        <p:nvSpPr>
          <p:cNvPr id="368" name="左大括号 367">
            <a:extLst>
              <a:ext uri="{FF2B5EF4-FFF2-40B4-BE49-F238E27FC236}">
                <a16:creationId xmlns:a16="http://schemas.microsoft.com/office/drawing/2014/main" id="{83349AD9-1CAC-4F69-97DD-1C2642F71F9C}"/>
              </a:ext>
            </a:extLst>
          </p:cNvPr>
          <p:cNvSpPr/>
          <p:nvPr/>
        </p:nvSpPr>
        <p:spPr>
          <a:xfrm>
            <a:off x="35234118" y="18459976"/>
            <a:ext cx="203200" cy="816756"/>
          </a:xfrm>
          <a:prstGeom prst="leftBrace">
            <a:avLst>
              <a:gd name="adj1" fmla="val 68602"/>
              <a:gd name="adj2" fmla="val 51382"/>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369" name="文本框 368">
                <a:extLst>
                  <a:ext uri="{FF2B5EF4-FFF2-40B4-BE49-F238E27FC236}">
                    <a16:creationId xmlns:a16="http://schemas.microsoft.com/office/drawing/2014/main" id="{FF50C7ED-005C-48EC-B979-348D3E4014E9}"/>
                  </a:ext>
                </a:extLst>
              </p:cNvPr>
              <p:cNvSpPr txBox="1"/>
              <p:nvPr/>
            </p:nvSpPr>
            <p:spPr>
              <a:xfrm>
                <a:off x="35466647" y="18947730"/>
                <a:ext cx="2264018" cy="298928"/>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𝐵</m:t>
                          </m:r>
                        </m:e>
                        <m:sub>
                          <m:r>
                            <a:rPr lang="en-US" altLang="zh-CN" sz="1800" i="1" smtClean="0">
                              <a:solidFill>
                                <a:prstClr val="black"/>
                              </a:solidFill>
                              <a:latin typeface="Cambria Math" panose="02040503050406030204" pitchFamily="18" charset="0"/>
                            </a:rPr>
                            <m:t>𝑎𝑝𝑝𝑙𝑦</m:t>
                          </m:r>
                        </m:sub>
                      </m:sSub>
                      <m:r>
                        <a:rPr lang="en-US" altLang="zh-CN" sz="1800" i="1" smtClean="0">
                          <a:solidFill>
                            <a:prstClr val="black"/>
                          </a:solidFill>
                          <a:latin typeface="Cambria Math" panose="02040503050406030204" pitchFamily="18" charset="0"/>
                        </a:rPr>
                        <m:t>=</m:t>
                      </m:r>
                      <m:sSub>
                        <m:sSubPr>
                          <m:ctrlPr>
                            <a:rPr lang="en-US" altLang="zh-CN" sz="1800" i="1" smtClean="0">
                              <a:solidFill>
                                <a:prstClr val="black"/>
                              </a:solidFill>
                              <a:latin typeface="Cambria Math" panose="02040503050406030204" pitchFamily="18" charset="0"/>
                            </a:rPr>
                          </m:ctrlPr>
                        </m:sSubPr>
                        <m:e>
                          <m:r>
                            <a:rPr lang="en-US" altLang="zh-CN" sz="1800" i="1" smtClean="0">
                              <a:solidFill>
                                <a:prstClr val="black"/>
                              </a:solidFill>
                              <a:latin typeface="Cambria Math" panose="02040503050406030204" pitchFamily="18" charset="0"/>
                            </a:rPr>
                            <m:t>𝐵</m:t>
                          </m:r>
                        </m:e>
                        <m:sub>
                          <m:r>
                            <a:rPr lang="en-US" altLang="zh-CN" sz="1800" i="1" smtClean="0">
                              <a:solidFill>
                                <a:prstClr val="black"/>
                              </a:solidFill>
                              <a:latin typeface="Cambria Math" panose="02040503050406030204" pitchFamily="18" charset="0"/>
                            </a:rPr>
                            <m:t>0</m:t>
                          </m:r>
                        </m:sub>
                      </m:sSub>
                      <m:func>
                        <m:funcPr>
                          <m:ctrlPr>
                            <a:rPr lang="en-US" altLang="zh-CN" sz="1800" i="1" smtClean="0">
                              <a:solidFill>
                                <a:prstClr val="black"/>
                              </a:solidFill>
                              <a:latin typeface="Cambria Math" panose="02040503050406030204" pitchFamily="18" charset="0"/>
                            </a:rPr>
                          </m:ctrlPr>
                        </m:funcPr>
                        <m:fName>
                          <m:r>
                            <m:rPr>
                              <m:sty m:val="p"/>
                            </m:rPr>
                            <a:rPr lang="en-US" altLang="zh-CN" sz="1800" smtClean="0">
                              <a:solidFill>
                                <a:prstClr val="black"/>
                              </a:solidFill>
                              <a:latin typeface="Cambria Math" panose="02040503050406030204" pitchFamily="18" charset="0"/>
                            </a:rPr>
                            <m:t>sin</m:t>
                          </m:r>
                        </m:fName>
                        <m:e>
                          <m:r>
                            <a:rPr lang="en-US" altLang="zh-CN" sz="1800" i="1" smtClean="0">
                              <a:solidFill>
                                <a:prstClr val="black"/>
                              </a:solidFill>
                              <a:latin typeface="Cambria Math" panose="02040503050406030204" pitchFamily="18" charset="0"/>
                            </a:rPr>
                            <m:t>(2</m:t>
                          </m:r>
                          <m:r>
                            <a:rPr lang="zh-CN" altLang="en-US" sz="1800" i="1" smtClean="0">
                              <a:solidFill>
                                <a:prstClr val="black"/>
                              </a:solidFill>
                              <a:latin typeface="Cambria Math" panose="02040503050406030204" pitchFamily="18" charset="0"/>
                            </a:rPr>
                            <m:t>𝜋</m:t>
                          </m:r>
                          <m:r>
                            <a:rPr lang="en-US" altLang="zh-CN" sz="1800" i="1" smtClean="0">
                              <a:solidFill>
                                <a:prstClr val="black"/>
                              </a:solidFill>
                              <a:latin typeface="Cambria Math" panose="02040503050406030204" pitchFamily="18" charset="0"/>
                            </a:rPr>
                            <m:t>𝑓𝑡</m:t>
                          </m:r>
                          <m:r>
                            <a:rPr lang="en-US" altLang="zh-CN" sz="1800" i="1" smtClean="0">
                              <a:solidFill>
                                <a:prstClr val="black"/>
                              </a:solidFill>
                              <a:latin typeface="Cambria Math" panose="02040503050406030204" pitchFamily="18" charset="0"/>
                            </a:rPr>
                            <m:t>)</m:t>
                          </m:r>
                        </m:e>
                      </m:func>
                    </m:oMath>
                  </m:oMathPara>
                </a14:m>
                <a:endParaRPr lang="zh-CN" altLang="en-US" sz="1800" dirty="0">
                  <a:solidFill>
                    <a:prstClr val="black"/>
                  </a:solidFill>
                  <a:latin typeface="等线" panose="020F0502020204030204"/>
                  <a:ea typeface="等线" panose="02010600030101010101" pitchFamily="2" charset="-122"/>
                </a:endParaRPr>
              </a:p>
            </p:txBody>
          </p:sp>
        </mc:Choice>
        <mc:Fallback xmlns="">
          <p:sp>
            <p:nvSpPr>
              <p:cNvPr id="369" name="文本框 368">
                <a:extLst>
                  <a:ext uri="{FF2B5EF4-FFF2-40B4-BE49-F238E27FC236}">
                    <a16:creationId xmlns:a16="http://schemas.microsoft.com/office/drawing/2014/main" id="{FF50C7ED-005C-48EC-B979-348D3E4014E9}"/>
                  </a:ext>
                </a:extLst>
              </p:cNvPr>
              <p:cNvSpPr txBox="1">
                <a:spLocks noRot="1" noChangeAspect="1" noMove="1" noResize="1" noEditPoints="1" noAdjustHandles="1" noChangeArrowheads="1" noChangeShapeType="1" noTextEdit="1"/>
              </p:cNvSpPr>
              <p:nvPr/>
            </p:nvSpPr>
            <p:spPr>
              <a:xfrm>
                <a:off x="35466647" y="18947730"/>
                <a:ext cx="2264018" cy="298928"/>
              </a:xfrm>
              <a:prstGeom prst="rect">
                <a:avLst/>
              </a:prstGeom>
              <a:blipFill>
                <a:blip r:embed="rId98"/>
                <a:stretch>
                  <a:fillRect l="-1617" r="-3235" b="-26531"/>
                </a:stretch>
              </a:blipFill>
            </p:spPr>
            <p:txBody>
              <a:bodyPr/>
              <a:lstStyle/>
              <a:p>
                <a:r>
                  <a:rPr lang="zh-CN" altLang="en-US">
                    <a:noFill/>
                  </a:rPr>
                  <a:t> </a:t>
                </a:r>
              </a:p>
            </p:txBody>
          </p:sp>
        </mc:Fallback>
      </mc:AlternateContent>
      <p:pic>
        <p:nvPicPr>
          <p:cNvPr id="510" name="图片 509">
            <a:extLst>
              <a:ext uri="{FF2B5EF4-FFF2-40B4-BE49-F238E27FC236}">
                <a16:creationId xmlns:a16="http://schemas.microsoft.com/office/drawing/2014/main" id="{4801DE9C-DE90-45EB-836D-2989EA2C9C42}"/>
              </a:ext>
            </a:extLst>
          </p:cNvPr>
          <p:cNvPicPr>
            <a:picLocks noChangeAspect="1"/>
          </p:cNvPicPr>
          <p:nvPr/>
        </p:nvPicPr>
        <p:blipFill>
          <a:blip r:embed="rId99"/>
          <a:stretch>
            <a:fillRect/>
          </a:stretch>
        </p:blipFill>
        <p:spPr>
          <a:xfrm>
            <a:off x="38357239" y="16225881"/>
            <a:ext cx="2658642" cy="1689456"/>
          </a:xfrm>
          <a:prstGeom prst="rect">
            <a:avLst/>
          </a:prstGeom>
        </p:spPr>
      </p:pic>
      <p:sp>
        <p:nvSpPr>
          <p:cNvPr id="371" name="文本框 370">
            <a:extLst>
              <a:ext uri="{FF2B5EF4-FFF2-40B4-BE49-F238E27FC236}">
                <a16:creationId xmlns:a16="http://schemas.microsoft.com/office/drawing/2014/main" id="{83601573-B295-41D3-8281-5AACE3260956}"/>
              </a:ext>
            </a:extLst>
          </p:cNvPr>
          <p:cNvSpPr txBox="1"/>
          <p:nvPr/>
        </p:nvSpPr>
        <p:spPr>
          <a:xfrm>
            <a:off x="31220991" y="22410800"/>
            <a:ext cx="7771974" cy="369332"/>
          </a:xfrm>
          <a:prstGeom prst="rect">
            <a:avLst/>
          </a:prstGeom>
          <a:noFill/>
        </p:spPr>
        <p:txBody>
          <a:bodyPr wrap="square" rtlCol="0">
            <a:spAutoFit/>
          </a:bodyPr>
          <a:lstStyle/>
          <a:p>
            <a:pPr eaLnBrk="1" fontAlgn="auto" hangingPunct="1">
              <a:spcBef>
                <a:spcPts val="0"/>
              </a:spcBef>
              <a:spcAft>
                <a:spcPts val="0"/>
              </a:spcAft>
            </a:pPr>
            <a:r>
              <a:rPr lang="en-US" altLang="zh-CN" sz="1800" b="1" i="1" dirty="0">
                <a:solidFill>
                  <a:prstClr val="black"/>
                </a:solidFill>
                <a:ea typeface="等线" panose="02010600030101010101" pitchFamily="2" charset="-122"/>
                <a:cs typeface="Times New Roman" panose="02020603050405020304" pitchFamily="18" charset="0"/>
              </a:rPr>
              <a:t>Case 1. When there is no background magnetic field, only DC transport current.</a:t>
            </a:r>
          </a:p>
        </p:txBody>
      </p:sp>
      <p:pic>
        <p:nvPicPr>
          <p:cNvPr id="372" name="图片 371">
            <a:extLst>
              <a:ext uri="{FF2B5EF4-FFF2-40B4-BE49-F238E27FC236}">
                <a16:creationId xmlns:a16="http://schemas.microsoft.com/office/drawing/2014/main" id="{DBE9AF3A-0C91-47B8-9B3E-A736EC05D702}"/>
              </a:ext>
            </a:extLst>
          </p:cNvPr>
          <p:cNvPicPr>
            <a:picLocks noChangeAspect="1"/>
          </p:cNvPicPr>
          <p:nvPr/>
        </p:nvPicPr>
        <p:blipFill>
          <a:blip r:embed="rId100"/>
          <a:stretch>
            <a:fillRect/>
          </a:stretch>
        </p:blipFill>
        <p:spPr>
          <a:xfrm>
            <a:off x="31379529" y="23393086"/>
            <a:ext cx="4193524" cy="652170"/>
          </a:xfrm>
          <a:prstGeom prst="rect">
            <a:avLst/>
          </a:prstGeom>
        </p:spPr>
      </p:pic>
      <p:sp>
        <p:nvSpPr>
          <p:cNvPr id="373" name="文本框 372">
            <a:extLst>
              <a:ext uri="{FF2B5EF4-FFF2-40B4-BE49-F238E27FC236}">
                <a16:creationId xmlns:a16="http://schemas.microsoft.com/office/drawing/2014/main" id="{960DC74F-8A6D-47A1-BA18-7D59E5B2748B}"/>
              </a:ext>
            </a:extLst>
          </p:cNvPr>
          <p:cNvSpPr txBox="1"/>
          <p:nvPr/>
        </p:nvSpPr>
        <p:spPr>
          <a:xfrm>
            <a:off x="31457289" y="22821104"/>
            <a:ext cx="4176713"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Transport current distribution [A/m</a:t>
            </a:r>
            <a:r>
              <a:rPr lang="en-US" altLang="zh-CN" sz="1800" baseline="30000" dirty="0">
                <a:solidFill>
                  <a:prstClr val="black"/>
                </a:solidFill>
                <a:latin typeface="等线" panose="020F0502020204030204"/>
                <a:ea typeface="等线" panose="02010600030101010101" pitchFamily="2" charset="-122"/>
              </a:rPr>
              <a:t>2</a:t>
            </a:r>
            <a:r>
              <a:rPr lang="en-US" altLang="zh-CN" sz="1800" dirty="0">
                <a:solidFill>
                  <a:prstClr val="black"/>
                </a:solidFill>
                <a:latin typeface="等线" panose="020F0502020204030204"/>
                <a:ea typeface="等线" panose="02010600030101010101" pitchFamily="2" charset="-122"/>
              </a:rPr>
              <a:t>]</a:t>
            </a:r>
            <a:endParaRPr lang="zh-CN" altLang="en-US" sz="1800" dirty="0">
              <a:solidFill>
                <a:prstClr val="black"/>
              </a:solidFill>
              <a:latin typeface="等线" panose="020F0502020204030204"/>
              <a:ea typeface="等线" panose="02010600030101010101" pitchFamily="2" charset="-122"/>
            </a:endParaRPr>
          </a:p>
        </p:txBody>
      </p:sp>
      <p:pic>
        <p:nvPicPr>
          <p:cNvPr id="374" name="图片 373">
            <a:extLst>
              <a:ext uri="{FF2B5EF4-FFF2-40B4-BE49-F238E27FC236}">
                <a16:creationId xmlns:a16="http://schemas.microsoft.com/office/drawing/2014/main" id="{791B69DA-9527-4FCA-9661-261299A3D3C7}"/>
              </a:ext>
            </a:extLst>
          </p:cNvPr>
          <p:cNvPicPr>
            <a:picLocks noChangeAspect="1"/>
          </p:cNvPicPr>
          <p:nvPr/>
        </p:nvPicPr>
        <p:blipFill>
          <a:blip r:embed="rId101"/>
          <a:stretch>
            <a:fillRect/>
          </a:stretch>
        </p:blipFill>
        <p:spPr>
          <a:xfrm>
            <a:off x="31391233" y="24044925"/>
            <a:ext cx="4193524" cy="658448"/>
          </a:xfrm>
          <a:prstGeom prst="rect">
            <a:avLst/>
          </a:prstGeom>
        </p:spPr>
      </p:pic>
      <p:sp>
        <p:nvSpPr>
          <p:cNvPr id="375" name="文本框 374">
            <a:extLst>
              <a:ext uri="{FF2B5EF4-FFF2-40B4-BE49-F238E27FC236}">
                <a16:creationId xmlns:a16="http://schemas.microsoft.com/office/drawing/2014/main" id="{4B3598B6-C694-4ED6-9143-D584178B53DA}"/>
              </a:ext>
            </a:extLst>
          </p:cNvPr>
          <p:cNvSpPr txBox="1"/>
          <p:nvPr/>
        </p:nvSpPr>
        <p:spPr>
          <a:xfrm>
            <a:off x="35746911" y="23514928"/>
            <a:ext cx="638175"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0.5%</a:t>
            </a:r>
            <a:endParaRPr lang="zh-CN" altLang="en-US" sz="1800" dirty="0">
              <a:solidFill>
                <a:prstClr val="black"/>
              </a:solidFill>
              <a:latin typeface="等线" panose="020F0502020204030204"/>
              <a:ea typeface="等线" panose="02010600030101010101" pitchFamily="2" charset="-122"/>
            </a:endParaRPr>
          </a:p>
        </p:txBody>
      </p:sp>
      <p:sp>
        <p:nvSpPr>
          <p:cNvPr id="376" name="文本框 375">
            <a:extLst>
              <a:ext uri="{FF2B5EF4-FFF2-40B4-BE49-F238E27FC236}">
                <a16:creationId xmlns:a16="http://schemas.microsoft.com/office/drawing/2014/main" id="{FA21153D-5ED6-4FF1-84FC-6E8FD66D89FD}"/>
              </a:ext>
            </a:extLst>
          </p:cNvPr>
          <p:cNvSpPr txBox="1"/>
          <p:nvPr/>
        </p:nvSpPr>
        <p:spPr>
          <a:xfrm>
            <a:off x="35738697" y="24189483"/>
            <a:ext cx="638175"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1.0%</a:t>
            </a:r>
            <a:endParaRPr lang="zh-CN" altLang="en-US" sz="1800" dirty="0">
              <a:solidFill>
                <a:prstClr val="black"/>
              </a:solidFill>
              <a:latin typeface="等线" panose="020F0502020204030204"/>
              <a:ea typeface="等线" panose="02010600030101010101" pitchFamily="2" charset="-122"/>
            </a:endParaRPr>
          </a:p>
        </p:txBody>
      </p:sp>
      <p:sp>
        <p:nvSpPr>
          <p:cNvPr id="377" name="文本框 376">
            <a:extLst>
              <a:ext uri="{FF2B5EF4-FFF2-40B4-BE49-F238E27FC236}">
                <a16:creationId xmlns:a16="http://schemas.microsoft.com/office/drawing/2014/main" id="{7C6D923B-1B59-4002-9CB3-30605EA20CCB}"/>
              </a:ext>
            </a:extLst>
          </p:cNvPr>
          <p:cNvSpPr txBox="1"/>
          <p:nvPr/>
        </p:nvSpPr>
        <p:spPr>
          <a:xfrm>
            <a:off x="35745160" y="24925545"/>
            <a:ext cx="638175"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1.5%</a:t>
            </a:r>
            <a:endParaRPr lang="zh-CN" altLang="en-US" sz="1800" dirty="0">
              <a:solidFill>
                <a:prstClr val="black"/>
              </a:solidFill>
              <a:latin typeface="等线" panose="020F0502020204030204"/>
              <a:ea typeface="等线" panose="02010600030101010101" pitchFamily="2" charset="-122"/>
            </a:endParaRPr>
          </a:p>
        </p:txBody>
      </p:sp>
      <p:sp>
        <p:nvSpPr>
          <p:cNvPr id="378" name="文本框 377">
            <a:extLst>
              <a:ext uri="{FF2B5EF4-FFF2-40B4-BE49-F238E27FC236}">
                <a16:creationId xmlns:a16="http://schemas.microsoft.com/office/drawing/2014/main" id="{69CC7640-901B-42C5-A8C9-6E8B9B5D30D3}"/>
              </a:ext>
            </a:extLst>
          </p:cNvPr>
          <p:cNvSpPr txBox="1"/>
          <p:nvPr/>
        </p:nvSpPr>
        <p:spPr>
          <a:xfrm>
            <a:off x="35757683" y="25535991"/>
            <a:ext cx="638175"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2.0%</a:t>
            </a:r>
            <a:endParaRPr lang="zh-CN" altLang="en-US" sz="1800" dirty="0">
              <a:solidFill>
                <a:prstClr val="black"/>
              </a:solidFill>
              <a:latin typeface="等线" panose="020F0502020204030204"/>
              <a:ea typeface="等线" panose="02010600030101010101" pitchFamily="2" charset="-122"/>
            </a:endParaRPr>
          </a:p>
        </p:txBody>
      </p:sp>
      <p:pic>
        <p:nvPicPr>
          <p:cNvPr id="379" name="图片 378">
            <a:extLst>
              <a:ext uri="{FF2B5EF4-FFF2-40B4-BE49-F238E27FC236}">
                <a16:creationId xmlns:a16="http://schemas.microsoft.com/office/drawing/2014/main" id="{B23C033A-BDB2-4C3A-8E87-51AA4F410D3F}"/>
              </a:ext>
            </a:extLst>
          </p:cNvPr>
          <p:cNvPicPr>
            <a:picLocks noChangeAspect="1"/>
          </p:cNvPicPr>
          <p:nvPr/>
        </p:nvPicPr>
        <p:blipFill>
          <a:blip r:embed="rId102"/>
          <a:stretch>
            <a:fillRect/>
          </a:stretch>
        </p:blipFill>
        <p:spPr>
          <a:xfrm>
            <a:off x="31434133" y="24726885"/>
            <a:ext cx="4193524" cy="688085"/>
          </a:xfrm>
          <a:prstGeom prst="rect">
            <a:avLst/>
          </a:prstGeom>
        </p:spPr>
      </p:pic>
      <p:pic>
        <p:nvPicPr>
          <p:cNvPr id="380" name="图片 379">
            <a:extLst>
              <a:ext uri="{FF2B5EF4-FFF2-40B4-BE49-F238E27FC236}">
                <a16:creationId xmlns:a16="http://schemas.microsoft.com/office/drawing/2014/main" id="{F491A6C8-BE73-475E-9367-20594B591FA6}"/>
              </a:ext>
            </a:extLst>
          </p:cNvPr>
          <p:cNvPicPr>
            <a:picLocks noChangeAspect="1"/>
          </p:cNvPicPr>
          <p:nvPr/>
        </p:nvPicPr>
        <p:blipFill>
          <a:blip r:embed="rId103"/>
          <a:stretch>
            <a:fillRect/>
          </a:stretch>
        </p:blipFill>
        <p:spPr>
          <a:xfrm>
            <a:off x="31478439" y="25420071"/>
            <a:ext cx="4238286" cy="676147"/>
          </a:xfrm>
          <a:prstGeom prst="rect">
            <a:avLst/>
          </a:prstGeom>
        </p:spPr>
      </p:pic>
      <p:pic>
        <p:nvPicPr>
          <p:cNvPr id="381" name="图片 380">
            <a:extLst>
              <a:ext uri="{FF2B5EF4-FFF2-40B4-BE49-F238E27FC236}">
                <a16:creationId xmlns:a16="http://schemas.microsoft.com/office/drawing/2014/main" id="{B1040A2A-5DC5-4F01-8DF0-CA4647817171}"/>
              </a:ext>
            </a:extLst>
          </p:cNvPr>
          <p:cNvPicPr>
            <a:picLocks noChangeAspect="1"/>
          </p:cNvPicPr>
          <p:nvPr/>
        </p:nvPicPr>
        <p:blipFill>
          <a:blip r:embed="rId104"/>
          <a:stretch>
            <a:fillRect/>
          </a:stretch>
        </p:blipFill>
        <p:spPr>
          <a:xfrm>
            <a:off x="36414874" y="24030227"/>
            <a:ext cx="4176714" cy="654242"/>
          </a:xfrm>
          <a:prstGeom prst="rect">
            <a:avLst/>
          </a:prstGeom>
        </p:spPr>
      </p:pic>
      <p:sp>
        <p:nvSpPr>
          <p:cNvPr id="382" name="文本框 381">
            <a:extLst>
              <a:ext uri="{FF2B5EF4-FFF2-40B4-BE49-F238E27FC236}">
                <a16:creationId xmlns:a16="http://schemas.microsoft.com/office/drawing/2014/main" id="{1EDB7AF0-3A77-418D-BB91-57E13933C8D2}"/>
              </a:ext>
            </a:extLst>
          </p:cNvPr>
          <p:cNvSpPr txBox="1"/>
          <p:nvPr/>
        </p:nvSpPr>
        <p:spPr>
          <a:xfrm>
            <a:off x="36534044" y="22823656"/>
            <a:ext cx="4176713" cy="369332"/>
          </a:xfrm>
          <a:prstGeom prst="rect">
            <a:avLst/>
          </a:prstGeom>
          <a:noFill/>
        </p:spPr>
        <p:txBody>
          <a:bodyPr wrap="square" rtlCol="0">
            <a:spAutoFit/>
          </a:bodyPr>
          <a:lstStyle/>
          <a:p>
            <a:pPr eaLnBrk="1" fontAlgn="auto" hangingPunct="1">
              <a:spcBef>
                <a:spcPts val="0"/>
              </a:spcBef>
              <a:spcAft>
                <a:spcPts val="0"/>
              </a:spcAft>
            </a:pPr>
            <a:r>
              <a:rPr lang="en-US" altLang="zh-CN" sz="1800" dirty="0">
                <a:solidFill>
                  <a:prstClr val="black"/>
                </a:solidFill>
                <a:latin typeface="等线" panose="020F0502020204030204"/>
                <a:ea typeface="等线" panose="02010600030101010101" pitchFamily="2" charset="-122"/>
              </a:rPr>
              <a:t>Critical current degradation </a:t>
            </a:r>
            <a:r>
              <a:rPr lang="en-US" altLang="zh-CN" sz="1800" i="1" dirty="0" err="1">
                <a:solidFill>
                  <a:prstClr val="black"/>
                </a:solidFill>
                <a:latin typeface="等线" panose="020F0502020204030204"/>
                <a:ea typeface="等线" panose="02010600030101010101" pitchFamily="2" charset="-122"/>
              </a:rPr>
              <a:t>J</a:t>
            </a:r>
            <a:r>
              <a:rPr lang="en-US" altLang="zh-CN" sz="1800" baseline="-25000" dirty="0" err="1">
                <a:solidFill>
                  <a:prstClr val="black"/>
                </a:solidFill>
                <a:latin typeface="等线" panose="020F0502020204030204"/>
                <a:ea typeface="等线" panose="02010600030101010101" pitchFamily="2" charset="-122"/>
              </a:rPr>
              <a:t>c</a:t>
            </a:r>
            <a:r>
              <a:rPr lang="en-US" altLang="zh-CN" sz="1800" dirty="0">
                <a:solidFill>
                  <a:prstClr val="black"/>
                </a:solidFill>
                <a:latin typeface="等线" panose="020F0502020204030204"/>
                <a:ea typeface="等线" panose="02010600030101010101" pitchFamily="2" charset="-122"/>
              </a:rPr>
              <a:t>/</a:t>
            </a:r>
            <a:r>
              <a:rPr lang="en-US" altLang="zh-CN" sz="1800" i="1" dirty="0">
                <a:solidFill>
                  <a:prstClr val="black"/>
                </a:solidFill>
                <a:latin typeface="等线" panose="020F0502020204030204"/>
                <a:ea typeface="等线" panose="02010600030101010101" pitchFamily="2" charset="-122"/>
              </a:rPr>
              <a:t>J</a:t>
            </a:r>
            <a:r>
              <a:rPr lang="en-US" altLang="zh-CN" sz="1800" baseline="-25000" dirty="0">
                <a:solidFill>
                  <a:prstClr val="black"/>
                </a:solidFill>
                <a:latin typeface="等线" panose="020F0502020204030204"/>
                <a:ea typeface="等线" panose="02010600030101010101" pitchFamily="2" charset="-122"/>
              </a:rPr>
              <a:t>c0</a:t>
            </a:r>
            <a:r>
              <a:rPr lang="en-US" altLang="zh-CN" sz="1800" dirty="0">
                <a:solidFill>
                  <a:prstClr val="black"/>
                </a:solidFill>
                <a:latin typeface="等线" panose="020F0502020204030204"/>
                <a:ea typeface="等线" panose="02010600030101010101" pitchFamily="2" charset="-122"/>
              </a:rPr>
              <a:t> [1]</a:t>
            </a:r>
            <a:endParaRPr lang="zh-CN" altLang="en-US" sz="1800" dirty="0">
              <a:solidFill>
                <a:prstClr val="black"/>
              </a:solidFill>
              <a:latin typeface="等线" panose="020F0502020204030204"/>
              <a:ea typeface="等线" panose="02010600030101010101" pitchFamily="2" charset="-122"/>
            </a:endParaRPr>
          </a:p>
        </p:txBody>
      </p:sp>
      <p:pic>
        <p:nvPicPr>
          <p:cNvPr id="383" name="图片 382">
            <a:extLst>
              <a:ext uri="{FF2B5EF4-FFF2-40B4-BE49-F238E27FC236}">
                <a16:creationId xmlns:a16="http://schemas.microsoft.com/office/drawing/2014/main" id="{E92E24B4-C8BC-4F0B-8619-80BF7F958D43}"/>
              </a:ext>
            </a:extLst>
          </p:cNvPr>
          <p:cNvPicPr>
            <a:picLocks noChangeAspect="1"/>
          </p:cNvPicPr>
          <p:nvPr/>
        </p:nvPicPr>
        <p:blipFill>
          <a:blip r:embed="rId105"/>
          <a:stretch>
            <a:fillRect/>
          </a:stretch>
        </p:blipFill>
        <p:spPr>
          <a:xfrm>
            <a:off x="36403171" y="23359350"/>
            <a:ext cx="4176713" cy="658674"/>
          </a:xfrm>
          <a:prstGeom prst="rect">
            <a:avLst/>
          </a:prstGeom>
        </p:spPr>
      </p:pic>
      <p:pic>
        <p:nvPicPr>
          <p:cNvPr id="384" name="图片 383">
            <a:extLst>
              <a:ext uri="{FF2B5EF4-FFF2-40B4-BE49-F238E27FC236}">
                <a16:creationId xmlns:a16="http://schemas.microsoft.com/office/drawing/2014/main" id="{1B1886F9-0B1A-4D09-8AA6-34AA16ABD897}"/>
              </a:ext>
            </a:extLst>
          </p:cNvPr>
          <p:cNvPicPr>
            <a:picLocks noChangeAspect="1"/>
          </p:cNvPicPr>
          <p:nvPr/>
        </p:nvPicPr>
        <p:blipFill>
          <a:blip r:embed="rId106"/>
          <a:stretch>
            <a:fillRect/>
          </a:stretch>
        </p:blipFill>
        <p:spPr>
          <a:xfrm>
            <a:off x="36400263" y="24676529"/>
            <a:ext cx="4253635" cy="681029"/>
          </a:xfrm>
          <a:prstGeom prst="rect">
            <a:avLst/>
          </a:prstGeom>
        </p:spPr>
      </p:pic>
      <p:pic>
        <p:nvPicPr>
          <p:cNvPr id="385" name="图片 384">
            <a:extLst>
              <a:ext uri="{FF2B5EF4-FFF2-40B4-BE49-F238E27FC236}">
                <a16:creationId xmlns:a16="http://schemas.microsoft.com/office/drawing/2014/main" id="{F2D59FB8-61FB-4AEF-8BB1-A5E78DB07E2C}"/>
              </a:ext>
            </a:extLst>
          </p:cNvPr>
          <p:cNvPicPr>
            <a:picLocks noChangeAspect="1"/>
          </p:cNvPicPr>
          <p:nvPr/>
        </p:nvPicPr>
        <p:blipFill>
          <a:blip r:embed="rId107"/>
          <a:stretch>
            <a:fillRect/>
          </a:stretch>
        </p:blipFill>
        <p:spPr>
          <a:xfrm>
            <a:off x="36436816" y="25383575"/>
            <a:ext cx="4205107" cy="687109"/>
          </a:xfrm>
          <a:prstGeom prst="rect">
            <a:avLst/>
          </a:prstGeom>
        </p:spPr>
      </p:pic>
      <p:sp>
        <p:nvSpPr>
          <p:cNvPr id="387" name="文本框 386">
            <a:extLst>
              <a:ext uri="{FF2B5EF4-FFF2-40B4-BE49-F238E27FC236}">
                <a16:creationId xmlns:a16="http://schemas.microsoft.com/office/drawing/2014/main" id="{64C467F1-6F42-4DB9-A2FA-340DF91BBBDC}"/>
              </a:ext>
            </a:extLst>
          </p:cNvPr>
          <p:cNvSpPr txBox="1"/>
          <p:nvPr/>
        </p:nvSpPr>
        <p:spPr>
          <a:xfrm>
            <a:off x="31437827" y="19634596"/>
            <a:ext cx="9890052" cy="369332"/>
          </a:xfrm>
          <a:prstGeom prst="rect">
            <a:avLst/>
          </a:prstGeom>
          <a:noFill/>
        </p:spPr>
        <p:txBody>
          <a:bodyPr wrap="square" rtlCol="0">
            <a:spAutoFit/>
          </a:bodyPr>
          <a:lstStyle/>
          <a:p>
            <a:pPr eaLnBrk="1" fontAlgn="auto" hangingPunct="1">
              <a:spcBef>
                <a:spcPts val="0"/>
              </a:spcBef>
              <a:spcAft>
                <a:spcPts val="0"/>
              </a:spcAft>
            </a:pPr>
            <a:r>
              <a:rPr lang="en-US" altLang="zh-CN" sz="1800" b="1" dirty="0">
                <a:solidFill>
                  <a:prstClr val="black"/>
                </a:solidFill>
                <a:latin typeface="等线" panose="020F0502020204030204"/>
                <a:ea typeface="等线" panose="02010600030101010101" pitchFamily="2" charset="-122"/>
              </a:rPr>
              <a:t>2-layers tensile CORC results (cable strain: 1%, winding angle</a:t>
            </a:r>
            <a:r>
              <a:rPr lang="zh-CN" altLang="en-US" sz="1800" b="1" dirty="0">
                <a:solidFill>
                  <a:prstClr val="black"/>
                </a:solidFill>
                <a:latin typeface="等线" panose="020F0502020204030204"/>
                <a:ea typeface="等线" panose="02010600030101010101" pitchFamily="2" charset="-122"/>
              </a:rPr>
              <a:t>：</a:t>
            </a:r>
            <a:r>
              <a:rPr lang="en-US" altLang="zh-CN" sz="1800" b="1" dirty="0">
                <a:solidFill>
                  <a:prstClr val="black"/>
                </a:solidFill>
                <a:latin typeface="等线" panose="020F0502020204030204"/>
                <a:ea typeface="等线" panose="02010600030101010101" pitchFamily="2" charset="-122"/>
              </a:rPr>
              <a:t>45°-45°, core radius</a:t>
            </a:r>
            <a:r>
              <a:rPr lang="zh-CN" altLang="en-US" sz="1800" b="1" dirty="0">
                <a:solidFill>
                  <a:prstClr val="black"/>
                </a:solidFill>
                <a:latin typeface="等线" panose="020F0502020204030204"/>
                <a:ea typeface="等线" panose="02010600030101010101" pitchFamily="2" charset="-122"/>
              </a:rPr>
              <a:t>：</a:t>
            </a:r>
            <a:r>
              <a:rPr lang="en-US" altLang="zh-CN" sz="1800" b="1" dirty="0">
                <a:solidFill>
                  <a:prstClr val="black"/>
                </a:solidFill>
                <a:latin typeface="等线" panose="020F0502020204030204"/>
                <a:ea typeface="等线" panose="02010600030101010101" pitchFamily="2" charset="-122"/>
              </a:rPr>
              <a:t>1.29 mm)</a:t>
            </a:r>
            <a:endParaRPr lang="zh-CN" altLang="en-US" sz="1800" b="1" dirty="0">
              <a:solidFill>
                <a:prstClr val="black"/>
              </a:solidFill>
              <a:latin typeface="等线" panose="020F0502020204030204"/>
              <a:ea typeface="等线" panose="02010600030101010101" pitchFamily="2" charset="-122"/>
            </a:endParaRPr>
          </a:p>
        </p:txBody>
      </p:sp>
      <p:pic>
        <p:nvPicPr>
          <p:cNvPr id="388" name="图片 387">
            <a:extLst>
              <a:ext uri="{FF2B5EF4-FFF2-40B4-BE49-F238E27FC236}">
                <a16:creationId xmlns:a16="http://schemas.microsoft.com/office/drawing/2014/main" id="{B9ABF7A5-C566-495D-AC17-DC5B51704515}"/>
              </a:ext>
            </a:extLst>
          </p:cNvPr>
          <p:cNvPicPr>
            <a:picLocks noChangeAspect="1"/>
          </p:cNvPicPr>
          <p:nvPr/>
        </p:nvPicPr>
        <p:blipFill>
          <a:blip r:embed="rId108" cstate="print">
            <a:extLst>
              <a:ext uri="{28A0092B-C50C-407E-A947-70E740481C1C}">
                <a14:useLocalDpi xmlns:a14="http://schemas.microsoft.com/office/drawing/2010/main" val="0"/>
              </a:ext>
            </a:extLst>
          </a:blip>
          <a:stretch>
            <a:fillRect/>
          </a:stretch>
        </p:blipFill>
        <p:spPr>
          <a:xfrm flipV="1">
            <a:off x="32699897" y="20478563"/>
            <a:ext cx="3222244" cy="608955"/>
          </a:xfrm>
          <a:prstGeom prst="rect">
            <a:avLst/>
          </a:prstGeom>
        </p:spPr>
      </p:pic>
      <p:pic>
        <p:nvPicPr>
          <p:cNvPr id="389" name="图片 388">
            <a:extLst>
              <a:ext uri="{FF2B5EF4-FFF2-40B4-BE49-F238E27FC236}">
                <a16:creationId xmlns:a16="http://schemas.microsoft.com/office/drawing/2014/main" id="{A8C9FEE1-A4FD-4DED-99C6-2C27641F5AE5}"/>
              </a:ext>
            </a:extLst>
          </p:cNvPr>
          <p:cNvPicPr>
            <a:picLocks noChangeAspect="1"/>
          </p:cNvPicPr>
          <p:nvPr/>
        </p:nvPicPr>
        <p:blipFill>
          <a:blip r:embed="rId109"/>
          <a:stretch>
            <a:fillRect/>
          </a:stretch>
        </p:blipFill>
        <p:spPr>
          <a:xfrm flipV="1">
            <a:off x="30729291" y="20076323"/>
            <a:ext cx="1573787" cy="2280729"/>
          </a:xfrm>
          <a:prstGeom prst="rect">
            <a:avLst/>
          </a:prstGeom>
        </p:spPr>
      </p:pic>
      <p:sp>
        <p:nvSpPr>
          <p:cNvPr id="390" name="矩形 389">
            <a:extLst>
              <a:ext uri="{FF2B5EF4-FFF2-40B4-BE49-F238E27FC236}">
                <a16:creationId xmlns:a16="http://schemas.microsoft.com/office/drawing/2014/main" id="{6252AEA6-DE83-47D2-AFC5-B3D5102FA927}"/>
              </a:ext>
            </a:extLst>
          </p:cNvPr>
          <p:cNvSpPr/>
          <p:nvPr/>
        </p:nvSpPr>
        <p:spPr>
          <a:xfrm flipV="1">
            <a:off x="32671614" y="20375573"/>
            <a:ext cx="472438" cy="749864"/>
          </a:xfrm>
          <a:prstGeom prst="rect">
            <a:avLst/>
          </a:prstGeom>
          <a:noFill/>
          <a:ln w="571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93" name="图片 392">
            <a:extLst>
              <a:ext uri="{FF2B5EF4-FFF2-40B4-BE49-F238E27FC236}">
                <a16:creationId xmlns:a16="http://schemas.microsoft.com/office/drawing/2014/main" id="{7E699EAE-6583-4A7F-81E5-FC31AE75BF79}"/>
              </a:ext>
            </a:extLst>
          </p:cNvPr>
          <p:cNvPicPr>
            <a:picLocks noChangeAspect="1"/>
          </p:cNvPicPr>
          <p:nvPr/>
        </p:nvPicPr>
        <p:blipFill>
          <a:blip r:embed="rId110"/>
          <a:stretch>
            <a:fillRect/>
          </a:stretch>
        </p:blipFill>
        <p:spPr>
          <a:xfrm flipV="1">
            <a:off x="37878306" y="20451898"/>
            <a:ext cx="3182960" cy="697390"/>
          </a:xfrm>
          <a:prstGeom prst="rect">
            <a:avLst/>
          </a:prstGeom>
        </p:spPr>
      </p:pic>
      <p:pic>
        <p:nvPicPr>
          <p:cNvPr id="394" name="图片 393">
            <a:extLst>
              <a:ext uri="{FF2B5EF4-FFF2-40B4-BE49-F238E27FC236}">
                <a16:creationId xmlns:a16="http://schemas.microsoft.com/office/drawing/2014/main" id="{ABEA7A16-D6C6-498D-A14A-0AE7B02A55C0}"/>
              </a:ext>
            </a:extLst>
          </p:cNvPr>
          <p:cNvPicPr>
            <a:picLocks noChangeAspect="1"/>
          </p:cNvPicPr>
          <p:nvPr/>
        </p:nvPicPr>
        <p:blipFill rotWithShape="1">
          <a:blip r:embed="rId111"/>
          <a:srcRect r="12336"/>
          <a:stretch/>
        </p:blipFill>
        <p:spPr>
          <a:xfrm flipV="1">
            <a:off x="36032121" y="20063600"/>
            <a:ext cx="1554896" cy="2239316"/>
          </a:xfrm>
          <a:prstGeom prst="rect">
            <a:avLst/>
          </a:prstGeom>
        </p:spPr>
      </p:pic>
      <p:sp>
        <p:nvSpPr>
          <p:cNvPr id="397" name="矩形 396">
            <a:extLst>
              <a:ext uri="{FF2B5EF4-FFF2-40B4-BE49-F238E27FC236}">
                <a16:creationId xmlns:a16="http://schemas.microsoft.com/office/drawing/2014/main" id="{CD1BB6AA-FC67-4C64-87CA-46B0684701F3}"/>
              </a:ext>
            </a:extLst>
          </p:cNvPr>
          <p:cNvSpPr/>
          <p:nvPr/>
        </p:nvSpPr>
        <p:spPr>
          <a:xfrm flipV="1">
            <a:off x="37937097" y="20408006"/>
            <a:ext cx="472438" cy="749864"/>
          </a:xfrm>
          <a:prstGeom prst="rect">
            <a:avLst/>
          </a:prstGeom>
          <a:noFill/>
          <a:ln w="571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6" name="箭头: 左 65">
            <a:extLst>
              <a:ext uri="{FF2B5EF4-FFF2-40B4-BE49-F238E27FC236}">
                <a16:creationId xmlns:a16="http://schemas.microsoft.com/office/drawing/2014/main" id="{D4788797-60BB-442D-B4EF-C48B3C05744E}"/>
              </a:ext>
            </a:extLst>
          </p:cNvPr>
          <p:cNvSpPr/>
          <p:nvPr/>
        </p:nvSpPr>
        <p:spPr>
          <a:xfrm>
            <a:off x="32326629" y="20661311"/>
            <a:ext cx="288385" cy="1856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箭头: 左 397">
            <a:extLst>
              <a:ext uri="{FF2B5EF4-FFF2-40B4-BE49-F238E27FC236}">
                <a16:creationId xmlns:a16="http://schemas.microsoft.com/office/drawing/2014/main" id="{985B6651-2DBB-4848-A12A-79972B991B23}"/>
              </a:ext>
            </a:extLst>
          </p:cNvPr>
          <p:cNvSpPr/>
          <p:nvPr/>
        </p:nvSpPr>
        <p:spPr>
          <a:xfrm>
            <a:off x="37663955" y="20690135"/>
            <a:ext cx="288385" cy="1856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a:extLst>
              <a:ext uri="{FF2B5EF4-FFF2-40B4-BE49-F238E27FC236}">
                <a16:creationId xmlns:a16="http://schemas.microsoft.com/office/drawing/2014/main" id="{4C9A48A5-3A00-4A56-AAB5-77C5B3BE85EF}"/>
              </a:ext>
            </a:extLst>
          </p:cNvPr>
          <p:cNvSpPr txBox="1"/>
          <p:nvPr/>
        </p:nvSpPr>
        <p:spPr>
          <a:xfrm>
            <a:off x="33114106" y="21305123"/>
            <a:ext cx="2234956" cy="861774"/>
          </a:xfrm>
          <a:prstGeom prst="rect">
            <a:avLst/>
          </a:prstGeom>
          <a:noFill/>
        </p:spPr>
        <p:txBody>
          <a:bodyPr wrap="square" rtlCol="0">
            <a:spAutoFit/>
          </a:bodyPr>
          <a:lstStyle/>
          <a:p>
            <a:r>
              <a:rPr lang="en-US" altLang="zh-CN" sz="2000" dirty="0"/>
              <a:t>Step-1 solid</a:t>
            </a:r>
          </a:p>
          <a:p>
            <a:r>
              <a:rPr lang="en-US" altLang="zh-CN" sz="2000" dirty="0"/>
              <a:t>Tape axial strain </a:t>
            </a:r>
            <a:endParaRPr lang="zh-CN" altLang="en-US" sz="2000" dirty="0"/>
          </a:p>
        </p:txBody>
      </p:sp>
      <p:sp>
        <p:nvSpPr>
          <p:cNvPr id="399" name="文本框 398">
            <a:extLst>
              <a:ext uri="{FF2B5EF4-FFF2-40B4-BE49-F238E27FC236}">
                <a16:creationId xmlns:a16="http://schemas.microsoft.com/office/drawing/2014/main" id="{85DA4ABA-0EF1-404E-A8ED-4577A387FC41}"/>
              </a:ext>
            </a:extLst>
          </p:cNvPr>
          <p:cNvSpPr txBox="1"/>
          <p:nvPr/>
        </p:nvSpPr>
        <p:spPr>
          <a:xfrm>
            <a:off x="38508820" y="21289291"/>
            <a:ext cx="2234956" cy="861774"/>
          </a:xfrm>
          <a:prstGeom prst="rect">
            <a:avLst/>
          </a:prstGeom>
          <a:noFill/>
        </p:spPr>
        <p:txBody>
          <a:bodyPr wrap="square" rtlCol="0">
            <a:spAutoFit/>
          </a:bodyPr>
          <a:lstStyle/>
          <a:p>
            <a:r>
              <a:rPr lang="en-US" altLang="zh-CN" sz="2000" dirty="0"/>
              <a:t>Step-2 shell</a:t>
            </a:r>
          </a:p>
          <a:p>
            <a:r>
              <a:rPr lang="en-US" altLang="zh-CN" sz="2000" dirty="0"/>
              <a:t>REBCO axial strain</a:t>
            </a:r>
            <a:endParaRPr lang="zh-CN" altLang="en-US" sz="2000" dirty="0"/>
          </a:p>
        </p:txBody>
      </p:sp>
      <p:sp>
        <p:nvSpPr>
          <p:cNvPr id="400" name="文本框 399">
            <a:extLst>
              <a:ext uri="{FF2B5EF4-FFF2-40B4-BE49-F238E27FC236}">
                <a16:creationId xmlns:a16="http://schemas.microsoft.com/office/drawing/2014/main" id="{F5451A6C-360D-42FB-A50B-0987F5BAD8BF}"/>
              </a:ext>
            </a:extLst>
          </p:cNvPr>
          <p:cNvSpPr txBox="1"/>
          <p:nvPr/>
        </p:nvSpPr>
        <p:spPr>
          <a:xfrm>
            <a:off x="31232686" y="26209255"/>
            <a:ext cx="9608810" cy="369332"/>
          </a:xfrm>
          <a:prstGeom prst="rect">
            <a:avLst/>
          </a:prstGeom>
          <a:noFill/>
        </p:spPr>
        <p:txBody>
          <a:bodyPr wrap="square" rtlCol="0">
            <a:spAutoFit/>
          </a:bodyPr>
          <a:lstStyle/>
          <a:p>
            <a:pPr eaLnBrk="1" fontAlgn="auto" hangingPunct="1">
              <a:spcBef>
                <a:spcPts val="0"/>
              </a:spcBef>
              <a:spcAft>
                <a:spcPts val="0"/>
              </a:spcAft>
            </a:pPr>
            <a:r>
              <a:rPr lang="en-US" altLang="zh-CN" sz="1800" b="1" i="1" dirty="0">
                <a:solidFill>
                  <a:prstClr val="black"/>
                </a:solidFill>
                <a:ea typeface="等线" panose="02010600030101010101" pitchFamily="2" charset="-122"/>
                <a:cs typeface="Times New Roman" panose="02020603050405020304" pitchFamily="18" charset="0"/>
              </a:rPr>
              <a:t>Case 2. When there is no transport current, only the current  generated by the background magnet.</a:t>
            </a:r>
          </a:p>
        </p:txBody>
      </p:sp>
      <p:pic>
        <p:nvPicPr>
          <p:cNvPr id="401" name="图片 400">
            <a:extLst>
              <a:ext uri="{FF2B5EF4-FFF2-40B4-BE49-F238E27FC236}">
                <a16:creationId xmlns:a16="http://schemas.microsoft.com/office/drawing/2014/main" id="{7AABE9E7-F0A1-4BA5-A2BB-7B9AEB462676}"/>
              </a:ext>
            </a:extLst>
          </p:cNvPr>
          <p:cNvPicPr>
            <a:picLocks noChangeAspect="1"/>
          </p:cNvPicPr>
          <p:nvPr/>
        </p:nvPicPr>
        <p:blipFill>
          <a:blip r:embed="rId112"/>
          <a:stretch>
            <a:fillRect/>
          </a:stretch>
        </p:blipFill>
        <p:spPr>
          <a:xfrm>
            <a:off x="31486650" y="26999299"/>
            <a:ext cx="8809524" cy="1314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randombar(horizontal)">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randombar(horizontal)">
                                      <p:cBhvr>
                                        <p:cTn id="12" dur="500"/>
                                        <p:tgtEl>
                                          <p:spTgt spid="215"/>
                                        </p:tgtEl>
                                      </p:cBhvr>
                                    </p:animEffect>
                                  </p:childTnLst>
                                </p:cTn>
                              </p:par>
                              <p:par>
                                <p:cTn id="13" presetID="16" presetClass="entr" presetSubtype="21" fill="hold" nodeType="withEffect">
                                  <p:stCondLst>
                                    <p:cond delay="0"/>
                                  </p:stCondLst>
                                  <p:childTnLst>
                                    <p:set>
                                      <p:cBhvr>
                                        <p:cTn id="14" dur="1" fill="hold">
                                          <p:stCondLst>
                                            <p:cond delay="0"/>
                                          </p:stCondLst>
                                        </p:cTn>
                                        <p:tgtEl>
                                          <p:spTgt spid="236"/>
                                        </p:tgtEl>
                                        <p:attrNameLst>
                                          <p:attrName>style.visibility</p:attrName>
                                        </p:attrNameLst>
                                      </p:cBhvr>
                                      <p:to>
                                        <p:strVal val="visible"/>
                                      </p:to>
                                    </p:set>
                                    <p:animEffect transition="in" filter="barn(inVertical)">
                                      <p:cBhvr>
                                        <p:cTn id="15" dur="500"/>
                                        <p:tgtEl>
                                          <p:spTgt spid="236"/>
                                        </p:tgtEl>
                                      </p:cBhvr>
                                    </p:animEffect>
                                  </p:childTnLst>
                                </p:cTn>
                              </p:par>
                              <p:par>
                                <p:cTn id="16" presetID="16" presetClass="entr" presetSubtype="21" fill="hold" nodeType="with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barn(inVertical)">
                                      <p:cBhvr>
                                        <p:cTn id="18" dur="500"/>
                                        <p:tgtEl>
                                          <p:spTgt spid="240"/>
                                        </p:tgtEl>
                                      </p:cBhvr>
                                    </p:animEffect>
                                  </p:childTnLst>
                                </p:cTn>
                              </p:par>
                              <p:par>
                                <p:cTn id="19" presetID="16" presetClass="entr" presetSubtype="21" fill="hold" nodeType="with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barn(inVertical)">
                                      <p:cBhvr>
                                        <p:cTn id="21" dur="500"/>
                                        <p:tgtEl>
                                          <p:spTgt spid="24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63"/>
                                        </p:tgtEl>
                                        <p:attrNameLst>
                                          <p:attrName>style.visibility</p:attrName>
                                        </p:attrNameLst>
                                      </p:cBhvr>
                                      <p:to>
                                        <p:strVal val="visible"/>
                                      </p:to>
                                    </p:set>
                                    <p:animEffect transition="in" filter="randombar(horizontal)">
                                      <p:cBhvr>
                                        <p:cTn id="26" dur="500"/>
                                        <p:tgtEl>
                                          <p:spTgt spid="26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64"/>
                                        </p:tgtEl>
                                        <p:attrNameLst>
                                          <p:attrName>style.visibility</p:attrName>
                                        </p:attrNameLst>
                                      </p:cBhvr>
                                      <p:to>
                                        <p:strVal val="visible"/>
                                      </p:to>
                                    </p:set>
                                    <p:animEffect transition="in" filter="randombar(horizontal)">
                                      <p:cBhvr>
                                        <p:cTn id="31" dur="500"/>
                                        <p:tgtEl>
                                          <p:spTgt spid="26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5"/>
                                        </p:tgtEl>
                                        <p:attrNameLst>
                                          <p:attrName>style.visibility</p:attrName>
                                        </p:attrNameLst>
                                      </p:cBhvr>
                                      <p:to>
                                        <p:strVal val="visible"/>
                                      </p:to>
                                    </p:set>
                                    <p:animEffect transition="in" filter="randombar(horizontal)">
                                      <p:cBhvr>
                                        <p:cTn id="36"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15" grpId="0"/>
      <p:bldP spid="263" grpId="0"/>
      <p:bldP spid="264" grpId="0"/>
      <p:bldP spid="265" grpId="0"/>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F29BED6C-9116-415F-AE15-7B15393079B3}" vid="{5B9C2507-9059-43B6-9BE3-209E2914DFD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C98ED7882D5E40A0B95D61F1CDB7AE" ma:contentTypeVersion="8" ma:contentTypeDescription="Create a new document." ma:contentTypeScope="" ma:versionID="9e92a89a47a2a1cb09ed8f9eac2c1ed5">
  <xsd:schema xmlns:xsd="http://www.w3.org/2001/XMLSchema" xmlns:xs="http://www.w3.org/2001/XMLSchema" xmlns:p="http://schemas.microsoft.com/office/2006/metadata/properties" xmlns:ns3="1caaa8f3-85c1-4558-bef0-e202631d3580" targetNamespace="http://schemas.microsoft.com/office/2006/metadata/properties" ma:root="true" ma:fieldsID="83735ec77c8ef1c491720cc7eedc573d" ns3:_="">
    <xsd:import namespace="1caaa8f3-85c1-4558-bef0-e202631d35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aa8f3-85c1-4558-bef0-e202631d3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95C80F-8649-4E75-9A3E-8A1BBA841E96}">
  <ds:schemaRefs>
    <ds:schemaRef ds:uri="http://schemas.microsoft.com/sharepoint/v3/contenttype/forms"/>
  </ds:schemaRefs>
</ds:datastoreItem>
</file>

<file path=customXml/itemProps2.xml><?xml version="1.0" encoding="utf-8"?>
<ds:datastoreItem xmlns:ds="http://schemas.openxmlformats.org/officeDocument/2006/customXml" ds:itemID="{4090A5A1-71AC-4069-B1C4-615BD03E3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aa8f3-85c1-4558-bef0-e202631d35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21192-7517-494A-8BF8-B4C71C18EA80}">
  <ds:schemaRefs>
    <ds:schemaRef ds:uri="1caaa8f3-85c1-4558-bef0-e202631d3580"/>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Theme2</Template>
  <TotalTime>9273</TotalTime>
  <Words>847</Words>
  <Application>Microsoft Office PowerPoint</Application>
  <PresentationFormat>Personnalisé</PresentationFormat>
  <Paragraphs>107</Paragraphs>
  <Slides>1</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vt:i4>
      </vt:variant>
    </vt:vector>
  </HeadingPairs>
  <TitlesOfParts>
    <vt:vector size="14" baseType="lpstr">
      <vt:lpstr>等线</vt:lpstr>
      <vt:lpstr>微软雅黑</vt:lpstr>
      <vt:lpstr>黑体</vt:lpstr>
      <vt:lpstr>宋体</vt:lpstr>
      <vt:lpstr>AdvOT5bf56204.B</vt:lpstr>
      <vt:lpstr>AdvOT82c4f4c4</vt:lpstr>
      <vt:lpstr>AdvOTb0c9bf5d</vt:lpstr>
      <vt:lpstr>Arial</vt:lpstr>
      <vt:lpstr>Arial Narrow</vt:lpstr>
      <vt:lpstr>Calibri</vt:lpstr>
      <vt:lpstr>Cambria Math</vt:lpstr>
      <vt:lpstr>Times New Roman</vt:lpstr>
      <vt:lpstr>Theme2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CORC cabling and FEM model</dc:title>
  <dc:creator>k.wang-@utwente.nl</dc:creator>
  <cp:keywords>ASC2020 conference</cp:keywords>
  <cp:lastModifiedBy>Kevin Berger</cp:lastModifiedBy>
  <cp:revision>919</cp:revision>
  <cp:lastPrinted>2018-10-25T10:13:17Z</cp:lastPrinted>
  <dcterms:created xsi:type="dcterms:W3CDTF">1995-06-17T23:31:02Z</dcterms:created>
  <dcterms:modified xsi:type="dcterms:W3CDTF">2021-06-18T16:42:31Z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0x0101007FC98ED7882D5E40A0B95D61F1CDB7AE</vt:lpwstr>
  </property>
</Properties>
</file>