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2803763" cy="3027521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F04FF"/>
    <a:srgbClr val="0000FF"/>
    <a:srgbClr val="0084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830" autoAdjust="0"/>
    <p:restoredTop sz="94660"/>
  </p:normalViewPr>
  <p:slideViewPr>
    <p:cSldViewPr snapToGrid="0">
      <p:cViewPr varScale="1">
        <p:scale>
          <a:sx n="26" d="100"/>
          <a:sy n="26" d="100"/>
        </p:scale>
        <p:origin x="105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3F344D-8F71-4BFD-9504-884A321DE7F7}" type="datetimeFigureOut">
              <a:rPr lang="en-GB" smtClean="0"/>
              <a:t>21/06/2021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B1BBB-CCDA-4829-A5AC-081FACF3139E}" type="slidenum">
              <a:rPr lang="en-GB" smtClean="0"/>
              <a:t>‹N°›</a:t>
            </a:fld>
            <a:endParaRPr lang="en-GB"/>
          </a:p>
        </p:txBody>
      </p:sp>
    </p:spTree>
    <p:extLst>
      <p:ext uri="{BB962C8B-B14F-4D97-AF65-F5344CB8AC3E}">
        <p14:creationId xmlns:p14="http://schemas.microsoft.com/office/powerpoint/2010/main" val="2408144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F344D-8F71-4BFD-9504-884A321DE7F7}" type="datetimeFigureOut">
              <a:rPr lang="en-GB" smtClean="0"/>
              <a:t>21/06/2021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B1BBB-CCDA-4829-A5AC-081FACF3139E}" type="slidenum">
              <a:rPr lang="en-GB" smtClean="0"/>
              <a:t>‹N°›</a:t>
            </a:fld>
            <a:endParaRPr lang="en-GB"/>
          </a:p>
        </p:txBody>
      </p:sp>
    </p:spTree>
    <p:extLst>
      <p:ext uri="{BB962C8B-B14F-4D97-AF65-F5344CB8AC3E}">
        <p14:creationId xmlns:p14="http://schemas.microsoft.com/office/powerpoint/2010/main" val="999008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F344D-8F71-4BFD-9504-884A321DE7F7}" type="datetimeFigureOut">
              <a:rPr lang="en-GB" smtClean="0"/>
              <a:t>21/06/2021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B1BBB-CCDA-4829-A5AC-081FACF3139E}" type="slidenum">
              <a:rPr lang="en-GB" smtClean="0"/>
              <a:t>‹N°›</a:t>
            </a:fld>
            <a:endParaRPr lang="en-GB"/>
          </a:p>
        </p:txBody>
      </p:sp>
    </p:spTree>
    <p:extLst>
      <p:ext uri="{BB962C8B-B14F-4D97-AF65-F5344CB8AC3E}">
        <p14:creationId xmlns:p14="http://schemas.microsoft.com/office/powerpoint/2010/main" val="2055394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F344D-8F71-4BFD-9504-884A321DE7F7}" type="datetimeFigureOut">
              <a:rPr lang="en-GB" smtClean="0"/>
              <a:t>21/06/2021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B1BBB-CCDA-4829-A5AC-081FACF3139E}" type="slidenum">
              <a:rPr lang="en-GB" smtClean="0"/>
              <a:t>‹N°›</a:t>
            </a:fld>
            <a:endParaRPr lang="en-GB"/>
          </a:p>
        </p:txBody>
      </p:sp>
    </p:spTree>
    <p:extLst>
      <p:ext uri="{BB962C8B-B14F-4D97-AF65-F5344CB8AC3E}">
        <p14:creationId xmlns:p14="http://schemas.microsoft.com/office/powerpoint/2010/main" val="254853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3F344D-8F71-4BFD-9504-884A321DE7F7}" type="datetimeFigureOut">
              <a:rPr lang="en-GB" smtClean="0"/>
              <a:t>21/06/2021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B1BBB-CCDA-4829-A5AC-081FACF3139E}" type="slidenum">
              <a:rPr lang="en-GB" smtClean="0"/>
              <a:t>‹N°›</a:t>
            </a:fld>
            <a:endParaRPr lang="en-GB"/>
          </a:p>
        </p:txBody>
      </p:sp>
    </p:spTree>
    <p:extLst>
      <p:ext uri="{BB962C8B-B14F-4D97-AF65-F5344CB8AC3E}">
        <p14:creationId xmlns:p14="http://schemas.microsoft.com/office/powerpoint/2010/main" val="132585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3F344D-8F71-4BFD-9504-884A321DE7F7}" type="datetimeFigureOut">
              <a:rPr lang="en-GB" smtClean="0"/>
              <a:t>21/06/2021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5B1BBB-CCDA-4829-A5AC-081FACF3139E}" type="slidenum">
              <a:rPr lang="en-GB" smtClean="0"/>
              <a:t>‹N°›</a:t>
            </a:fld>
            <a:endParaRPr lang="en-GB"/>
          </a:p>
        </p:txBody>
      </p:sp>
    </p:spTree>
    <p:extLst>
      <p:ext uri="{BB962C8B-B14F-4D97-AF65-F5344CB8AC3E}">
        <p14:creationId xmlns:p14="http://schemas.microsoft.com/office/powerpoint/2010/main" val="855952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3F344D-8F71-4BFD-9504-884A321DE7F7}" type="datetimeFigureOut">
              <a:rPr lang="en-GB" smtClean="0"/>
              <a:t>21/06/2021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5B1BBB-CCDA-4829-A5AC-081FACF3139E}" type="slidenum">
              <a:rPr lang="en-GB" smtClean="0"/>
              <a:t>‹N°›</a:t>
            </a:fld>
            <a:endParaRPr lang="en-GB"/>
          </a:p>
        </p:txBody>
      </p:sp>
    </p:spTree>
    <p:extLst>
      <p:ext uri="{BB962C8B-B14F-4D97-AF65-F5344CB8AC3E}">
        <p14:creationId xmlns:p14="http://schemas.microsoft.com/office/powerpoint/2010/main" val="388820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3F344D-8F71-4BFD-9504-884A321DE7F7}" type="datetimeFigureOut">
              <a:rPr lang="en-GB" smtClean="0"/>
              <a:t>21/06/2021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5B1BBB-CCDA-4829-A5AC-081FACF3139E}" type="slidenum">
              <a:rPr lang="en-GB" smtClean="0"/>
              <a:t>‹N°›</a:t>
            </a:fld>
            <a:endParaRPr lang="en-GB"/>
          </a:p>
        </p:txBody>
      </p:sp>
    </p:spTree>
    <p:extLst>
      <p:ext uri="{BB962C8B-B14F-4D97-AF65-F5344CB8AC3E}">
        <p14:creationId xmlns:p14="http://schemas.microsoft.com/office/powerpoint/2010/main" val="348844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F344D-8F71-4BFD-9504-884A321DE7F7}" type="datetimeFigureOut">
              <a:rPr lang="en-GB" smtClean="0"/>
              <a:t>21/06/2021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5B1BBB-CCDA-4829-A5AC-081FACF3139E}" type="slidenum">
              <a:rPr lang="en-GB" smtClean="0"/>
              <a:t>‹N°›</a:t>
            </a:fld>
            <a:endParaRPr lang="en-GB"/>
          </a:p>
        </p:txBody>
      </p:sp>
    </p:spTree>
    <p:extLst>
      <p:ext uri="{BB962C8B-B14F-4D97-AF65-F5344CB8AC3E}">
        <p14:creationId xmlns:p14="http://schemas.microsoft.com/office/powerpoint/2010/main" val="3514826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F23F344D-8F71-4BFD-9504-884A321DE7F7}" type="datetimeFigureOut">
              <a:rPr lang="en-GB" smtClean="0"/>
              <a:t>21/06/2021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5B1BBB-CCDA-4829-A5AC-081FACF3139E}" type="slidenum">
              <a:rPr lang="en-GB" smtClean="0"/>
              <a:t>‹N°›</a:t>
            </a:fld>
            <a:endParaRPr lang="en-GB"/>
          </a:p>
        </p:txBody>
      </p:sp>
    </p:spTree>
    <p:extLst>
      <p:ext uri="{BB962C8B-B14F-4D97-AF65-F5344CB8AC3E}">
        <p14:creationId xmlns:p14="http://schemas.microsoft.com/office/powerpoint/2010/main" val="3399569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F23F344D-8F71-4BFD-9504-884A321DE7F7}" type="datetimeFigureOut">
              <a:rPr lang="en-GB" smtClean="0"/>
              <a:t>21/06/2021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5B1BBB-CCDA-4829-A5AC-081FACF3139E}" type="slidenum">
              <a:rPr lang="en-GB" smtClean="0"/>
              <a:t>‹N°›</a:t>
            </a:fld>
            <a:endParaRPr lang="en-GB"/>
          </a:p>
        </p:txBody>
      </p:sp>
    </p:spTree>
    <p:extLst>
      <p:ext uri="{BB962C8B-B14F-4D97-AF65-F5344CB8AC3E}">
        <p14:creationId xmlns:p14="http://schemas.microsoft.com/office/powerpoint/2010/main" val="257481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23F344D-8F71-4BFD-9504-884A321DE7F7}" type="datetimeFigureOut">
              <a:rPr lang="en-GB" smtClean="0"/>
              <a:t>21/06/2021</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E05B1BBB-CCDA-4829-A5AC-081FACF3139E}" type="slidenum">
              <a:rPr lang="en-GB" smtClean="0"/>
              <a:t>‹N°›</a:t>
            </a:fld>
            <a:endParaRPr lang="en-GB"/>
          </a:p>
        </p:txBody>
      </p:sp>
    </p:spTree>
    <p:extLst>
      <p:ext uri="{BB962C8B-B14F-4D97-AF65-F5344CB8AC3E}">
        <p14:creationId xmlns:p14="http://schemas.microsoft.com/office/powerpoint/2010/main" val="426326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jpg"/><Relationship Id="rId3" Type="http://schemas.openxmlformats.org/officeDocument/2006/relationships/image" Target="../media/image2.png"/><Relationship Id="rId21" Type="http://schemas.openxmlformats.org/officeDocument/2006/relationships/image" Target="../media/image19.jpg"/><Relationship Id="rId7" Type="http://schemas.openxmlformats.org/officeDocument/2006/relationships/image" Target="../media/image6.jp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4.png"/><Relationship Id="rId15" Type="http://schemas.openxmlformats.org/officeDocument/2006/relationships/image" Target="../media/image13.png"/><Relationship Id="rId23" Type="http://schemas.openxmlformats.org/officeDocument/2006/relationships/image" Target="../media/image21.jpg"/><Relationship Id="rId10" Type="http://schemas.openxmlformats.org/officeDocument/2006/relationships/image" Target="../media/image7.png"/><Relationship Id="rId19"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 Id="rId22"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B9BD5">
            <a:alpha val="8000"/>
          </a:srgb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A4DC24-A8FB-49E2-A8BA-CE7119F01D33}"/>
              </a:ext>
            </a:extLst>
          </p:cNvPr>
          <p:cNvSpPr txBox="1"/>
          <p:nvPr/>
        </p:nvSpPr>
        <p:spPr>
          <a:xfrm>
            <a:off x="356134" y="40809"/>
            <a:ext cx="21396960" cy="1015663"/>
          </a:xfrm>
          <a:prstGeom prst="rect">
            <a:avLst/>
          </a:prstGeom>
          <a:noFill/>
        </p:spPr>
        <p:txBody>
          <a:bodyPr wrap="square">
            <a:spAutoFit/>
          </a:bodyPr>
          <a:lstStyle/>
          <a:p>
            <a:pPr algn="l"/>
            <a:r>
              <a:rPr lang="en-GB" sz="6000" b="1" i="0" u="sng" strike="noStrike" baseline="0" dirty="0">
                <a:solidFill>
                  <a:srgbClr val="00B0F0"/>
                </a:solidFill>
                <a:latin typeface="NimbusRomNo9L-Regu"/>
              </a:rPr>
              <a:t>Superconductive and hybrid shielding design: a 3D-modeling study</a:t>
            </a:r>
            <a:endParaRPr lang="en-GB" sz="6000" b="1" u="sng" dirty="0">
              <a:solidFill>
                <a:srgbClr val="00B0F0"/>
              </a:solidFill>
            </a:endParaRPr>
          </a:p>
        </p:txBody>
      </p:sp>
      <p:sp>
        <p:nvSpPr>
          <p:cNvPr id="7" name="TextBox 6">
            <a:extLst>
              <a:ext uri="{FF2B5EF4-FFF2-40B4-BE49-F238E27FC236}">
                <a16:creationId xmlns:a16="http://schemas.microsoft.com/office/drawing/2014/main" id="{BB6474FE-534D-46C9-B89A-191ACB1D4C00}"/>
              </a:ext>
            </a:extLst>
          </p:cNvPr>
          <p:cNvSpPr txBox="1"/>
          <p:nvPr/>
        </p:nvSpPr>
        <p:spPr>
          <a:xfrm>
            <a:off x="344906" y="1021626"/>
            <a:ext cx="21408188" cy="584775"/>
          </a:xfrm>
          <a:prstGeom prst="rect">
            <a:avLst/>
          </a:prstGeom>
          <a:noFill/>
        </p:spPr>
        <p:txBody>
          <a:bodyPr wrap="square">
            <a:spAutoFit/>
          </a:bodyPr>
          <a:lstStyle/>
          <a:p>
            <a:r>
              <a:rPr lang="en-GB" sz="3200" b="1" i="1" dirty="0">
                <a:solidFill>
                  <a:srgbClr val="3366FF"/>
                </a:solidFill>
              </a:rPr>
              <a:t>M. Fracasso</a:t>
            </a:r>
            <a:r>
              <a:rPr lang="en-GB" sz="3200" b="1" i="1" baseline="30000" dirty="0">
                <a:solidFill>
                  <a:srgbClr val="3366FF"/>
                </a:solidFill>
              </a:rPr>
              <a:t> 1,2</a:t>
            </a:r>
            <a:r>
              <a:rPr lang="en-GB" sz="3200" b="1" i="1" dirty="0">
                <a:solidFill>
                  <a:srgbClr val="3366FF"/>
                </a:solidFill>
              </a:rPr>
              <a:t>, L. </a:t>
            </a:r>
            <a:r>
              <a:rPr lang="en-GB" sz="3200" b="1" i="1" dirty="0" err="1">
                <a:solidFill>
                  <a:srgbClr val="3366FF"/>
                </a:solidFill>
              </a:rPr>
              <a:t>Gozzelino</a:t>
            </a:r>
            <a:r>
              <a:rPr lang="en-GB" sz="3200" b="1" i="1" dirty="0">
                <a:solidFill>
                  <a:srgbClr val="3366FF"/>
                </a:solidFill>
              </a:rPr>
              <a:t> </a:t>
            </a:r>
            <a:r>
              <a:rPr lang="en-GB" sz="3200" b="1" i="1" baseline="30000" dirty="0">
                <a:solidFill>
                  <a:srgbClr val="3366FF"/>
                </a:solidFill>
              </a:rPr>
              <a:t>1,2</a:t>
            </a:r>
            <a:r>
              <a:rPr lang="en-GB" sz="3200" b="1" i="1" dirty="0">
                <a:solidFill>
                  <a:srgbClr val="3366FF"/>
                </a:solidFill>
              </a:rPr>
              <a:t>, R. </a:t>
            </a:r>
            <a:r>
              <a:rPr lang="en-GB" sz="3200" b="1" i="1" dirty="0" err="1">
                <a:solidFill>
                  <a:srgbClr val="3366FF"/>
                </a:solidFill>
              </a:rPr>
              <a:t>Gerbaldo</a:t>
            </a:r>
            <a:r>
              <a:rPr lang="en-GB" sz="3200" b="1" i="1" dirty="0">
                <a:solidFill>
                  <a:srgbClr val="3366FF"/>
                </a:solidFill>
              </a:rPr>
              <a:t> </a:t>
            </a:r>
            <a:r>
              <a:rPr lang="en-GB" sz="3200" b="1" i="1" baseline="30000" dirty="0">
                <a:solidFill>
                  <a:srgbClr val="3366FF"/>
                </a:solidFill>
              </a:rPr>
              <a:t>1,2</a:t>
            </a:r>
            <a:r>
              <a:rPr lang="en-GB" sz="3200" b="1" i="1" dirty="0">
                <a:solidFill>
                  <a:srgbClr val="3366FF"/>
                </a:solidFill>
              </a:rPr>
              <a:t>,  G. Ghigo </a:t>
            </a:r>
            <a:r>
              <a:rPr lang="en-GB" sz="3200" b="1" i="1" baseline="30000" dirty="0">
                <a:solidFill>
                  <a:srgbClr val="3366FF"/>
                </a:solidFill>
              </a:rPr>
              <a:t>1,2</a:t>
            </a:r>
            <a:r>
              <a:rPr lang="en-GB" sz="3200" b="1" i="1" dirty="0">
                <a:solidFill>
                  <a:srgbClr val="3366FF"/>
                </a:solidFill>
              </a:rPr>
              <a:t>, F. </a:t>
            </a:r>
            <a:r>
              <a:rPr lang="en-GB" sz="3200" b="1" i="1" dirty="0" err="1">
                <a:solidFill>
                  <a:srgbClr val="3366FF"/>
                </a:solidFill>
              </a:rPr>
              <a:t>Laviano</a:t>
            </a:r>
            <a:r>
              <a:rPr lang="en-GB" sz="3200" b="1" i="1" dirty="0">
                <a:solidFill>
                  <a:srgbClr val="3366FF"/>
                </a:solidFill>
              </a:rPr>
              <a:t> </a:t>
            </a:r>
            <a:r>
              <a:rPr lang="en-GB" sz="3200" b="1" i="1" baseline="30000" dirty="0">
                <a:solidFill>
                  <a:srgbClr val="3366FF"/>
                </a:solidFill>
              </a:rPr>
              <a:t>1,2</a:t>
            </a:r>
            <a:r>
              <a:rPr lang="en-GB" sz="3200" b="1" i="1" dirty="0">
                <a:solidFill>
                  <a:srgbClr val="3366FF"/>
                </a:solidFill>
              </a:rPr>
              <a:t>, A. Napolitano</a:t>
            </a:r>
            <a:r>
              <a:rPr lang="en-GB" sz="3200" b="1" i="1" baseline="30000" dirty="0">
                <a:solidFill>
                  <a:srgbClr val="3366FF"/>
                </a:solidFill>
              </a:rPr>
              <a:t> 1,2</a:t>
            </a:r>
            <a:r>
              <a:rPr lang="en-GB" sz="3200" b="1" i="1" dirty="0">
                <a:solidFill>
                  <a:srgbClr val="3366FF"/>
                </a:solidFill>
              </a:rPr>
              <a:t>, D. </a:t>
            </a:r>
            <a:r>
              <a:rPr lang="en-GB" sz="3200" b="1" i="1" dirty="0" err="1">
                <a:solidFill>
                  <a:srgbClr val="3366FF"/>
                </a:solidFill>
              </a:rPr>
              <a:t>Torsello</a:t>
            </a:r>
            <a:r>
              <a:rPr lang="en-GB" sz="3200" b="1" i="1" dirty="0">
                <a:solidFill>
                  <a:srgbClr val="3366FF"/>
                </a:solidFill>
              </a:rPr>
              <a:t> </a:t>
            </a:r>
            <a:r>
              <a:rPr lang="en-GB" sz="3200" b="1" i="1" baseline="30000" dirty="0">
                <a:solidFill>
                  <a:srgbClr val="3366FF"/>
                </a:solidFill>
              </a:rPr>
              <a:t>1,2</a:t>
            </a:r>
            <a:endParaRPr lang="en-GB" sz="3200" dirty="0"/>
          </a:p>
        </p:txBody>
      </p:sp>
      <p:sp>
        <p:nvSpPr>
          <p:cNvPr id="9" name="TextBox 8">
            <a:extLst>
              <a:ext uri="{FF2B5EF4-FFF2-40B4-BE49-F238E27FC236}">
                <a16:creationId xmlns:a16="http://schemas.microsoft.com/office/drawing/2014/main" id="{EBDA2406-FC8F-4ACC-8316-425CE7B9F7C3}"/>
              </a:ext>
            </a:extLst>
          </p:cNvPr>
          <p:cNvSpPr txBox="1"/>
          <p:nvPr/>
        </p:nvSpPr>
        <p:spPr>
          <a:xfrm>
            <a:off x="344906" y="1721003"/>
            <a:ext cx="21408188" cy="1115690"/>
          </a:xfrm>
          <a:prstGeom prst="rect">
            <a:avLst/>
          </a:prstGeom>
          <a:noFill/>
        </p:spPr>
        <p:txBody>
          <a:bodyPr wrap="square">
            <a:spAutoFit/>
          </a:bodyPr>
          <a:lstStyle/>
          <a:p>
            <a:pPr>
              <a:spcBef>
                <a:spcPts val="600"/>
              </a:spcBef>
            </a:pPr>
            <a:r>
              <a:rPr lang="en-US" sz="3200" b="1" i="1" baseline="30000" dirty="0">
                <a:solidFill>
                  <a:srgbClr val="000099"/>
                </a:solidFill>
              </a:rPr>
              <a:t>1 </a:t>
            </a:r>
            <a:r>
              <a:rPr lang="en-US" sz="3200" b="1" i="1" dirty="0">
                <a:solidFill>
                  <a:srgbClr val="000099"/>
                </a:solidFill>
              </a:rPr>
              <a:t>Department of Applied Science and Technology</a:t>
            </a:r>
            <a:r>
              <a:rPr lang="en-GB" sz="3200" b="1" i="1" dirty="0">
                <a:solidFill>
                  <a:srgbClr val="000099"/>
                </a:solidFill>
              </a:rPr>
              <a:t>, </a:t>
            </a:r>
            <a:r>
              <a:rPr lang="en-GB" sz="3200" b="1" i="1" dirty="0" err="1">
                <a:solidFill>
                  <a:srgbClr val="000099"/>
                </a:solidFill>
              </a:rPr>
              <a:t>Politecnico</a:t>
            </a:r>
            <a:r>
              <a:rPr lang="en-GB" sz="3200" b="1" i="1" dirty="0">
                <a:solidFill>
                  <a:srgbClr val="000099"/>
                </a:solidFill>
              </a:rPr>
              <a:t> di Torino, Italy</a:t>
            </a:r>
          </a:p>
          <a:p>
            <a:pPr>
              <a:spcBef>
                <a:spcPts val="300"/>
              </a:spcBef>
            </a:pPr>
            <a:r>
              <a:rPr lang="it-IT" sz="3200" b="1" i="1" baseline="30000" dirty="0">
                <a:solidFill>
                  <a:srgbClr val="000099"/>
                </a:solidFill>
              </a:rPr>
              <a:t>2 </a:t>
            </a:r>
            <a:r>
              <a:rPr lang="it-IT" sz="3200" b="1" i="1" dirty="0">
                <a:solidFill>
                  <a:srgbClr val="000099"/>
                </a:solidFill>
              </a:rPr>
              <a:t>I.N.F.N., Sezione di Torino, </a:t>
            </a:r>
            <a:r>
              <a:rPr lang="it-IT" sz="3200" b="1" i="1" dirty="0" err="1">
                <a:solidFill>
                  <a:srgbClr val="000099"/>
                </a:solidFill>
              </a:rPr>
              <a:t>Italy</a:t>
            </a:r>
            <a:endParaRPr lang="it-IT" sz="3200" b="1" i="1" dirty="0">
              <a:solidFill>
                <a:srgbClr val="000099"/>
              </a:solidFill>
            </a:endParaRPr>
          </a:p>
        </p:txBody>
      </p:sp>
      <p:pic>
        <p:nvPicPr>
          <p:cNvPr id="11" name="Picture 10" descr="A picture containing text&#10;&#10;Description automatically generated">
            <a:extLst>
              <a:ext uri="{FF2B5EF4-FFF2-40B4-BE49-F238E27FC236}">
                <a16:creationId xmlns:a16="http://schemas.microsoft.com/office/drawing/2014/main" id="{6AF2FB3C-122C-46D5-AF7C-EB02FB3AF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4322" y="593058"/>
            <a:ext cx="3583117" cy="1592497"/>
          </a:xfrm>
          <a:prstGeom prst="rect">
            <a:avLst/>
          </a:prstGeom>
        </p:spPr>
      </p:pic>
      <p:pic>
        <p:nvPicPr>
          <p:cNvPr id="15" name="Picture 14" descr="Diagram&#10;&#10;Description automatically generated">
            <a:extLst>
              <a:ext uri="{FF2B5EF4-FFF2-40B4-BE49-F238E27FC236}">
                <a16:creationId xmlns:a16="http://schemas.microsoft.com/office/drawing/2014/main" id="{39DBAFFB-5781-4357-A856-46A3C894D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1199" y="276963"/>
            <a:ext cx="9997658" cy="2295381"/>
          </a:xfrm>
          <a:prstGeom prst="rect">
            <a:avLst/>
          </a:prstGeom>
        </p:spPr>
      </p:pic>
      <p:sp>
        <p:nvSpPr>
          <p:cNvPr id="17" name="TextBox 16">
            <a:extLst>
              <a:ext uri="{FF2B5EF4-FFF2-40B4-BE49-F238E27FC236}">
                <a16:creationId xmlns:a16="http://schemas.microsoft.com/office/drawing/2014/main" id="{3C49DD58-3689-462A-B2E2-E0BF205E04E7}"/>
              </a:ext>
            </a:extLst>
          </p:cNvPr>
          <p:cNvSpPr txBox="1"/>
          <p:nvPr/>
        </p:nvSpPr>
        <p:spPr>
          <a:xfrm>
            <a:off x="488507" y="2835598"/>
            <a:ext cx="41826747" cy="3166824"/>
          </a:xfrm>
          <a:prstGeom prst="round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GB" sz="3000" dirty="0">
                <a:solidFill>
                  <a:schemeClr val="accent1">
                    <a:lumMod val="50000"/>
                  </a:schemeClr>
                </a:solidFill>
                <a:effectLst/>
                <a:ea typeface="Calibri" panose="020F0502020204030204" pitchFamily="34" charset="0"/>
              </a:rPr>
              <a:t>Bulk superconductors have recently found a mighty application in magnetic shielding [1] and MgB</a:t>
            </a:r>
            <a:r>
              <a:rPr lang="en-GB" sz="3000" baseline="-25000" dirty="0">
                <a:solidFill>
                  <a:schemeClr val="accent1">
                    <a:lumMod val="50000"/>
                  </a:schemeClr>
                </a:solidFill>
                <a:effectLst/>
                <a:ea typeface="Calibri" panose="020F0502020204030204" pitchFamily="34" charset="0"/>
              </a:rPr>
              <a:t>2</a:t>
            </a:r>
            <a:r>
              <a:rPr lang="en-GB" sz="3000" dirty="0">
                <a:solidFill>
                  <a:schemeClr val="accent1">
                    <a:lumMod val="50000"/>
                  </a:schemeClr>
                </a:solidFill>
                <a:effectLst/>
                <a:ea typeface="Calibri" panose="020F0502020204030204" pitchFamily="34" charset="0"/>
              </a:rPr>
              <a:t> has been proved to be a very promising option, allowing the fabrication of large and suitable-shaped samples [2]. For this purpose, a combination of modelling procedure and growth technique able to manufacture properly shaped products with high and homogeneous critical current density, can be a successful approach guiding the whole optimization process. </a:t>
            </a:r>
            <a:endParaRPr lang="en-GB" sz="3000" b="0" i="0" u="none" strike="noStrike" baseline="0" dirty="0">
              <a:solidFill>
                <a:schemeClr val="accent1">
                  <a:lumMod val="50000"/>
                </a:schemeClr>
              </a:solidFill>
            </a:endParaRPr>
          </a:p>
          <a:p>
            <a:pPr algn="just"/>
            <a:r>
              <a:rPr lang="en-GB" sz="3000" b="0" i="0" u="none" strike="noStrike" baseline="0" dirty="0">
                <a:solidFill>
                  <a:schemeClr val="accent1">
                    <a:lumMod val="50000"/>
                  </a:schemeClr>
                </a:solidFill>
              </a:rPr>
              <a:t>In this work, we exploit a 3D </a:t>
            </a:r>
            <a:r>
              <a:rPr lang="en-GB" sz="3000" b="0" i="0" u="none" strike="noStrike" baseline="0" dirty="0" err="1">
                <a:solidFill>
                  <a:schemeClr val="accent1">
                    <a:lumMod val="50000"/>
                  </a:schemeClr>
                </a:solidFill>
              </a:rPr>
              <a:t>modeling</a:t>
            </a:r>
            <a:r>
              <a:rPr lang="en-GB" sz="3000" b="0" i="0" u="none" strike="noStrike" baseline="0" dirty="0">
                <a:solidFill>
                  <a:schemeClr val="accent1">
                    <a:lumMod val="50000"/>
                  </a:schemeClr>
                </a:solidFill>
              </a:rPr>
              <a:t> procedure based on a vector potential formulation </a:t>
            </a:r>
            <a:r>
              <a:rPr lang="en-GB" sz="3000" dirty="0">
                <a:solidFill>
                  <a:schemeClr val="accent1">
                    <a:lumMod val="50000"/>
                  </a:schemeClr>
                </a:solidFill>
                <a:effectLst/>
                <a:ea typeface="Calibri" panose="020F0502020204030204" pitchFamily="34" charset="0"/>
              </a:rPr>
              <a:t>by finite element calculations </a:t>
            </a:r>
            <a:r>
              <a:rPr lang="en-US" sz="3000" dirty="0">
                <a:solidFill>
                  <a:schemeClr val="accent1">
                    <a:lumMod val="50000"/>
                  </a:schemeClr>
                </a:solidFill>
                <a:effectLst/>
                <a:ea typeface="Calibri" panose="020F0502020204030204" pitchFamily="34" charset="0"/>
              </a:rPr>
              <a:t>with COMSOL Multiphysics® </a:t>
            </a:r>
            <a:r>
              <a:rPr lang="en-GB" sz="3000" dirty="0">
                <a:solidFill>
                  <a:schemeClr val="accent1">
                    <a:lumMod val="50000"/>
                  </a:schemeClr>
                </a:solidFill>
                <a:effectLst/>
                <a:ea typeface="Calibri" panose="020F0502020204030204" pitchFamily="34" charset="0"/>
              </a:rPr>
              <a:t>[3] </a:t>
            </a:r>
            <a:r>
              <a:rPr lang="en-GB" sz="3000" b="0" i="0" u="none" strike="noStrike" baseline="0" dirty="0">
                <a:solidFill>
                  <a:schemeClr val="accent1">
                    <a:lumMod val="50000"/>
                  </a:schemeClr>
                </a:solidFill>
              </a:rPr>
              <a:t>to calculate the shielding properties of cup-shaped superconductors (SC) with and without the superimposition of a ferromagnetic (FM) shield. Relying on the past validation of the model [4], </a:t>
            </a:r>
            <a:r>
              <a:rPr lang="en-GB" sz="3000" dirty="0">
                <a:solidFill>
                  <a:schemeClr val="accent1">
                    <a:lumMod val="50000"/>
                  </a:schemeClr>
                </a:solidFill>
                <a:effectLst/>
                <a:ea typeface="Calibri" panose="020F0502020204030204" pitchFamily="34" charset="0"/>
              </a:rPr>
              <a:t>this numerical procedure was applied to explore new shield design with similar aspect ratio but optimized performance. </a:t>
            </a:r>
            <a:r>
              <a:rPr lang="en-GB" sz="3000" dirty="0">
                <a:solidFill>
                  <a:schemeClr val="accent1">
                    <a:lumMod val="50000"/>
                  </a:schemeClr>
                </a:solidFill>
                <a:effectLst/>
                <a:ea typeface="SimSun" panose="02010600030101010101" pitchFamily="2" charset="-122"/>
              </a:rPr>
              <a:t>The shielding efficiency of three different cup-shaped arrangements were compared both in axial-field (AF) and transverse-field (TF) configurations, studying the effect of superimposing ferromagnetic vessels of different sizes around the superconductor. </a:t>
            </a:r>
          </a:p>
          <a:p>
            <a:pPr algn="just"/>
            <a:r>
              <a:rPr lang="en-GB" sz="3000" dirty="0">
                <a:solidFill>
                  <a:schemeClr val="accent1">
                    <a:lumMod val="50000"/>
                  </a:schemeClr>
                </a:solidFill>
                <a:effectLst/>
                <a:ea typeface="SimSun" panose="02010600030101010101" pitchFamily="2" charset="-122"/>
              </a:rPr>
              <a:t>In particular, focusing on the most efficient hybrid arrangement, we investigated the effects of ferromagnetic shield addition for different angles of the applied magnetic field and compared the results with that obtained with the only SC arrangement.</a:t>
            </a:r>
            <a:endParaRPr lang="en-GB" sz="3000" b="0" i="0" u="none" strike="noStrike" baseline="0" dirty="0">
              <a:solidFill>
                <a:schemeClr val="accent1">
                  <a:lumMod val="50000"/>
                </a:schemeClr>
              </a:solidFil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A8B0EC0-D353-4DA7-AB1C-E846E98F4F8F}"/>
                  </a:ext>
                </a:extLst>
              </p:cNvPr>
              <p:cNvSpPr txBox="1"/>
              <p:nvPr/>
            </p:nvSpPr>
            <p:spPr>
              <a:xfrm>
                <a:off x="344906" y="6955303"/>
                <a:ext cx="16249191" cy="8830944"/>
              </a:xfrm>
              <a:prstGeom prst="round1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en-US" sz="2600" dirty="0">
                  <a:solidFill>
                    <a:schemeClr val="accent1">
                      <a:lumMod val="50000"/>
                    </a:schemeClr>
                  </a:solidFill>
                </a:endParaRPr>
              </a:p>
              <a:p>
                <a:pPr marL="457200" indent="-457200">
                  <a:buFont typeface="Arial" panose="020B0604020202020204" pitchFamily="34" charset="0"/>
                  <a:buChar char="•"/>
                </a:pPr>
                <a:endParaRPr lang="en-US" sz="2600" dirty="0">
                  <a:solidFill>
                    <a:schemeClr val="accent1">
                      <a:lumMod val="50000"/>
                    </a:schemeClr>
                  </a:solidFill>
                </a:endParaRPr>
              </a:p>
              <a:p>
                <a:pPr marL="457200" indent="-457200">
                  <a:buFont typeface="Arial" panose="020B0604020202020204" pitchFamily="34" charset="0"/>
                  <a:buChar char="•"/>
                </a:pPr>
                <a:r>
                  <a:rPr lang="en-US" sz="2600" dirty="0">
                    <a:solidFill>
                      <a:schemeClr val="accent1">
                        <a:lumMod val="50000"/>
                      </a:schemeClr>
                    </a:solidFill>
                  </a:rPr>
                  <a:t>Finite element method (FEM) solving A-V Formulation by </a:t>
                </a:r>
                <a:r>
                  <a:rPr lang="en-GB" sz="2600" i="0" u="none" strike="noStrike" baseline="0" dirty="0">
                    <a:solidFill>
                      <a:schemeClr val="accent1">
                        <a:lumMod val="50000"/>
                      </a:schemeClr>
                    </a:solidFill>
                  </a:rPr>
                  <a:t>COMSOL Multiphysics® [5]</a:t>
                </a:r>
              </a:p>
              <a:p>
                <a:pPr marL="457200" indent="-457200" algn="l">
                  <a:buFont typeface="Arial" panose="020B0604020202020204" pitchFamily="34" charset="0"/>
                  <a:buChar char="•"/>
                </a:pPr>
                <a:r>
                  <a:rPr lang="en-GB" sz="2600" dirty="0">
                    <a:solidFill>
                      <a:schemeClr val="accent1">
                        <a:lumMod val="50000"/>
                      </a:schemeClr>
                    </a:solidFill>
                  </a:rPr>
                  <a:t>Ensuring the collinearity between the current density and the local electric field [6] and considering an isotropic </a:t>
                </a:r>
                <a:r>
                  <a:rPr lang="en-GB" sz="2600" i="1" dirty="0" err="1">
                    <a:solidFill>
                      <a:schemeClr val="accent1">
                        <a:lumMod val="50000"/>
                      </a:schemeClr>
                    </a:solidFill>
                  </a:rPr>
                  <a:t>J</a:t>
                </a:r>
                <a:r>
                  <a:rPr lang="en-GB" sz="2600" i="1" baseline="-25000" dirty="0" err="1">
                    <a:solidFill>
                      <a:schemeClr val="accent1">
                        <a:lumMod val="50000"/>
                      </a:schemeClr>
                    </a:solidFill>
                  </a:rPr>
                  <a:t>c</a:t>
                </a:r>
                <a:r>
                  <a:rPr lang="en-GB" sz="2600" i="1" baseline="-25000" dirty="0">
                    <a:solidFill>
                      <a:schemeClr val="accent1">
                        <a:lumMod val="50000"/>
                      </a:schemeClr>
                    </a:solidFill>
                  </a:rPr>
                  <a:t>  </a:t>
                </a:r>
                <a:r>
                  <a:rPr lang="en-GB" sz="2600" dirty="0">
                    <a:solidFill>
                      <a:schemeClr val="accent1">
                        <a:lumMod val="50000"/>
                      </a:schemeClr>
                    </a:solidFill>
                  </a:rPr>
                  <a:t>the current density is related to t</a:t>
                </a:r>
                <a:r>
                  <a:rPr lang="en-GB" sz="2600" b="0" i="0" u="none" strike="noStrike" baseline="0" dirty="0">
                    <a:solidFill>
                      <a:schemeClr val="accent1">
                        <a:lumMod val="50000"/>
                      </a:schemeClr>
                    </a:solidFill>
                  </a:rPr>
                  <a:t>he electric field, and, therefore to the time derivative of </a:t>
                </a:r>
                <a:r>
                  <a:rPr lang="en-GB" sz="2600" b="1" i="0" u="none" strike="noStrike" baseline="0" dirty="0">
                    <a:solidFill>
                      <a:schemeClr val="accent1">
                        <a:lumMod val="50000"/>
                      </a:schemeClr>
                    </a:solidFill>
                  </a:rPr>
                  <a:t>A</a:t>
                </a:r>
                <a:r>
                  <a:rPr lang="en-GB" sz="2600" dirty="0">
                    <a:solidFill>
                      <a:schemeClr val="accent1">
                        <a:lumMod val="50000"/>
                      </a:schemeClr>
                    </a:solidFill>
                  </a:rPr>
                  <a:t> by</a:t>
                </a:r>
              </a:p>
              <a:p>
                <a:pPr marL="457200" indent="-457200" algn="l">
                  <a:buFont typeface="Arial" panose="020B0604020202020204" pitchFamily="34" charset="0"/>
                  <a:buChar char="•"/>
                </a:pPr>
                <a:endParaRPr lang="en-GB" sz="2600" dirty="0">
                  <a:solidFill>
                    <a:schemeClr val="accent1">
                      <a:lumMod val="50000"/>
                    </a:schemeClr>
                  </a:solidFill>
                </a:endParaRPr>
              </a:p>
              <a:p>
                <a:pPr/>
                <a14:m>
                  <m:oMathPara xmlns:m="http://schemas.openxmlformats.org/officeDocument/2006/math">
                    <m:oMathParaPr>
                      <m:jc m:val="centerGroup"/>
                    </m:oMathParaPr>
                    <m:oMath xmlns:m="http://schemas.openxmlformats.org/officeDocument/2006/math">
                      <m:acc>
                        <m:accPr>
                          <m:chr m:val="⃗"/>
                          <m:ctrlPr>
                            <a:rPr lang="en-US" sz="2600" b="1" i="1" smtClean="0">
                              <a:solidFill>
                                <a:schemeClr val="accent1">
                                  <a:lumMod val="50000"/>
                                </a:schemeClr>
                              </a:solidFill>
                              <a:latin typeface="Cambria Math" panose="02040503050406030204" pitchFamily="18" charset="0"/>
                            </a:rPr>
                          </m:ctrlPr>
                        </m:accPr>
                        <m:e>
                          <m:r>
                            <a:rPr lang="en-US" sz="2600" b="1" i="1">
                              <a:solidFill>
                                <a:schemeClr val="accent1">
                                  <a:lumMod val="50000"/>
                                </a:schemeClr>
                              </a:solidFill>
                              <a:latin typeface="Cambria Math" panose="02040503050406030204" pitchFamily="18" charset="0"/>
                            </a:rPr>
                            <m:t>𝑱</m:t>
                          </m:r>
                        </m:e>
                      </m:acc>
                      <m:r>
                        <a:rPr lang="en-US" sz="2600" b="1">
                          <a:solidFill>
                            <a:schemeClr val="accent1">
                              <a:lumMod val="50000"/>
                            </a:schemeClr>
                          </a:solidFill>
                          <a:latin typeface="Cambria Math" panose="02040503050406030204" pitchFamily="18" charset="0"/>
                        </a:rPr>
                        <m:t>=</m:t>
                      </m:r>
                      <m:f>
                        <m:fPr>
                          <m:ctrlPr>
                            <a:rPr lang="en-US" sz="2600" b="1" i="1">
                              <a:solidFill>
                                <a:schemeClr val="accent1">
                                  <a:lumMod val="50000"/>
                                </a:schemeClr>
                              </a:solidFill>
                              <a:latin typeface="Cambria Math" panose="02040503050406030204" pitchFamily="18" charset="0"/>
                            </a:rPr>
                          </m:ctrlPr>
                        </m:fPr>
                        <m:num>
                          <m:sSub>
                            <m:sSubPr>
                              <m:ctrlPr>
                                <a:rPr lang="en-US" sz="2600" b="1" i="1" smtClean="0">
                                  <a:solidFill>
                                    <a:schemeClr val="accent1">
                                      <a:lumMod val="50000"/>
                                    </a:schemeClr>
                                  </a:solidFill>
                                  <a:latin typeface="Cambria Math" panose="02040503050406030204" pitchFamily="18" charset="0"/>
                                </a:rPr>
                              </m:ctrlPr>
                            </m:sSubPr>
                            <m:e>
                              <m:r>
                                <a:rPr lang="en-US" sz="2600" b="1" i="1">
                                  <a:solidFill>
                                    <a:schemeClr val="accent1">
                                      <a:lumMod val="50000"/>
                                    </a:schemeClr>
                                  </a:solidFill>
                                  <a:latin typeface="Cambria Math" panose="02040503050406030204" pitchFamily="18" charset="0"/>
                                </a:rPr>
                                <m:t>𝑱</m:t>
                              </m:r>
                            </m:e>
                            <m:sub>
                              <m:r>
                                <a:rPr lang="en-US" sz="2600" b="1" i="1" smtClean="0">
                                  <a:solidFill>
                                    <a:schemeClr val="accent1">
                                      <a:lumMod val="50000"/>
                                    </a:schemeClr>
                                  </a:solidFill>
                                  <a:latin typeface="Cambria Math" panose="02040503050406030204" pitchFamily="18" charset="0"/>
                                </a:rPr>
                                <m:t>𝒄</m:t>
                              </m:r>
                            </m:sub>
                          </m:sSub>
                        </m:num>
                        <m:den>
                          <m:d>
                            <m:dPr>
                              <m:begChr m:val="|"/>
                              <m:endChr m:val="|"/>
                              <m:ctrlPr>
                                <a:rPr lang="en-US" sz="2600" b="1" i="1">
                                  <a:solidFill>
                                    <a:schemeClr val="accent1">
                                      <a:lumMod val="50000"/>
                                    </a:schemeClr>
                                  </a:solidFill>
                                  <a:latin typeface="Cambria Math" panose="02040503050406030204" pitchFamily="18" charset="0"/>
                                </a:rPr>
                              </m:ctrlPr>
                            </m:dPr>
                            <m:e>
                              <m:r>
                                <a:rPr lang="en-US" sz="2600" b="1" i="1">
                                  <a:solidFill>
                                    <a:schemeClr val="accent1">
                                      <a:lumMod val="50000"/>
                                    </a:schemeClr>
                                  </a:solidFill>
                                  <a:latin typeface="Cambria Math" panose="02040503050406030204" pitchFamily="18" charset="0"/>
                                </a:rPr>
                                <m:t>𝑬</m:t>
                              </m:r>
                            </m:e>
                          </m:d>
                        </m:den>
                      </m:f>
                      <m:d>
                        <m:dPr>
                          <m:ctrlPr>
                            <a:rPr lang="en-US" sz="2600" b="1" i="1">
                              <a:solidFill>
                                <a:schemeClr val="accent1">
                                  <a:lumMod val="50000"/>
                                </a:schemeClr>
                              </a:solidFill>
                              <a:latin typeface="Cambria Math" panose="02040503050406030204" pitchFamily="18" charset="0"/>
                            </a:rPr>
                          </m:ctrlPr>
                        </m:dPr>
                        <m:e>
                          <m:d>
                            <m:dPr>
                              <m:begChr m:val="|"/>
                              <m:endChr m:val="|"/>
                              <m:ctrlPr>
                                <a:rPr lang="en-US" sz="2600" b="1" i="1">
                                  <a:solidFill>
                                    <a:schemeClr val="accent1">
                                      <a:lumMod val="50000"/>
                                    </a:schemeClr>
                                  </a:solidFill>
                                  <a:latin typeface="Cambria Math" panose="02040503050406030204" pitchFamily="18" charset="0"/>
                                </a:rPr>
                              </m:ctrlPr>
                            </m:dPr>
                            <m:e>
                              <m:sSub>
                                <m:sSubPr>
                                  <m:ctrlPr>
                                    <a:rPr lang="en-US" sz="2600" b="1" i="1">
                                      <a:solidFill>
                                        <a:schemeClr val="accent1">
                                          <a:lumMod val="50000"/>
                                        </a:schemeClr>
                                      </a:solidFill>
                                      <a:latin typeface="Cambria Math" panose="02040503050406030204" pitchFamily="18" charset="0"/>
                                    </a:rPr>
                                  </m:ctrlPr>
                                </m:sSubPr>
                                <m:e>
                                  <m:r>
                                    <a:rPr lang="en-US" sz="2600" b="1" i="1">
                                      <a:solidFill>
                                        <a:schemeClr val="accent1">
                                          <a:lumMod val="50000"/>
                                        </a:schemeClr>
                                      </a:solidFill>
                                      <a:latin typeface="Cambria Math" panose="02040503050406030204" pitchFamily="18" charset="0"/>
                                    </a:rPr>
                                    <m:t>𝑬</m:t>
                                  </m:r>
                                </m:e>
                                <m:sub>
                                  <m:r>
                                    <a:rPr lang="en-US" sz="2600" b="1" i="1">
                                      <a:solidFill>
                                        <a:schemeClr val="accent1">
                                          <a:lumMod val="50000"/>
                                        </a:schemeClr>
                                      </a:solidFill>
                                      <a:latin typeface="Cambria Math" panose="02040503050406030204" pitchFamily="18" charset="0"/>
                                    </a:rPr>
                                    <m:t>𝒙</m:t>
                                  </m:r>
                                </m:sub>
                              </m:sSub>
                            </m:e>
                          </m:d>
                          <m:r>
                            <a:rPr lang="en-US" sz="2600" b="1" i="1">
                              <a:solidFill>
                                <a:schemeClr val="accent1">
                                  <a:lumMod val="50000"/>
                                </a:schemeClr>
                              </a:solidFill>
                              <a:latin typeface="Cambria Math" panose="02040503050406030204" pitchFamily="18" charset="0"/>
                            </a:rPr>
                            <m:t>𝐭𝐚𝐧𝐡</m:t>
                          </m:r>
                          <m:d>
                            <m:dPr>
                              <m:ctrlPr>
                                <a:rPr lang="en-US" sz="2600" b="1" i="1">
                                  <a:solidFill>
                                    <a:schemeClr val="accent1">
                                      <a:lumMod val="50000"/>
                                    </a:schemeClr>
                                  </a:solidFill>
                                  <a:latin typeface="Cambria Math" panose="02040503050406030204" pitchFamily="18" charset="0"/>
                                </a:rPr>
                              </m:ctrlPr>
                            </m:dPr>
                            <m:e>
                              <m:f>
                                <m:fPr>
                                  <m:ctrlPr>
                                    <a:rPr lang="en-US" sz="2600" b="1" i="1">
                                      <a:solidFill>
                                        <a:schemeClr val="accent1">
                                          <a:lumMod val="50000"/>
                                        </a:schemeClr>
                                      </a:solidFill>
                                      <a:latin typeface="Cambria Math" panose="02040503050406030204" pitchFamily="18" charset="0"/>
                                    </a:rPr>
                                  </m:ctrlPr>
                                </m:fPr>
                                <m:num>
                                  <m:sSub>
                                    <m:sSubPr>
                                      <m:ctrlPr>
                                        <a:rPr lang="en-US" sz="2600" b="1" i="1">
                                          <a:solidFill>
                                            <a:schemeClr val="accent1">
                                              <a:lumMod val="50000"/>
                                            </a:schemeClr>
                                          </a:solidFill>
                                          <a:latin typeface="Cambria Math" panose="02040503050406030204" pitchFamily="18" charset="0"/>
                                        </a:rPr>
                                      </m:ctrlPr>
                                    </m:sSubPr>
                                    <m:e>
                                      <m:r>
                                        <a:rPr lang="en-US" sz="2600" b="1" i="1">
                                          <a:solidFill>
                                            <a:schemeClr val="accent1">
                                              <a:lumMod val="50000"/>
                                            </a:schemeClr>
                                          </a:solidFill>
                                          <a:latin typeface="Cambria Math" panose="02040503050406030204" pitchFamily="18" charset="0"/>
                                        </a:rPr>
                                        <m:t>𝑬</m:t>
                                      </m:r>
                                    </m:e>
                                    <m:sub>
                                      <m:r>
                                        <a:rPr lang="en-US" sz="2600" b="1" i="1">
                                          <a:solidFill>
                                            <a:schemeClr val="accent1">
                                              <a:lumMod val="50000"/>
                                            </a:schemeClr>
                                          </a:solidFill>
                                          <a:latin typeface="Cambria Math" panose="02040503050406030204" pitchFamily="18" charset="0"/>
                                        </a:rPr>
                                        <m:t>𝒙</m:t>
                                      </m:r>
                                    </m:sub>
                                  </m:sSub>
                                </m:num>
                                <m:den>
                                  <m:sSub>
                                    <m:sSubPr>
                                      <m:ctrlPr>
                                        <a:rPr lang="en-US" sz="2600" b="1" i="1">
                                          <a:solidFill>
                                            <a:schemeClr val="accent1">
                                              <a:lumMod val="50000"/>
                                            </a:schemeClr>
                                          </a:solidFill>
                                          <a:latin typeface="Cambria Math" panose="02040503050406030204" pitchFamily="18" charset="0"/>
                                        </a:rPr>
                                      </m:ctrlPr>
                                    </m:sSubPr>
                                    <m:e>
                                      <m:r>
                                        <a:rPr lang="en-US" sz="2600" b="1" i="1">
                                          <a:solidFill>
                                            <a:schemeClr val="accent1">
                                              <a:lumMod val="50000"/>
                                            </a:schemeClr>
                                          </a:solidFill>
                                          <a:latin typeface="Cambria Math" panose="02040503050406030204" pitchFamily="18" charset="0"/>
                                        </a:rPr>
                                        <m:t>𝑬</m:t>
                                      </m:r>
                                    </m:e>
                                    <m:sub>
                                      <m:r>
                                        <a:rPr lang="en-US" sz="2600" b="1" i="1">
                                          <a:solidFill>
                                            <a:schemeClr val="accent1">
                                              <a:lumMod val="50000"/>
                                            </a:schemeClr>
                                          </a:solidFill>
                                          <a:latin typeface="Cambria Math" panose="02040503050406030204" pitchFamily="18" charset="0"/>
                                        </a:rPr>
                                        <m:t>𝟎</m:t>
                                      </m:r>
                                    </m:sub>
                                  </m:sSub>
                                </m:den>
                              </m:f>
                            </m:e>
                          </m:d>
                          <m:acc>
                            <m:accPr>
                              <m:chr m:val="̂"/>
                              <m:ctrlPr>
                                <a:rPr lang="en-US" sz="2600" b="1" i="1">
                                  <a:solidFill>
                                    <a:schemeClr val="accent1">
                                      <a:lumMod val="50000"/>
                                    </a:schemeClr>
                                  </a:solidFill>
                                  <a:latin typeface="Cambria Math" panose="02040503050406030204" pitchFamily="18" charset="0"/>
                                </a:rPr>
                              </m:ctrlPr>
                            </m:accPr>
                            <m:e>
                              <m:r>
                                <a:rPr lang="en-US" sz="2600" b="1" i="1">
                                  <a:solidFill>
                                    <a:schemeClr val="accent1">
                                      <a:lumMod val="50000"/>
                                    </a:schemeClr>
                                  </a:solidFill>
                                  <a:latin typeface="Cambria Math" panose="02040503050406030204" pitchFamily="18" charset="0"/>
                                </a:rPr>
                                <m:t>𝒊</m:t>
                              </m:r>
                            </m:e>
                          </m:acc>
                          <m:r>
                            <a:rPr lang="en-US" sz="2600" b="1">
                              <a:solidFill>
                                <a:schemeClr val="accent1">
                                  <a:lumMod val="50000"/>
                                </a:schemeClr>
                              </a:solidFill>
                              <a:latin typeface="Cambria Math" panose="02040503050406030204" pitchFamily="18" charset="0"/>
                            </a:rPr>
                            <m:t>+</m:t>
                          </m:r>
                          <m:d>
                            <m:dPr>
                              <m:begChr m:val="|"/>
                              <m:endChr m:val="|"/>
                              <m:ctrlPr>
                                <a:rPr lang="en-US" sz="2600" b="1" i="1">
                                  <a:solidFill>
                                    <a:schemeClr val="accent1">
                                      <a:lumMod val="50000"/>
                                    </a:schemeClr>
                                  </a:solidFill>
                                  <a:latin typeface="Cambria Math" panose="02040503050406030204" pitchFamily="18" charset="0"/>
                                </a:rPr>
                              </m:ctrlPr>
                            </m:dPr>
                            <m:e>
                              <m:sSub>
                                <m:sSubPr>
                                  <m:ctrlPr>
                                    <a:rPr lang="en-US" sz="2600" b="1" i="1">
                                      <a:solidFill>
                                        <a:schemeClr val="accent1">
                                          <a:lumMod val="50000"/>
                                        </a:schemeClr>
                                      </a:solidFill>
                                      <a:latin typeface="Cambria Math" panose="02040503050406030204" pitchFamily="18" charset="0"/>
                                    </a:rPr>
                                  </m:ctrlPr>
                                </m:sSubPr>
                                <m:e>
                                  <m:r>
                                    <a:rPr lang="en-US" sz="2600" b="1" i="1">
                                      <a:solidFill>
                                        <a:schemeClr val="accent1">
                                          <a:lumMod val="50000"/>
                                        </a:schemeClr>
                                      </a:solidFill>
                                      <a:latin typeface="Cambria Math" panose="02040503050406030204" pitchFamily="18" charset="0"/>
                                    </a:rPr>
                                    <m:t>𝑬</m:t>
                                  </m:r>
                                </m:e>
                                <m:sub>
                                  <m:r>
                                    <a:rPr lang="en-US" sz="2600" b="1" i="1">
                                      <a:solidFill>
                                        <a:schemeClr val="accent1">
                                          <a:lumMod val="50000"/>
                                        </a:schemeClr>
                                      </a:solidFill>
                                      <a:latin typeface="Cambria Math" panose="02040503050406030204" pitchFamily="18" charset="0"/>
                                    </a:rPr>
                                    <m:t>𝒚</m:t>
                                  </m:r>
                                </m:sub>
                              </m:sSub>
                            </m:e>
                          </m:d>
                          <m:r>
                            <a:rPr lang="en-US" sz="2600" b="1" i="1">
                              <a:solidFill>
                                <a:schemeClr val="accent1">
                                  <a:lumMod val="50000"/>
                                </a:schemeClr>
                              </a:solidFill>
                              <a:latin typeface="Cambria Math" panose="02040503050406030204" pitchFamily="18" charset="0"/>
                            </a:rPr>
                            <m:t>𝐭𝐚𝐧𝐡</m:t>
                          </m:r>
                          <m:d>
                            <m:dPr>
                              <m:ctrlPr>
                                <a:rPr lang="en-US" sz="2600" b="1" i="1">
                                  <a:solidFill>
                                    <a:schemeClr val="accent1">
                                      <a:lumMod val="50000"/>
                                    </a:schemeClr>
                                  </a:solidFill>
                                  <a:latin typeface="Cambria Math" panose="02040503050406030204" pitchFamily="18" charset="0"/>
                                </a:rPr>
                              </m:ctrlPr>
                            </m:dPr>
                            <m:e>
                              <m:f>
                                <m:fPr>
                                  <m:ctrlPr>
                                    <a:rPr lang="en-US" sz="2600" b="1" i="1">
                                      <a:solidFill>
                                        <a:schemeClr val="accent1">
                                          <a:lumMod val="50000"/>
                                        </a:schemeClr>
                                      </a:solidFill>
                                      <a:latin typeface="Cambria Math" panose="02040503050406030204" pitchFamily="18" charset="0"/>
                                    </a:rPr>
                                  </m:ctrlPr>
                                </m:fPr>
                                <m:num>
                                  <m:sSub>
                                    <m:sSubPr>
                                      <m:ctrlPr>
                                        <a:rPr lang="en-US" sz="2600" b="1" i="1">
                                          <a:solidFill>
                                            <a:schemeClr val="accent1">
                                              <a:lumMod val="50000"/>
                                            </a:schemeClr>
                                          </a:solidFill>
                                          <a:latin typeface="Cambria Math" panose="02040503050406030204" pitchFamily="18" charset="0"/>
                                        </a:rPr>
                                      </m:ctrlPr>
                                    </m:sSubPr>
                                    <m:e>
                                      <m:r>
                                        <a:rPr lang="en-US" sz="2600" b="1" i="1">
                                          <a:solidFill>
                                            <a:schemeClr val="accent1">
                                              <a:lumMod val="50000"/>
                                            </a:schemeClr>
                                          </a:solidFill>
                                          <a:latin typeface="Cambria Math" panose="02040503050406030204" pitchFamily="18" charset="0"/>
                                        </a:rPr>
                                        <m:t>𝑬</m:t>
                                      </m:r>
                                    </m:e>
                                    <m:sub>
                                      <m:r>
                                        <a:rPr lang="en-US" sz="2600" b="1" i="1">
                                          <a:solidFill>
                                            <a:schemeClr val="accent1">
                                              <a:lumMod val="50000"/>
                                            </a:schemeClr>
                                          </a:solidFill>
                                          <a:latin typeface="Cambria Math" panose="02040503050406030204" pitchFamily="18" charset="0"/>
                                        </a:rPr>
                                        <m:t>𝒚</m:t>
                                      </m:r>
                                    </m:sub>
                                  </m:sSub>
                                </m:num>
                                <m:den>
                                  <m:sSub>
                                    <m:sSubPr>
                                      <m:ctrlPr>
                                        <a:rPr lang="en-US" sz="2600" b="1" i="1">
                                          <a:solidFill>
                                            <a:schemeClr val="accent1">
                                              <a:lumMod val="50000"/>
                                            </a:schemeClr>
                                          </a:solidFill>
                                          <a:latin typeface="Cambria Math" panose="02040503050406030204" pitchFamily="18" charset="0"/>
                                        </a:rPr>
                                      </m:ctrlPr>
                                    </m:sSubPr>
                                    <m:e>
                                      <m:r>
                                        <a:rPr lang="en-US" sz="2600" b="1" i="1">
                                          <a:solidFill>
                                            <a:schemeClr val="accent1">
                                              <a:lumMod val="50000"/>
                                            </a:schemeClr>
                                          </a:solidFill>
                                          <a:latin typeface="Cambria Math" panose="02040503050406030204" pitchFamily="18" charset="0"/>
                                        </a:rPr>
                                        <m:t>𝑬</m:t>
                                      </m:r>
                                    </m:e>
                                    <m:sub>
                                      <m:r>
                                        <a:rPr lang="en-US" sz="2600" b="1" i="1">
                                          <a:solidFill>
                                            <a:schemeClr val="accent1">
                                              <a:lumMod val="50000"/>
                                            </a:schemeClr>
                                          </a:solidFill>
                                          <a:latin typeface="Cambria Math" panose="02040503050406030204" pitchFamily="18" charset="0"/>
                                        </a:rPr>
                                        <m:t>𝟎</m:t>
                                      </m:r>
                                    </m:sub>
                                  </m:sSub>
                                </m:den>
                              </m:f>
                            </m:e>
                          </m:d>
                          <m:acc>
                            <m:accPr>
                              <m:chr m:val="̂"/>
                              <m:ctrlPr>
                                <a:rPr lang="en-US" sz="2600" b="1" i="1">
                                  <a:solidFill>
                                    <a:schemeClr val="accent1">
                                      <a:lumMod val="50000"/>
                                    </a:schemeClr>
                                  </a:solidFill>
                                  <a:latin typeface="Cambria Math" panose="02040503050406030204" pitchFamily="18" charset="0"/>
                                </a:rPr>
                              </m:ctrlPr>
                            </m:accPr>
                            <m:e>
                              <m:r>
                                <a:rPr lang="en-US" sz="2600" b="1" i="1">
                                  <a:solidFill>
                                    <a:schemeClr val="accent1">
                                      <a:lumMod val="50000"/>
                                    </a:schemeClr>
                                  </a:solidFill>
                                  <a:latin typeface="Cambria Math" panose="02040503050406030204" pitchFamily="18" charset="0"/>
                                </a:rPr>
                                <m:t>𝒋</m:t>
                              </m:r>
                            </m:e>
                          </m:acc>
                          <m:r>
                            <a:rPr lang="en-US" sz="2600" b="1">
                              <a:solidFill>
                                <a:schemeClr val="accent1">
                                  <a:lumMod val="50000"/>
                                </a:schemeClr>
                              </a:solidFill>
                              <a:latin typeface="Cambria Math" panose="02040503050406030204" pitchFamily="18" charset="0"/>
                            </a:rPr>
                            <m:t>+</m:t>
                          </m:r>
                          <m:d>
                            <m:dPr>
                              <m:begChr m:val="|"/>
                              <m:endChr m:val="|"/>
                              <m:ctrlPr>
                                <a:rPr lang="en-US" sz="2600" b="1" i="1">
                                  <a:solidFill>
                                    <a:schemeClr val="accent1">
                                      <a:lumMod val="50000"/>
                                    </a:schemeClr>
                                  </a:solidFill>
                                  <a:latin typeface="Cambria Math" panose="02040503050406030204" pitchFamily="18" charset="0"/>
                                </a:rPr>
                              </m:ctrlPr>
                            </m:dPr>
                            <m:e>
                              <m:sSub>
                                <m:sSubPr>
                                  <m:ctrlPr>
                                    <a:rPr lang="en-US" sz="2600" b="1" i="1">
                                      <a:solidFill>
                                        <a:schemeClr val="accent1">
                                          <a:lumMod val="50000"/>
                                        </a:schemeClr>
                                      </a:solidFill>
                                      <a:latin typeface="Cambria Math" panose="02040503050406030204" pitchFamily="18" charset="0"/>
                                    </a:rPr>
                                  </m:ctrlPr>
                                </m:sSubPr>
                                <m:e>
                                  <m:r>
                                    <a:rPr lang="en-US" sz="2600" b="1" i="1">
                                      <a:solidFill>
                                        <a:schemeClr val="accent1">
                                          <a:lumMod val="50000"/>
                                        </a:schemeClr>
                                      </a:solidFill>
                                      <a:latin typeface="Cambria Math" panose="02040503050406030204" pitchFamily="18" charset="0"/>
                                    </a:rPr>
                                    <m:t>𝑬</m:t>
                                  </m:r>
                                </m:e>
                                <m:sub>
                                  <m:r>
                                    <a:rPr lang="en-US" sz="2600" b="1" i="1">
                                      <a:solidFill>
                                        <a:schemeClr val="accent1">
                                          <a:lumMod val="50000"/>
                                        </a:schemeClr>
                                      </a:solidFill>
                                      <a:latin typeface="Cambria Math" panose="02040503050406030204" pitchFamily="18" charset="0"/>
                                    </a:rPr>
                                    <m:t>𝒛</m:t>
                                  </m:r>
                                </m:sub>
                              </m:sSub>
                            </m:e>
                          </m:d>
                          <m:r>
                            <a:rPr lang="en-US" sz="2600" b="1" i="1">
                              <a:solidFill>
                                <a:schemeClr val="accent1">
                                  <a:lumMod val="50000"/>
                                </a:schemeClr>
                              </a:solidFill>
                              <a:latin typeface="Cambria Math" panose="02040503050406030204" pitchFamily="18" charset="0"/>
                            </a:rPr>
                            <m:t>𝐭𝐚𝐧𝐡</m:t>
                          </m:r>
                          <m:d>
                            <m:dPr>
                              <m:ctrlPr>
                                <a:rPr lang="en-US" sz="2600" b="1" i="1">
                                  <a:solidFill>
                                    <a:schemeClr val="accent1">
                                      <a:lumMod val="50000"/>
                                    </a:schemeClr>
                                  </a:solidFill>
                                  <a:latin typeface="Cambria Math" panose="02040503050406030204" pitchFamily="18" charset="0"/>
                                </a:rPr>
                              </m:ctrlPr>
                            </m:dPr>
                            <m:e>
                              <m:f>
                                <m:fPr>
                                  <m:ctrlPr>
                                    <a:rPr lang="en-US" sz="2600" b="1" i="1">
                                      <a:solidFill>
                                        <a:schemeClr val="accent1">
                                          <a:lumMod val="50000"/>
                                        </a:schemeClr>
                                      </a:solidFill>
                                      <a:latin typeface="Cambria Math" panose="02040503050406030204" pitchFamily="18" charset="0"/>
                                    </a:rPr>
                                  </m:ctrlPr>
                                </m:fPr>
                                <m:num>
                                  <m:sSub>
                                    <m:sSubPr>
                                      <m:ctrlPr>
                                        <a:rPr lang="en-US" sz="2600" b="1" i="1">
                                          <a:solidFill>
                                            <a:schemeClr val="accent1">
                                              <a:lumMod val="50000"/>
                                            </a:schemeClr>
                                          </a:solidFill>
                                          <a:latin typeface="Cambria Math" panose="02040503050406030204" pitchFamily="18" charset="0"/>
                                        </a:rPr>
                                      </m:ctrlPr>
                                    </m:sSubPr>
                                    <m:e>
                                      <m:r>
                                        <a:rPr lang="en-US" sz="2600" b="1" i="1">
                                          <a:solidFill>
                                            <a:schemeClr val="accent1">
                                              <a:lumMod val="50000"/>
                                            </a:schemeClr>
                                          </a:solidFill>
                                          <a:latin typeface="Cambria Math" panose="02040503050406030204" pitchFamily="18" charset="0"/>
                                        </a:rPr>
                                        <m:t>𝑬</m:t>
                                      </m:r>
                                    </m:e>
                                    <m:sub>
                                      <m:r>
                                        <a:rPr lang="en-US" sz="2600" b="1" i="1">
                                          <a:solidFill>
                                            <a:schemeClr val="accent1">
                                              <a:lumMod val="50000"/>
                                            </a:schemeClr>
                                          </a:solidFill>
                                          <a:latin typeface="Cambria Math" panose="02040503050406030204" pitchFamily="18" charset="0"/>
                                        </a:rPr>
                                        <m:t>𝒛</m:t>
                                      </m:r>
                                    </m:sub>
                                  </m:sSub>
                                </m:num>
                                <m:den>
                                  <m:sSub>
                                    <m:sSubPr>
                                      <m:ctrlPr>
                                        <a:rPr lang="en-US" sz="2600" b="1" i="1">
                                          <a:solidFill>
                                            <a:schemeClr val="accent1">
                                              <a:lumMod val="50000"/>
                                            </a:schemeClr>
                                          </a:solidFill>
                                          <a:latin typeface="Cambria Math" panose="02040503050406030204" pitchFamily="18" charset="0"/>
                                        </a:rPr>
                                      </m:ctrlPr>
                                    </m:sSubPr>
                                    <m:e>
                                      <m:r>
                                        <a:rPr lang="en-US" sz="2600" b="1" i="1">
                                          <a:solidFill>
                                            <a:schemeClr val="accent1">
                                              <a:lumMod val="50000"/>
                                            </a:schemeClr>
                                          </a:solidFill>
                                          <a:latin typeface="Cambria Math" panose="02040503050406030204" pitchFamily="18" charset="0"/>
                                        </a:rPr>
                                        <m:t>𝑬</m:t>
                                      </m:r>
                                    </m:e>
                                    <m:sub>
                                      <m:r>
                                        <a:rPr lang="en-US" sz="2600" b="1" i="1">
                                          <a:solidFill>
                                            <a:schemeClr val="accent1">
                                              <a:lumMod val="50000"/>
                                            </a:schemeClr>
                                          </a:solidFill>
                                          <a:latin typeface="Cambria Math" panose="02040503050406030204" pitchFamily="18" charset="0"/>
                                        </a:rPr>
                                        <m:t>𝟎</m:t>
                                      </m:r>
                                    </m:sub>
                                  </m:sSub>
                                </m:den>
                              </m:f>
                            </m:e>
                          </m:d>
                          <m:acc>
                            <m:accPr>
                              <m:chr m:val="̂"/>
                              <m:ctrlPr>
                                <a:rPr lang="en-US" sz="2600" b="1" i="1">
                                  <a:solidFill>
                                    <a:schemeClr val="accent1">
                                      <a:lumMod val="50000"/>
                                    </a:schemeClr>
                                  </a:solidFill>
                                  <a:latin typeface="Cambria Math" panose="02040503050406030204" pitchFamily="18" charset="0"/>
                                </a:rPr>
                              </m:ctrlPr>
                            </m:accPr>
                            <m:e>
                              <m:r>
                                <a:rPr lang="en-US" sz="2600" b="1" i="1">
                                  <a:solidFill>
                                    <a:schemeClr val="accent1">
                                      <a:lumMod val="50000"/>
                                    </a:schemeClr>
                                  </a:solidFill>
                                  <a:latin typeface="Cambria Math" panose="02040503050406030204" pitchFamily="18" charset="0"/>
                                </a:rPr>
                                <m:t>𝒌</m:t>
                              </m:r>
                            </m:e>
                          </m:acc>
                        </m:e>
                      </m:d>
                    </m:oMath>
                  </m:oMathPara>
                </a14:m>
                <a:endParaRPr lang="en-US" sz="2600" b="1" dirty="0">
                  <a:solidFill>
                    <a:schemeClr val="accent1">
                      <a:lumMod val="50000"/>
                    </a:schemeClr>
                  </a:solidFill>
                </a:endParaRPr>
              </a:p>
              <a:p>
                <a:pPr marL="457200" indent="-457200" algn="l">
                  <a:buFont typeface="Arial" panose="020B0604020202020204" pitchFamily="34" charset="0"/>
                  <a:buChar char="•"/>
                </a:pPr>
                <a:endParaRPr lang="en-GB" sz="2600" dirty="0">
                  <a:solidFill>
                    <a:schemeClr val="accent1">
                      <a:lumMod val="50000"/>
                    </a:schemeClr>
                  </a:solidFill>
                </a:endParaRPr>
              </a:p>
              <a:p>
                <a:pPr marL="457200" indent="-457200">
                  <a:buFont typeface="Arial" panose="020B0604020202020204" pitchFamily="34" charset="0"/>
                  <a:buChar char="•"/>
                </a:pPr>
                <a:endParaRPr lang="en-US" sz="2600" dirty="0">
                  <a:solidFill>
                    <a:schemeClr val="accent1">
                      <a:lumMod val="50000"/>
                    </a:schemeClr>
                  </a:solidFill>
                </a:endParaRPr>
              </a:p>
              <a:p>
                <a:pPr marL="457200" indent="-457200">
                  <a:buFont typeface="Arial" panose="020B0604020202020204" pitchFamily="34" charset="0"/>
                  <a:buChar char="•"/>
                </a:pPr>
                <a:r>
                  <a:rPr lang="en-US" sz="2600" dirty="0">
                    <a:solidFill>
                      <a:schemeClr val="accent1">
                        <a:lumMod val="50000"/>
                      </a:schemeClr>
                    </a:solidFill>
                  </a:rPr>
                  <a:t>The </a:t>
                </a:r>
                <a:r>
                  <a:rPr lang="en-US" sz="2600" dirty="0" err="1">
                    <a:solidFill>
                      <a:schemeClr val="accent1">
                        <a:lumMod val="50000"/>
                      </a:schemeClr>
                    </a:solidFill>
                  </a:rPr>
                  <a:t>J</a:t>
                </a:r>
                <a:r>
                  <a:rPr lang="en-US" sz="2600" baseline="-25000" dirty="0" err="1">
                    <a:solidFill>
                      <a:schemeClr val="accent1">
                        <a:lumMod val="50000"/>
                      </a:schemeClr>
                    </a:solidFill>
                  </a:rPr>
                  <a:t>c</a:t>
                </a:r>
                <a:r>
                  <a:rPr lang="en-US" sz="2600" dirty="0">
                    <a:solidFill>
                      <a:schemeClr val="accent1">
                        <a:lumMod val="50000"/>
                      </a:schemeClr>
                    </a:solidFill>
                  </a:rPr>
                  <a:t> </a:t>
                </a:r>
                <a:r>
                  <a:rPr lang="en-US" sz="2600" dirty="0" err="1">
                    <a:solidFill>
                      <a:schemeClr val="accent1">
                        <a:lumMod val="50000"/>
                      </a:schemeClr>
                    </a:solidFill>
                  </a:rPr>
                  <a:t>behaviour</a:t>
                </a:r>
                <a:r>
                  <a:rPr lang="en-US" sz="2600" dirty="0">
                    <a:solidFill>
                      <a:schemeClr val="accent1">
                        <a:lumMod val="50000"/>
                      </a:schemeClr>
                    </a:solidFill>
                  </a:rPr>
                  <a:t> was modelled by</a:t>
                </a:r>
              </a:p>
              <a:p>
                <a:pPr marL="457200" indent="-457200">
                  <a:buFont typeface="Arial" panose="020B0604020202020204" pitchFamily="34" charset="0"/>
                  <a:buChar char="•"/>
                </a:pPr>
                <a:endParaRPr lang="en-US" sz="2600" dirty="0">
                  <a:solidFill>
                    <a:schemeClr val="accent1">
                      <a:lumMod val="50000"/>
                    </a:schemeClr>
                  </a:solidFill>
                </a:endParaRPr>
              </a:p>
              <a:p>
                <a:pPr/>
                <a14:m>
                  <m:oMathPara xmlns:m="http://schemas.openxmlformats.org/officeDocument/2006/math">
                    <m:oMathParaPr>
                      <m:jc m:val="centerGroup"/>
                    </m:oMathParaPr>
                    <m:oMath xmlns:m="http://schemas.openxmlformats.org/officeDocument/2006/math">
                      <m:sSub>
                        <m:sSubPr>
                          <m:ctrlPr>
                            <a:rPr lang="en-US" sz="2600" b="1" i="1" smtClean="0">
                              <a:solidFill>
                                <a:schemeClr val="accent1">
                                  <a:lumMod val="50000"/>
                                </a:schemeClr>
                              </a:solidFill>
                              <a:latin typeface="Cambria Math" panose="02040503050406030204" pitchFamily="18" charset="0"/>
                            </a:rPr>
                          </m:ctrlPr>
                        </m:sSubPr>
                        <m:e>
                          <m:r>
                            <a:rPr lang="en-US" sz="2600" b="1" i="1">
                              <a:solidFill>
                                <a:schemeClr val="accent1">
                                  <a:lumMod val="50000"/>
                                </a:schemeClr>
                              </a:solidFill>
                              <a:latin typeface="Cambria Math" panose="02040503050406030204" pitchFamily="18" charset="0"/>
                            </a:rPr>
                            <m:t>𝑱</m:t>
                          </m:r>
                        </m:e>
                        <m:sub>
                          <m:r>
                            <a:rPr lang="en-US" sz="2600" b="1" i="1">
                              <a:solidFill>
                                <a:schemeClr val="accent1">
                                  <a:lumMod val="50000"/>
                                </a:schemeClr>
                              </a:solidFill>
                              <a:latin typeface="Cambria Math" panose="02040503050406030204" pitchFamily="18" charset="0"/>
                            </a:rPr>
                            <m:t>𝒄</m:t>
                          </m:r>
                        </m:sub>
                      </m:sSub>
                      <m:d>
                        <m:dPr>
                          <m:ctrlPr>
                            <a:rPr lang="en-US" sz="2600" b="1" i="1">
                              <a:solidFill>
                                <a:schemeClr val="accent1">
                                  <a:lumMod val="50000"/>
                                </a:schemeClr>
                              </a:solidFill>
                              <a:latin typeface="Cambria Math" panose="02040503050406030204" pitchFamily="18" charset="0"/>
                            </a:rPr>
                          </m:ctrlPr>
                        </m:dPr>
                        <m:e>
                          <m:r>
                            <a:rPr lang="en-US" sz="2600" b="1" i="1">
                              <a:solidFill>
                                <a:schemeClr val="accent1">
                                  <a:lumMod val="50000"/>
                                </a:schemeClr>
                              </a:solidFill>
                              <a:latin typeface="Cambria Math" panose="02040503050406030204" pitchFamily="18" charset="0"/>
                            </a:rPr>
                            <m:t>𝑩</m:t>
                          </m:r>
                        </m:e>
                      </m:d>
                      <m:r>
                        <a:rPr lang="en-US" sz="2600" b="1" i="1">
                          <a:solidFill>
                            <a:schemeClr val="accent1">
                              <a:lumMod val="50000"/>
                            </a:schemeClr>
                          </a:solidFill>
                          <a:latin typeface="Cambria Math" panose="02040503050406030204" pitchFamily="18" charset="0"/>
                        </a:rPr>
                        <m:t>=</m:t>
                      </m:r>
                      <m:sSub>
                        <m:sSubPr>
                          <m:ctrlPr>
                            <a:rPr lang="en-US" sz="2600" b="1" i="1">
                              <a:solidFill>
                                <a:schemeClr val="accent1">
                                  <a:lumMod val="50000"/>
                                </a:schemeClr>
                              </a:solidFill>
                              <a:latin typeface="Cambria Math" panose="02040503050406030204" pitchFamily="18" charset="0"/>
                            </a:rPr>
                          </m:ctrlPr>
                        </m:sSubPr>
                        <m:e>
                          <m:r>
                            <a:rPr lang="en-US" sz="2600" b="1" i="1">
                              <a:solidFill>
                                <a:schemeClr val="accent1">
                                  <a:lumMod val="50000"/>
                                </a:schemeClr>
                              </a:solidFill>
                              <a:latin typeface="Cambria Math" panose="02040503050406030204" pitchFamily="18" charset="0"/>
                            </a:rPr>
                            <m:t>𝑱</m:t>
                          </m:r>
                        </m:e>
                        <m:sub>
                          <m:r>
                            <a:rPr lang="en-US" sz="2600" b="1" i="1">
                              <a:solidFill>
                                <a:schemeClr val="accent1">
                                  <a:lumMod val="50000"/>
                                </a:schemeClr>
                              </a:solidFill>
                              <a:latin typeface="Cambria Math" panose="02040503050406030204" pitchFamily="18" charset="0"/>
                            </a:rPr>
                            <m:t>𝒄</m:t>
                          </m:r>
                          <m:r>
                            <a:rPr lang="it-IT" sz="2600" b="1" i="1" smtClean="0">
                              <a:solidFill>
                                <a:schemeClr val="accent1">
                                  <a:lumMod val="50000"/>
                                </a:schemeClr>
                              </a:solidFill>
                              <a:latin typeface="Cambria Math" panose="02040503050406030204" pitchFamily="18" charset="0"/>
                            </a:rPr>
                            <m:t>,</m:t>
                          </m:r>
                          <m:r>
                            <a:rPr lang="it-IT" sz="2600" b="1" i="1" smtClean="0">
                              <a:solidFill>
                                <a:schemeClr val="accent1">
                                  <a:lumMod val="50000"/>
                                </a:schemeClr>
                              </a:solidFill>
                              <a:latin typeface="Cambria Math" panose="02040503050406030204" pitchFamily="18" charset="0"/>
                            </a:rPr>
                            <m:t>𝟎</m:t>
                          </m:r>
                        </m:sub>
                      </m:sSub>
                      <m:r>
                        <a:rPr lang="it-IT" sz="2600" b="1" i="1" smtClean="0">
                          <a:solidFill>
                            <a:schemeClr val="accent1">
                              <a:lumMod val="50000"/>
                            </a:schemeClr>
                          </a:solidFill>
                          <a:latin typeface="Cambria Math" panose="02040503050406030204" pitchFamily="18" charset="0"/>
                        </a:rPr>
                        <m:t>𝒆𝒙𝒑</m:t>
                      </m:r>
                      <m:d>
                        <m:dPr>
                          <m:begChr m:val="["/>
                          <m:endChr m:val="]"/>
                          <m:ctrlPr>
                            <a:rPr lang="en-US" sz="2600" b="1" i="1">
                              <a:solidFill>
                                <a:schemeClr val="accent1">
                                  <a:lumMod val="50000"/>
                                </a:schemeClr>
                              </a:solidFill>
                              <a:latin typeface="Cambria Math" panose="02040503050406030204" pitchFamily="18" charset="0"/>
                            </a:rPr>
                          </m:ctrlPr>
                        </m:dPr>
                        <m:e>
                          <m:r>
                            <a:rPr lang="en-US" sz="2600" b="1" i="1">
                              <a:solidFill>
                                <a:schemeClr val="accent1">
                                  <a:lumMod val="50000"/>
                                </a:schemeClr>
                              </a:solidFill>
                              <a:latin typeface="Cambria Math" panose="02040503050406030204" pitchFamily="18" charset="0"/>
                            </a:rPr>
                            <m:t>−</m:t>
                          </m:r>
                          <m:sSup>
                            <m:sSupPr>
                              <m:ctrlPr>
                                <a:rPr lang="en-US" sz="2600" b="1" i="1">
                                  <a:solidFill>
                                    <a:schemeClr val="accent1">
                                      <a:lumMod val="50000"/>
                                    </a:schemeClr>
                                  </a:solidFill>
                                  <a:latin typeface="Cambria Math" panose="02040503050406030204" pitchFamily="18" charset="0"/>
                                </a:rPr>
                              </m:ctrlPr>
                            </m:sSupPr>
                            <m:e>
                              <m:d>
                                <m:dPr>
                                  <m:ctrlPr>
                                    <a:rPr lang="en-US" sz="2600" b="1" i="1">
                                      <a:solidFill>
                                        <a:schemeClr val="accent1">
                                          <a:lumMod val="50000"/>
                                        </a:schemeClr>
                                      </a:solidFill>
                                      <a:latin typeface="Cambria Math" panose="02040503050406030204" pitchFamily="18" charset="0"/>
                                    </a:rPr>
                                  </m:ctrlPr>
                                </m:dPr>
                                <m:e>
                                  <m:f>
                                    <m:fPr>
                                      <m:ctrlPr>
                                        <a:rPr lang="en-US" sz="2600" b="1" i="1">
                                          <a:solidFill>
                                            <a:schemeClr val="accent1">
                                              <a:lumMod val="50000"/>
                                            </a:schemeClr>
                                          </a:solidFill>
                                          <a:latin typeface="Cambria Math" panose="02040503050406030204" pitchFamily="18" charset="0"/>
                                        </a:rPr>
                                      </m:ctrlPr>
                                    </m:fPr>
                                    <m:num>
                                      <m:r>
                                        <a:rPr lang="en-US" sz="2600" b="1" i="1">
                                          <a:solidFill>
                                            <a:schemeClr val="accent1">
                                              <a:lumMod val="50000"/>
                                            </a:schemeClr>
                                          </a:solidFill>
                                          <a:latin typeface="Cambria Math" panose="02040503050406030204" pitchFamily="18" charset="0"/>
                                        </a:rPr>
                                        <m:t>𝑩</m:t>
                                      </m:r>
                                    </m:num>
                                    <m:den>
                                      <m:sSub>
                                        <m:sSubPr>
                                          <m:ctrlPr>
                                            <a:rPr lang="en-US" sz="2600" b="1" i="1">
                                              <a:solidFill>
                                                <a:schemeClr val="accent1">
                                                  <a:lumMod val="50000"/>
                                                </a:schemeClr>
                                              </a:solidFill>
                                              <a:latin typeface="Cambria Math" panose="02040503050406030204" pitchFamily="18" charset="0"/>
                                            </a:rPr>
                                          </m:ctrlPr>
                                        </m:sSubPr>
                                        <m:e>
                                          <m:r>
                                            <a:rPr lang="en-US" sz="2600" b="1" i="1">
                                              <a:solidFill>
                                                <a:schemeClr val="accent1">
                                                  <a:lumMod val="50000"/>
                                                </a:schemeClr>
                                              </a:solidFill>
                                              <a:latin typeface="Cambria Math" panose="02040503050406030204" pitchFamily="18" charset="0"/>
                                            </a:rPr>
                                            <m:t>𝑩</m:t>
                                          </m:r>
                                        </m:e>
                                        <m:sub>
                                          <m:r>
                                            <a:rPr lang="en-US" sz="2600" b="1" i="1">
                                              <a:solidFill>
                                                <a:schemeClr val="accent1">
                                                  <a:lumMod val="50000"/>
                                                </a:schemeClr>
                                              </a:solidFill>
                                              <a:latin typeface="Cambria Math" panose="02040503050406030204" pitchFamily="18" charset="0"/>
                                            </a:rPr>
                                            <m:t>𝟎</m:t>
                                          </m:r>
                                        </m:sub>
                                      </m:sSub>
                                    </m:den>
                                  </m:f>
                                </m:e>
                              </m:d>
                            </m:e>
                            <m:sup>
                              <m:r>
                                <a:rPr lang="en-US" sz="2600" b="1" i="1">
                                  <a:solidFill>
                                    <a:schemeClr val="accent1">
                                      <a:lumMod val="50000"/>
                                    </a:schemeClr>
                                  </a:solidFill>
                                  <a:latin typeface="Cambria Math" panose="02040503050406030204" pitchFamily="18" charset="0"/>
                                  <a:ea typeface="Cambria Math" panose="02040503050406030204" pitchFamily="18" charset="0"/>
                                </a:rPr>
                                <m:t>𝜸</m:t>
                              </m:r>
                            </m:sup>
                          </m:sSup>
                        </m:e>
                      </m:d>
                    </m:oMath>
                  </m:oMathPara>
                </a14:m>
                <a:endParaRPr lang="en-US" sz="2600" b="1" dirty="0">
                  <a:solidFill>
                    <a:schemeClr val="accent1">
                      <a:lumMod val="50000"/>
                    </a:schemeClr>
                  </a:solidFill>
                </a:endParaRPr>
              </a:p>
              <a:p>
                <a:pPr marL="457200" indent="-457200">
                  <a:buFont typeface="Arial" panose="020B0604020202020204" pitchFamily="34" charset="0"/>
                  <a:buChar char="•"/>
                </a:pPr>
                <a:endParaRPr lang="it-IT" sz="2600" dirty="0">
                  <a:solidFill>
                    <a:schemeClr val="accent1">
                      <a:lumMod val="50000"/>
                    </a:schemeClr>
                  </a:solidFill>
                </a:endParaRPr>
              </a:p>
              <a:p>
                <a:r>
                  <a:rPr lang="en-GB" sz="2600" dirty="0">
                    <a:solidFill>
                      <a:schemeClr val="accent1">
                        <a:lumMod val="50000"/>
                      </a:schemeClr>
                    </a:solidFill>
                  </a:rPr>
                  <a:t>w</a:t>
                </a:r>
                <a:r>
                  <a:rPr lang="en-GB" sz="2600" b="0" i="0" u="none" strike="noStrike" baseline="0" dirty="0">
                    <a:solidFill>
                      <a:schemeClr val="accent1">
                        <a:lumMod val="50000"/>
                      </a:schemeClr>
                    </a:solidFill>
                  </a:rPr>
                  <a:t>here J</a:t>
                </a:r>
                <a:r>
                  <a:rPr lang="en-GB" sz="2600" b="0" i="0" u="none" strike="noStrike" baseline="-25000" dirty="0">
                    <a:solidFill>
                      <a:schemeClr val="accent1">
                        <a:lumMod val="50000"/>
                      </a:schemeClr>
                    </a:solidFill>
                  </a:rPr>
                  <a:t>c,0 </a:t>
                </a:r>
                <a:r>
                  <a:rPr lang="en-GB" sz="2600" b="0" i="0" u="none" strike="noStrike" baseline="0" dirty="0">
                    <a:solidFill>
                      <a:schemeClr val="accent1">
                        <a:lumMod val="50000"/>
                      </a:schemeClr>
                    </a:solidFill>
                  </a:rPr>
                  <a:t>= 5,02*10</a:t>
                </a:r>
                <a:r>
                  <a:rPr lang="en-GB" sz="2600" b="0" i="0" u="none" strike="noStrike" baseline="30000" dirty="0">
                    <a:solidFill>
                      <a:schemeClr val="accent1">
                        <a:lumMod val="50000"/>
                      </a:schemeClr>
                    </a:solidFill>
                  </a:rPr>
                  <a:t>8 </a:t>
                </a:r>
                <a:r>
                  <a:rPr lang="en-GB" sz="2600" b="0" i="0" u="none" strike="noStrike" baseline="0" dirty="0">
                    <a:solidFill>
                      <a:schemeClr val="accent1">
                        <a:lumMod val="50000"/>
                      </a:schemeClr>
                    </a:solidFill>
                  </a:rPr>
                  <a:t>A/m</a:t>
                </a:r>
                <a:r>
                  <a:rPr lang="en-GB" sz="2600" b="0" i="0" u="none" strike="noStrike" baseline="30000" dirty="0">
                    <a:solidFill>
                      <a:schemeClr val="accent1">
                        <a:lumMod val="50000"/>
                      </a:schemeClr>
                    </a:solidFill>
                  </a:rPr>
                  <a:t>2</a:t>
                </a:r>
                <a:r>
                  <a:rPr lang="en-GB" sz="2600" b="0" i="0" u="none" strike="noStrike" baseline="0" dirty="0">
                    <a:solidFill>
                      <a:schemeClr val="accent1">
                        <a:lumMod val="50000"/>
                      </a:schemeClr>
                    </a:solidFill>
                  </a:rPr>
                  <a:t>, B</a:t>
                </a:r>
                <a:r>
                  <a:rPr lang="en-GB" sz="2600" b="0" i="0" u="none" strike="noStrike" baseline="-25000" dirty="0">
                    <a:solidFill>
                      <a:schemeClr val="accent1">
                        <a:lumMod val="50000"/>
                      </a:schemeClr>
                    </a:solidFill>
                  </a:rPr>
                  <a:t>0</a:t>
                </a:r>
                <a:r>
                  <a:rPr lang="en-GB" sz="2600" b="0" i="0" u="none" strike="noStrike" baseline="0" dirty="0">
                    <a:solidFill>
                      <a:schemeClr val="accent1">
                        <a:lumMod val="50000"/>
                      </a:schemeClr>
                    </a:solidFill>
                  </a:rPr>
                  <a:t> = 0,98 T and </a:t>
                </a:r>
                <a14:m>
                  <m:oMath xmlns:m="http://schemas.openxmlformats.org/officeDocument/2006/math">
                    <m:r>
                      <a:rPr lang="en-US" sz="2600" b="1" i="1" smtClean="0">
                        <a:solidFill>
                          <a:schemeClr val="accent1">
                            <a:lumMod val="50000"/>
                          </a:schemeClr>
                        </a:solidFill>
                        <a:latin typeface="Cambria Math" panose="02040503050406030204" pitchFamily="18" charset="0"/>
                        <a:ea typeface="Cambria Math" panose="02040503050406030204" pitchFamily="18" charset="0"/>
                      </a:rPr>
                      <m:t>𝜸</m:t>
                    </m:r>
                    <m:r>
                      <a:rPr lang="en-US" sz="2600" b="1" i="1" smtClean="0">
                        <a:solidFill>
                          <a:schemeClr val="accent1">
                            <a:lumMod val="50000"/>
                          </a:schemeClr>
                        </a:solidFill>
                        <a:latin typeface="Cambria Math" panose="02040503050406030204" pitchFamily="18" charset="0"/>
                        <a:ea typeface="Cambria Math" panose="02040503050406030204" pitchFamily="18" charset="0"/>
                      </a:rPr>
                      <m:t> </m:t>
                    </m:r>
                  </m:oMath>
                </a14:m>
                <a:r>
                  <a:rPr lang="en-GB" sz="2600" b="0" i="0" u="none" strike="noStrike" baseline="0" dirty="0">
                    <a:solidFill>
                      <a:schemeClr val="accent1">
                        <a:lumMod val="50000"/>
                      </a:schemeClr>
                    </a:solidFill>
                  </a:rPr>
                  <a:t>= 3,78 </a:t>
                </a:r>
                <a:r>
                  <a:rPr lang="en-GB" sz="2600" dirty="0">
                    <a:solidFill>
                      <a:schemeClr val="accent1">
                        <a:lumMod val="50000"/>
                      </a:schemeClr>
                    </a:solidFill>
                  </a:rPr>
                  <a:t>are</a:t>
                </a:r>
                <a:r>
                  <a:rPr lang="en-GB" sz="2600" b="0" i="0" u="none" strike="noStrike" baseline="0" dirty="0">
                    <a:solidFill>
                      <a:schemeClr val="accent1">
                        <a:lumMod val="50000"/>
                      </a:schemeClr>
                    </a:solidFill>
                  </a:rPr>
                  <a:t> the constant parameters obtained </a:t>
                </a:r>
                <a:r>
                  <a:rPr lang="en-GB" sz="2600" dirty="0">
                    <a:solidFill>
                      <a:schemeClr val="accent1">
                        <a:lumMod val="50000"/>
                      </a:schemeClr>
                    </a:solidFill>
                  </a:rPr>
                  <a:t>fitting the experimental curves at T = 30 K [7]. </a:t>
                </a:r>
                <a:endParaRPr lang="en-GB" sz="2600" b="0" i="0" u="none" strike="noStrike" baseline="0" dirty="0">
                  <a:solidFill>
                    <a:schemeClr val="accent1">
                      <a:lumMod val="50000"/>
                    </a:schemeClr>
                  </a:solidFill>
                </a:endParaRPr>
              </a:p>
              <a:p>
                <a:pPr algn="l"/>
                <a:endParaRPr lang="en-GB" sz="2600" dirty="0">
                  <a:solidFill>
                    <a:schemeClr val="accent1">
                      <a:lumMod val="50000"/>
                    </a:schemeClr>
                  </a:solidFill>
                </a:endParaRPr>
              </a:p>
              <a:p>
                <a:pPr algn="l"/>
                <a:endParaRPr lang="en-GB" sz="2600" b="0" i="0" u="none" strike="noStrike" baseline="0" dirty="0">
                  <a:solidFill>
                    <a:schemeClr val="accent1">
                      <a:lumMod val="50000"/>
                    </a:schemeClr>
                  </a:solidFill>
                </a:endParaRPr>
              </a:p>
              <a:p>
                <a:endParaRPr lang="en-GB" sz="2600" dirty="0">
                  <a:solidFill>
                    <a:schemeClr val="accent1">
                      <a:lumMod val="50000"/>
                    </a:schemeClr>
                  </a:solidFill>
                </a:endParaRPr>
              </a:p>
              <a:p>
                <a:r>
                  <a:rPr lang="en-GB" sz="2600" dirty="0">
                    <a:solidFill>
                      <a:schemeClr val="accent1">
                        <a:lumMod val="50000"/>
                      </a:schemeClr>
                    </a:solidFill>
                  </a:rPr>
                  <a:t>Ferromagnetic shield made out of Fe ARMCO and modelled starting from its experimental BH curve. </a:t>
                </a:r>
              </a:p>
            </p:txBody>
          </p:sp>
        </mc:Choice>
        <mc:Fallback xmlns="">
          <p:sp>
            <p:nvSpPr>
              <p:cNvPr id="18" name="TextBox 17">
                <a:extLst>
                  <a:ext uri="{FF2B5EF4-FFF2-40B4-BE49-F238E27FC236}">
                    <a16:creationId xmlns:a16="http://schemas.microsoft.com/office/drawing/2014/main" id="{2A8B0EC0-D353-4DA7-AB1C-E846E98F4F8F}"/>
                  </a:ext>
                </a:extLst>
              </p:cNvPr>
              <p:cNvSpPr txBox="1">
                <a:spLocks noRot="1" noChangeAspect="1" noMove="1" noResize="1" noEditPoints="1" noAdjustHandles="1" noChangeArrowheads="1" noChangeShapeType="1" noTextEdit="1"/>
              </p:cNvSpPr>
              <p:nvPr/>
            </p:nvSpPr>
            <p:spPr>
              <a:xfrm>
                <a:off x="344906" y="6955303"/>
                <a:ext cx="16249191" cy="8830944"/>
              </a:xfrm>
              <a:prstGeom prst="round1Rect">
                <a:avLst/>
              </a:prstGeom>
              <a:blipFill>
                <a:blip r:embed="rId4"/>
                <a:stretch>
                  <a:fillRect l="-637" b="-689"/>
                </a:stretch>
              </a:blipFill>
            </p:spPr>
            <p:txBody>
              <a:bodyPr/>
              <a:lstStyle/>
              <a:p>
                <a:r>
                  <a:rPr lang="en-GB">
                    <a:noFill/>
                  </a:rPr>
                  <a:t> </a:t>
                </a:r>
              </a:p>
            </p:txBody>
          </p:sp>
        </mc:Fallback>
      </mc:AlternateContent>
      <p:sp>
        <p:nvSpPr>
          <p:cNvPr id="52" name="TextBox 51">
            <a:extLst>
              <a:ext uri="{FF2B5EF4-FFF2-40B4-BE49-F238E27FC236}">
                <a16:creationId xmlns:a16="http://schemas.microsoft.com/office/drawing/2014/main" id="{70E523CE-C7C3-471B-A512-9736DB6F1B8A}"/>
              </a:ext>
            </a:extLst>
          </p:cNvPr>
          <p:cNvSpPr txBox="1"/>
          <p:nvPr/>
        </p:nvSpPr>
        <p:spPr>
          <a:xfrm>
            <a:off x="356134" y="6317651"/>
            <a:ext cx="2635693" cy="646331"/>
          </a:xfrm>
          <a:prstGeom prst="round1Rect">
            <a:avLst/>
          </a:prstGeom>
          <a:solidFill>
            <a:srgbClr val="5B9BD5"/>
          </a:solidFill>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it-IT" sz="3600" b="1" dirty="0" err="1">
                <a:solidFill>
                  <a:schemeClr val="accent1">
                    <a:lumMod val="50000"/>
                  </a:schemeClr>
                </a:solidFill>
              </a:rPr>
              <a:t>Modelling</a:t>
            </a:r>
            <a:endParaRPr lang="it-IT" sz="3600" b="1" dirty="0">
              <a:solidFill>
                <a:schemeClr val="accent1">
                  <a:lumMod val="50000"/>
                </a:schemeClr>
              </a:solidFill>
            </a:endParaRPr>
          </a:p>
        </p:txBody>
      </p:sp>
      <p:sp>
        <p:nvSpPr>
          <p:cNvPr id="55" name="Rectangle 54">
            <a:extLst>
              <a:ext uri="{FF2B5EF4-FFF2-40B4-BE49-F238E27FC236}">
                <a16:creationId xmlns:a16="http://schemas.microsoft.com/office/drawing/2014/main" id="{ECA514D6-D2A4-4029-BF86-A3B7AA8A7BDD}"/>
              </a:ext>
            </a:extLst>
          </p:cNvPr>
          <p:cNvSpPr/>
          <p:nvPr/>
        </p:nvSpPr>
        <p:spPr>
          <a:xfrm>
            <a:off x="2469866" y="9138873"/>
            <a:ext cx="11823405" cy="1447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sp>
        <p:nvSpPr>
          <p:cNvPr id="56" name="Rectangle 55">
            <a:extLst>
              <a:ext uri="{FF2B5EF4-FFF2-40B4-BE49-F238E27FC236}">
                <a16:creationId xmlns:a16="http://schemas.microsoft.com/office/drawing/2014/main" id="{C6FB036A-32D7-45C1-8FAF-E0ADFD8F85B2}"/>
              </a:ext>
            </a:extLst>
          </p:cNvPr>
          <p:cNvSpPr/>
          <p:nvPr/>
        </p:nvSpPr>
        <p:spPr>
          <a:xfrm>
            <a:off x="5725952" y="11647419"/>
            <a:ext cx="5358809" cy="1447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sp>
        <p:nvSpPr>
          <p:cNvPr id="57" name="Text Box 448">
            <a:extLst>
              <a:ext uri="{FF2B5EF4-FFF2-40B4-BE49-F238E27FC236}">
                <a16:creationId xmlns:a16="http://schemas.microsoft.com/office/drawing/2014/main" id="{7FAA29F1-9EEC-4B2B-A6B5-050893368C95}"/>
              </a:ext>
            </a:extLst>
          </p:cNvPr>
          <p:cNvSpPr txBox="1">
            <a:spLocks noChangeArrowheads="1"/>
          </p:cNvSpPr>
          <p:nvPr/>
        </p:nvSpPr>
        <p:spPr bwMode="auto">
          <a:xfrm>
            <a:off x="4853882" y="7068085"/>
            <a:ext cx="7129337" cy="618219"/>
          </a:xfrm>
          <a:prstGeom prst="rect">
            <a:avLst/>
          </a:prstGeom>
          <a:ln w="76200"/>
        </p:spPr>
        <p:style>
          <a:lnRef idx="2">
            <a:schemeClr val="accent5"/>
          </a:lnRef>
          <a:fillRef idx="1">
            <a:schemeClr val="lt1"/>
          </a:fillRef>
          <a:effectRef idx="0">
            <a:schemeClr val="accent5"/>
          </a:effectRef>
          <a:fontRef idx="minor">
            <a:schemeClr val="dk1"/>
          </a:fontRef>
        </p:style>
        <p:txBody>
          <a:bodyPr wrap="square" lIns="108000" tIns="108000" rIns="108000" bIns="108000">
            <a:spAutoFit/>
          </a:bodyPr>
          <a:lstStyle>
            <a:lvl1pPr eaLnBrk="0" hangingPunct="0">
              <a:defRPr sz="9300">
                <a:solidFill>
                  <a:schemeClr val="tx1"/>
                </a:solidFill>
                <a:latin typeface="Arial" charset="0"/>
              </a:defRPr>
            </a:lvl1pPr>
            <a:lvl2pPr marL="742950" indent="-285750" eaLnBrk="0" hangingPunct="0">
              <a:defRPr sz="9300">
                <a:solidFill>
                  <a:schemeClr val="tx1"/>
                </a:solidFill>
                <a:latin typeface="Arial" charset="0"/>
              </a:defRPr>
            </a:lvl2pPr>
            <a:lvl3pPr marL="1143000" indent="-228600" eaLnBrk="0" hangingPunct="0">
              <a:defRPr sz="9300">
                <a:solidFill>
                  <a:schemeClr val="tx1"/>
                </a:solidFill>
                <a:latin typeface="Arial" charset="0"/>
              </a:defRPr>
            </a:lvl3pPr>
            <a:lvl4pPr marL="1600200" indent="-228600" eaLnBrk="0" hangingPunct="0">
              <a:defRPr sz="9300">
                <a:solidFill>
                  <a:schemeClr val="tx1"/>
                </a:solidFill>
                <a:latin typeface="Arial" charset="0"/>
              </a:defRPr>
            </a:lvl4pPr>
            <a:lvl5pPr marL="2057400" indent="-228600" eaLnBrk="0" hangingPunct="0">
              <a:defRPr sz="9300">
                <a:solidFill>
                  <a:schemeClr val="tx1"/>
                </a:solidFill>
                <a:latin typeface="Arial" charset="0"/>
              </a:defRPr>
            </a:lvl5pPr>
            <a:lvl6pPr marL="2514600" indent="-228600" defTabSz="4730750" eaLnBrk="0" fontAlgn="base" hangingPunct="0">
              <a:spcBef>
                <a:spcPct val="0"/>
              </a:spcBef>
              <a:spcAft>
                <a:spcPct val="0"/>
              </a:spcAft>
              <a:defRPr sz="9300">
                <a:solidFill>
                  <a:schemeClr val="tx1"/>
                </a:solidFill>
                <a:latin typeface="Arial" charset="0"/>
              </a:defRPr>
            </a:lvl6pPr>
            <a:lvl7pPr marL="2971800" indent="-228600" defTabSz="4730750" eaLnBrk="0" fontAlgn="base" hangingPunct="0">
              <a:spcBef>
                <a:spcPct val="0"/>
              </a:spcBef>
              <a:spcAft>
                <a:spcPct val="0"/>
              </a:spcAft>
              <a:defRPr sz="9300">
                <a:solidFill>
                  <a:schemeClr val="tx1"/>
                </a:solidFill>
                <a:latin typeface="Arial" charset="0"/>
              </a:defRPr>
            </a:lvl7pPr>
            <a:lvl8pPr marL="3429000" indent="-228600" defTabSz="4730750" eaLnBrk="0" fontAlgn="base" hangingPunct="0">
              <a:spcBef>
                <a:spcPct val="0"/>
              </a:spcBef>
              <a:spcAft>
                <a:spcPct val="0"/>
              </a:spcAft>
              <a:defRPr sz="9300">
                <a:solidFill>
                  <a:schemeClr val="tx1"/>
                </a:solidFill>
                <a:latin typeface="Arial" charset="0"/>
              </a:defRPr>
            </a:lvl8pPr>
            <a:lvl9pPr marL="3886200" indent="-228600" defTabSz="4730750" eaLnBrk="0" fontAlgn="base" hangingPunct="0">
              <a:spcBef>
                <a:spcPct val="0"/>
              </a:spcBef>
              <a:spcAft>
                <a:spcPct val="0"/>
              </a:spcAft>
              <a:defRPr sz="9300">
                <a:solidFill>
                  <a:schemeClr val="tx1"/>
                </a:solidFill>
                <a:latin typeface="Arial" charset="0"/>
              </a:defRPr>
            </a:lvl9pPr>
          </a:lstStyle>
          <a:p>
            <a:pPr algn="ctr" eaLnBrk="1" hangingPunct="1"/>
            <a:r>
              <a:rPr lang="it-IT" altLang="it-IT" sz="2600" b="1" i="1" dirty="0" err="1">
                <a:solidFill>
                  <a:schemeClr val="accent1">
                    <a:lumMod val="50000"/>
                  </a:schemeClr>
                </a:solidFill>
                <a:latin typeface="+mn-lt"/>
              </a:rPr>
              <a:t>Superconducting</a:t>
            </a:r>
            <a:r>
              <a:rPr lang="it-IT" altLang="it-IT" sz="2600" b="1" i="1" dirty="0">
                <a:solidFill>
                  <a:schemeClr val="accent1">
                    <a:lumMod val="50000"/>
                  </a:schemeClr>
                </a:solidFill>
                <a:latin typeface="+mn-lt"/>
              </a:rPr>
              <a:t> </a:t>
            </a:r>
            <a:r>
              <a:rPr lang="it-IT" altLang="it-IT" sz="2600" b="1" i="1" dirty="0" err="1">
                <a:solidFill>
                  <a:schemeClr val="accent1">
                    <a:lumMod val="50000"/>
                  </a:schemeClr>
                </a:solidFill>
                <a:latin typeface="+mn-lt"/>
              </a:rPr>
              <a:t>shield</a:t>
            </a:r>
            <a:r>
              <a:rPr lang="it-IT" altLang="it-IT" sz="2600" b="1" i="1" dirty="0">
                <a:solidFill>
                  <a:schemeClr val="accent1">
                    <a:lumMod val="50000"/>
                  </a:schemeClr>
                </a:solidFill>
                <a:latin typeface="+mn-lt"/>
              </a:rPr>
              <a:t> </a:t>
            </a:r>
            <a:r>
              <a:rPr lang="it-IT" altLang="it-IT" sz="2600" b="1" i="1" dirty="0" err="1">
                <a:solidFill>
                  <a:schemeClr val="accent1">
                    <a:lumMod val="50000"/>
                  </a:schemeClr>
                </a:solidFill>
                <a:latin typeface="+mn-lt"/>
              </a:rPr>
              <a:t>modelling</a:t>
            </a:r>
            <a:endParaRPr lang="it-IT" altLang="it-IT" sz="2600" b="1" i="1" dirty="0">
              <a:solidFill>
                <a:schemeClr val="accent1">
                  <a:lumMod val="50000"/>
                </a:schemeClr>
              </a:solidFill>
              <a:latin typeface="+mn-lt"/>
            </a:endParaRPr>
          </a:p>
        </p:txBody>
      </p:sp>
      <p:sp>
        <p:nvSpPr>
          <p:cNvPr id="58" name="Text Box 448">
            <a:extLst>
              <a:ext uri="{FF2B5EF4-FFF2-40B4-BE49-F238E27FC236}">
                <a16:creationId xmlns:a16="http://schemas.microsoft.com/office/drawing/2014/main" id="{C5E8DB57-B234-43AD-984E-157143F67396}"/>
              </a:ext>
            </a:extLst>
          </p:cNvPr>
          <p:cNvSpPr txBox="1">
            <a:spLocks noChangeArrowheads="1"/>
          </p:cNvSpPr>
          <p:nvPr/>
        </p:nvSpPr>
        <p:spPr bwMode="auto">
          <a:xfrm>
            <a:off x="4853882" y="14269990"/>
            <a:ext cx="7129337" cy="618219"/>
          </a:xfrm>
          <a:prstGeom prst="rect">
            <a:avLst/>
          </a:prstGeom>
          <a:ln w="76200"/>
        </p:spPr>
        <p:style>
          <a:lnRef idx="2">
            <a:schemeClr val="accent5"/>
          </a:lnRef>
          <a:fillRef idx="1">
            <a:schemeClr val="lt1"/>
          </a:fillRef>
          <a:effectRef idx="0">
            <a:schemeClr val="accent5"/>
          </a:effectRef>
          <a:fontRef idx="minor">
            <a:schemeClr val="dk1"/>
          </a:fontRef>
        </p:style>
        <p:txBody>
          <a:bodyPr wrap="square" lIns="108000" tIns="108000" rIns="108000" bIns="108000">
            <a:spAutoFit/>
          </a:bodyPr>
          <a:lstStyle>
            <a:lvl1pPr eaLnBrk="0" hangingPunct="0">
              <a:defRPr sz="9300">
                <a:solidFill>
                  <a:schemeClr val="tx1"/>
                </a:solidFill>
                <a:latin typeface="Arial" charset="0"/>
              </a:defRPr>
            </a:lvl1pPr>
            <a:lvl2pPr marL="742950" indent="-285750" eaLnBrk="0" hangingPunct="0">
              <a:defRPr sz="9300">
                <a:solidFill>
                  <a:schemeClr val="tx1"/>
                </a:solidFill>
                <a:latin typeface="Arial" charset="0"/>
              </a:defRPr>
            </a:lvl2pPr>
            <a:lvl3pPr marL="1143000" indent="-228600" eaLnBrk="0" hangingPunct="0">
              <a:defRPr sz="9300">
                <a:solidFill>
                  <a:schemeClr val="tx1"/>
                </a:solidFill>
                <a:latin typeface="Arial" charset="0"/>
              </a:defRPr>
            </a:lvl3pPr>
            <a:lvl4pPr marL="1600200" indent="-228600" eaLnBrk="0" hangingPunct="0">
              <a:defRPr sz="9300">
                <a:solidFill>
                  <a:schemeClr val="tx1"/>
                </a:solidFill>
                <a:latin typeface="Arial" charset="0"/>
              </a:defRPr>
            </a:lvl4pPr>
            <a:lvl5pPr marL="2057400" indent="-228600" eaLnBrk="0" hangingPunct="0">
              <a:defRPr sz="9300">
                <a:solidFill>
                  <a:schemeClr val="tx1"/>
                </a:solidFill>
                <a:latin typeface="Arial" charset="0"/>
              </a:defRPr>
            </a:lvl5pPr>
            <a:lvl6pPr marL="2514600" indent="-228600" defTabSz="4730750" eaLnBrk="0" fontAlgn="base" hangingPunct="0">
              <a:spcBef>
                <a:spcPct val="0"/>
              </a:spcBef>
              <a:spcAft>
                <a:spcPct val="0"/>
              </a:spcAft>
              <a:defRPr sz="9300">
                <a:solidFill>
                  <a:schemeClr val="tx1"/>
                </a:solidFill>
                <a:latin typeface="Arial" charset="0"/>
              </a:defRPr>
            </a:lvl6pPr>
            <a:lvl7pPr marL="2971800" indent="-228600" defTabSz="4730750" eaLnBrk="0" fontAlgn="base" hangingPunct="0">
              <a:spcBef>
                <a:spcPct val="0"/>
              </a:spcBef>
              <a:spcAft>
                <a:spcPct val="0"/>
              </a:spcAft>
              <a:defRPr sz="9300">
                <a:solidFill>
                  <a:schemeClr val="tx1"/>
                </a:solidFill>
                <a:latin typeface="Arial" charset="0"/>
              </a:defRPr>
            </a:lvl7pPr>
            <a:lvl8pPr marL="3429000" indent="-228600" defTabSz="4730750" eaLnBrk="0" fontAlgn="base" hangingPunct="0">
              <a:spcBef>
                <a:spcPct val="0"/>
              </a:spcBef>
              <a:spcAft>
                <a:spcPct val="0"/>
              </a:spcAft>
              <a:defRPr sz="9300">
                <a:solidFill>
                  <a:schemeClr val="tx1"/>
                </a:solidFill>
                <a:latin typeface="Arial" charset="0"/>
              </a:defRPr>
            </a:lvl8pPr>
            <a:lvl9pPr marL="3886200" indent="-228600" defTabSz="4730750" eaLnBrk="0" fontAlgn="base" hangingPunct="0">
              <a:spcBef>
                <a:spcPct val="0"/>
              </a:spcBef>
              <a:spcAft>
                <a:spcPct val="0"/>
              </a:spcAft>
              <a:defRPr sz="9300">
                <a:solidFill>
                  <a:schemeClr val="tx1"/>
                </a:solidFill>
                <a:latin typeface="Arial" charset="0"/>
              </a:defRPr>
            </a:lvl9pPr>
          </a:lstStyle>
          <a:p>
            <a:pPr algn="ctr" eaLnBrk="1" hangingPunct="1"/>
            <a:r>
              <a:rPr lang="it-IT" altLang="it-IT" sz="2600" b="1" i="1" dirty="0" err="1">
                <a:solidFill>
                  <a:schemeClr val="accent1">
                    <a:lumMod val="50000"/>
                  </a:schemeClr>
                </a:solidFill>
                <a:latin typeface="+mn-lt"/>
              </a:rPr>
              <a:t>Ferromagnetic</a:t>
            </a:r>
            <a:r>
              <a:rPr lang="it-IT" altLang="it-IT" sz="2600" b="1" i="1" dirty="0">
                <a:solidFill>
                  <a:schemeClr val="accent1">
                    <a:lumMod val="50000"/>
                  </a:schemeClr>
                </a:solidFill>
                <a:latin typeface="+mn-lt"/>
              </a:rPr>
              <a:t> </a:t>
            </a:r>
            <a:r>
              <a:rPr lang="it-IT" altLang="it-IT" sz="2600" b="1" i="1" dirty="0" err="1">
                <a:solidFill>
                  <a:schemeClr val="accent1">
                    <a:lumMod val="50000"/>
                  </a:schemeClr>
                </a:solidFill>
                <a:latin typeface="+mn-lt"/>
              </a:rPr>
              <a:t>shield</a:t>
            </a:r>
            <a:r>
              <a:rPr lang="it-IT" altLang="it-IT" sz="2600" b="1" i="1" dirty="0">
                <a:solidFill>
                  <a:schemeClr val="accent1">
                    <a:lumMod val="50000"/>
                  </a:schemeClr>
                </a:solidFill>
                <a:latin typeface="+mn-lt"/>
              </a:rPr>
              <a:t> </a:t>
            </a:r>
            <a:r>
              <a:rPr lang="it-IT" altLang="it-IT" sz="2600" b="1" i="1" dirty="0" err="1">
                <a:solidFill>
                  <a:schemeClr val="accent1">
                    <a:lumMod val="50000"/>
                  </a:schemeClr>
                </a:solidFill>
                <a:latin typeface="+mn-lt"/>
              </a:rPr>
              <a:t>modelling</a:t>
            </a:r>
            <a:endParaRPr lang="it-IT" altLang="it-IT" sz="2600" b="1" i="1" dirty="0">
              <a:solidFill>
                <a:schemeClr val="accent1">
                  <a:lumMod val="50000"/>
                </a:schemeClr>
              </a:solidFill>
              <a:latin typeface="+mn-lt"/>
            </a:endParaRPr>
          </a:p>
        </p:txBody>
      </p:sp>
      <p:sp>
        <p:nvSpPr>
          <p:cNvPr id="59" name="TextBox 58">
            <a:extLst>
              <a:ext uri="{FF2B5EF4-FFF2-40B4-BE49-F238E27FC236}">
                <a16:creationId xmlns:a16="http://schemas.microsoft.com/office/drawing/2014/main" id="{6F3D98E7-D7AD-4E1D-9693-CD3A72730B69}"/>
              </a:ext>
            </a:extLst>
          </p:cNvPr>
          <p:cNvSpPr txBox="1"/>
          <p:nvPr/>
        </p:nvSpPr>
        <p:spPr>
          <a:xfrm flipH="1">
            <a:off x="35829435" y="6184757"/>
            <a:ext cx="6485817" cy="646331"/>
          </a:xfrm>
          <a:prstGeom prst="round1Rect">
            <a:avLst>
              <a:gd name="adj" fmla="val 50000"/>
            </a:avLst>
          </a:prstGeom>
          <a:solidFill>
            <a:srgbClr val="5B9BD5"/>
          </a:solidFill>
          <a:ln>
            <a:solidFill>
              <a:srgbClr val="5B9BD5"/>
            </a:solidFill>
          </a:ln>
        </p:spPr>
        <p:txBody>
          <a:bodyPr wrap="square" rtlCol="0">
            <a:spAutoFit/>
          </a:bodyPr>
          <a:lstStyle/>
          <a:p>
            <a:pPr algn="ctr"/>
            <a:r>
              <a:rPr lang="it-IT" sz="3600" b="1" dirty="0">
                <a:solidFill>
                  <a:schemeClr val="accent1">
                    <a:lumMod val="50000"/>
                  </a:schemeClr>
                </a:solidFill>
              </a:rPr>
              <a:t>Study of </a:t>
            </a:r>
            <a:r>
              <a:rPr lang="it-IT" sz="3600" b="1" dirty="0" err="1">
                <a:solidFill>
                  <a:schemeClr val="accent1">
                    <a:lumMod val="50000"/>
                  </a:schemeClr>
                </a:solidFill>
              </a:rPr>
              <a:t>different</a:t>
            </a:r>
            <a:r>
              <a:rPr lang="it-IT" sz="3600" b="1" dirty="0">
                <a:solidFill>
                  <a:schemeClr val="accent1">
                    <a:lumMod val="50000"/>
                  </a:schemeClr>
                </a:solidFill>
              </a:rPr>
              <a:t> </a:t>
            </a:r>
            <a:r>
              <a:rPr lang="it-IT" sz="3600" b="1" dirty="0" err="1">
                <a:solidFill>
                  <a:schemeClr val="accent1">
                    <a:lumMod val="50000"/>
                  </a:schemeClr>
                </a:solidFill>
              </a:rPr>
              <a:t>angles</a:t>
            </a:r>
            <a:r>
              <a:rPr lang="it-IT" sz="3600" b="1" dirty="0">
                <a:solidFill>
                  <a:schemeClr val="accent1">
                    <a:lumMod val="50000"/>
                  </a:schemeClr>
                </a:solidFill>
              </a:rPr>
              <a:t> of </a:t>
            </a:r>
            <a:r>
              <a:rPr lang="en-US" sz="3600" b="1" dirty="0" err="1">
                <a:solidFill>
                  <a:srgbClr val="002060"/>
                </a:solidFill>
              </a:rPr>
              <a:t>H</a:t>
            </a:r>
            <a:r>
              <a:rPr lang="en-US" sz="3600" b="1" baseline="-25000" dirty="0" err="1">
                <a:solidFill>
                  <a:srgbClr val="002060"/>
                </a:solidFill>
              </a:rPr>
              <a:t>appl</a:t>
            </a:r>
            <a:endParaRPr lang="en-GB" sz="3600" b="1" dirty="0">
              <a:solidFill>
                <a:schemeClr val="accent1">
                  <a:lumMod val="50000"/>
                </a:schemeClr>
              </a:solidFill>
            </a:endParaRPr>
          </a:p>
        </p:txBody>
      </p:sp>
      <p:sp>
        <p:nvSpPr>
          <p:cNvPr id="60" name="TextBox 59">
            <a:extLst>
              <a:ext uri="{FF2B5EF4-FFF2-40B4-BE49-F238E27FC236}">
                <a16:creationId xmlns:a16="http://schemas.microsoft.com/office/drawing/2014/main" id="{86E98B0C-3E6F-4071-82BB-50EF028D21E1}"/>
              </a:ext>
            </a:extLst>
          </p:cNvPr>
          <p:cNvSpPr txBox="1"/>
          <p:nvPr/>
        </p:nvSpPr>
        <p:spPr>
          <a:xfrm flipH="1">
            <a:off x="16720457" y="6858026"/>
            <a:ext cx="25594797" cy="13942278"/>
          </a:xfrm>
          <a:prstGeom prst="round1Rect">
            <a:avLst>
              <a:gd name="adj" fmla="val 12424"/>
            </a:avLst>
          </a:prstGeom>
          <a:solidFill>
            <a:srgbClr val="FFFFFF"/>
          </a:solidFill>
          <a:ln>
            <a:solidFill>
              <a:srgbClr val="5B9BD5"/>
            </a:solidFill>
          </a:ln>
        </p:spPr>
        <p:txBody>
          <a:bodyPr wrap="square" rtlCol="0">
            <a:spAutoFit/>
          </a:bodyPr>
          <a:lstStyle/>
          <a:p>
            <a:pPr algn="l"/>
            <a:endParaRPr lang="en-GB" sz="3000">
              <a:solidFill>
                <a:schemeClr val="accent1">
                  <a:lumMod val="50000"/>
                </a:schemeClr>
              </a:solidFill>
            </a:endParaRPr>
          </a:p>
          <a:p>
            <a:pPr algn="l"/>
            <a:endParaRPr lang="en-GB" sz="3000">
              <a:solidFill>
                <a:schemeClr val="accent1">
                  <a:lumMod val="50000"/>
                </a:schemeClr>
              </a:solidFill>
            </a:endParaRPr>
          </a:p>
          <a:p>
            <a:pPr algn="l"/>
            <a:endParaRPr lang="en-GB" sz="3000">
              <a:solidFill>
                <a:schemeClr val="accent1">
                  <a:lumMod val="50000"/>
                </a:schemeClr>
              </a:solidFill>
            </a:endParaRPr>
          </a:p>
          <a:p>
            <a:pPr algn="l"/>
            <a:endParaRPr lang="en-GB" sz="3000">
              <a:solidFill>
                <a:schemeClr val="accent1">
                  <a:lumMod val="50000"/>
                </a:schemeClr>
              </a:solidFill>
            </a:endParaRPr>
          </a:p>
          <a:p>
            <a:pPr algn="l"/>
            <a:endParaRPr lang="en-GB" sz="3000">
              <a:solidFill>
                <a:schemeClr val="accent1">
                  <a:lumMod val="50000"/>
                </a:schemeClr>
              </a:solidFill>
            </a:endParaRPr>
          </a:p>
          <a:p>
            <a:pPr algn="l"/>
            <a:endParaRPr lang="en-GB" sz="3000">
              <a:solidFill>
                <a:schemeClr val="accent1">
                  <a:lumMod val="50000"/>
                </a:schemeClr>
              </a:solidFill>
            </a:endParaRPr>
          </a:p>
          <a:p>
            <a:pPr algn="l"/>
            <a:endParaRPr lang="en-GB" sz="3000">
              <a:solidFill>
                <a:schemeClr val="accent1">
                  <a:lumMod val="50000"/>
                </a:schemeClr>
              </a:solidFill>
            </a:endParaRPr>
          </a:p>
          <a:p>
            <a:pPr algn="l"/>
            <a:endParaRPr lang="en-GB" sz="3000">
              <a:solidFill>
                <a:schemeClr val="accent1">
                  <a:lumMod val="50000"/>
                </a:schemeClr>
              </a:solidFill>
            </a:endParaRPr>
          </a:p>
          <a:p>
            <a:pPr algn="l"/>
            <a:endParaRPr lang="en-GB" sz="3000">
              <a:solidFill>
                <a:schemeClr val="accent1">
                  <a:lumMod val="50000"/>
                </a:schemeClr>
              </a:solidFill>
            </a:endParaRPr>
          </a:p>
          <a:p>
            <a:pPr algn="l"/>
            <a:endParaRPr lang="en-GB" sz="3000">
              <a:solidFill>
                <a:schemeClr val="accent1">
                  <a:lumMod val="50000"/>
                </a:schemeClr>
              </a:solidFill>
            </a:endParaRPr>
          </a:p>
          <a:p>
            <a:pPr algn="l"/>
            <a:endParaRPr lang="en-GB" sz="3000">
              <a:solidFill>
                <a:schemeClr val="accent1">
                  <a:lumMod val="50000"/>
                </a:schemeClr>
              </a:solidFill>
            </a:endParaRPr>
          </a:p>
          <a:p>
            <a:pPr algn="l"/>
            <a:endParaRPr lang="en-GB" sz="3000">
              <a:solidFill>
                <a:schemeClr val="accent1">
                  <a:lumMod val="50000"/>
                </a:schemeClr>
              </a:solidFill>
            </a:endParaRPr>
          </a:p>
          <a:p>
            <a:pPr algn="l"/>
            <a:endParaRPr lang="en-GB" sz="3000">
              <a:solidFill>
                <a:schemeClr val="accent1">
                  <a:lumMod val="50000"/>
                </a:schemeClr>
              </a:solidFill>
            </a:endParaRPr>
          </a:p>
          <a:p>
            <a:pPr algn="l"/>
            <a:endParaRPr lang="en-GB" sz="3000">
              <a:solidFill>
                <a:schemeClr val="accent1">
                  <a:lumMod val="50000"/>
                </a:schemeClr>
              </a:solidFill>
            </a:endParaRPr>
          </a:p>
          <a:p>
            <a:pPr algn="l"/>
            <a:endParaRPr lang="en-GB" sz="3000">
              <a:solidFill>
                <a:schemeClr val="accent1">
                  <a:lumMod val="50000"/>
                </a:schemeClr>
              </a:solidFill>
            </a:endParaRPr>
          </a:p>
          <a:p>
            <a:pPr algn="l"/>
            <a:endParaRPr lang="en-GB" sz="3000">
              <a:solidFill>
                <a:schemeClr val="accent1">
                  <a:lumMod val="50000"/>
                </a:schemeClr>
              </a:solidFill>
            </a:endParaRPr>
          </a:p>
          <a:p>
            <a:pPr algn="l"/>
            <a:endParaRPr lang="en-GB" sz="3000">
              <a:solidFill>
                <a:schemeClr val="accent1">
                  <a:lumMod val="50000"/>
                </a:schemeClr>
              </a:solidFill>
            </a:endParaRPr>
          </a:p>
          <a:p>
            <a:pPr algn="l"/>
            <a:endParaRPr lang="en-GB" sz="3000">
              <a:solidFill>
                <a:schemeClr val="accent1">
                  <a:lumMod val="50000"/>
                </a:schemeClr>
              </a:solidFill>
            </a:endParaRPr>
          </a:p>
          <a:p>
            <a:pPr algn="l"/>
            <a:endParaRPr lang="en-GB" sz="3000">
              <a:solidFill>
                <a:schemeClr val="accent1">
                  <a:lumMod val="50000"/>
                </a:schemeClr>
              </a:solidFill>
            </a:endParaRPr>
          </a:p>
          <a:p>
            <a:pPr algn="l"/>
            <a:endParaRPr lang="en-GB" sz="3000">
              <a:solidFill>
                <a:schemeClr val="accent1">
                  <a:lumMod val="50000"/>
                </a:schemeClr>
              </a:solidFill>
            </a:endParaRPr>
          </a:p>
          <a:p>
            <a:pPr algn="l"/>
            <a:endParaRPr lang="en-GB" sz="3000">
              <a:solidFill>
                <a:schemeClr val="accent1">
                  <a:lumMod val="50000"/>
                </a:schemeClr>
              </a:solidFill>
            </a:endParaRPr>
          </a:p>
          <a:p>
            <a:pPr algn="l"/>
            <a:endParaRPr lang="en-GB" sz="3000">
              <a:solidFill>
                <a:schemeClr val="accent1">
                  <a:lumMod val="50000"/>
                </a:schemeClr>
              </a:solidFill>
            </a:endParaRPr>
          </a:p>
          <a:p>
            <a:pPr algn="l"/>
            <a:endParaRPr lang="en-GB" sz="3000">
              <a:solidFill>
                <a:schemeClr val="accent1">
                  <a:lumMod val="50000"/>
                </a:schemeClr>
              </a:solidFill>
            </a:endParaRPr>
          </a:p>
          <a:p>
            <a:pPr algn="l"/>
            <a:endParaRPr lang="en-GB" sz="3000">
              <a:solidFill>
                <a:schemeClr val="accent1">
                  <a:lumMod val="50000"/>
                </a:schemeClr>
              </a:solidFill>
            </a:endParaRPr>
          </a:p>
          <a:p>
            <a:pPr algn="l"/>
            <a:endParaRPr lang="en-GB" sz="3000">
              <a:solidFill>
                <a:schemeClr val="accent1">
                  <a:lumMod val="50000"/>
                </a:schemeClr>
              </a:solidFill>
            </a:endParaRPr>
          </a:p>
          <a:p>
            <a:pPr algn="l"/>
            <a:endParaRPr lang="en-GB" sz="3000">
              <a:solidFill>
                <a:schemeClr val="accent1">
                  <a:lumMod val="50000"/>
                </a:schemeClr>
              </a:solidFill>
            </a:endParaRPr>
          </a:p>
          <a:p>
            <a:pPr algn="l"/>
            <a:endParaRPr lang="en-GB" sz="3000">
              <a:solidFill>
                <a:schemeClr val="accent1">
                  <a:lumMod val="50000"/>
                </a:schemeClr>
              </a:solidFill>
            </a:endParaRPr>
          </a:p>
          <a:p>
            <a:pPr algn="l"/>
            <a:endParaRPr lang="en-GB" sz="3000">
              <a:solidFill>
                <a:schemeClr val="accent1">
                  <a:lumMod val="50000"/>
                </a:schemeClr>
              </a:solidFill>
            </a:endParaRPr>
          </a:p>
          <a:p>
            <a:pPr algn="l"/>
            <a:endParaRPr lang="en-GB" sz="3000">
              <a:solidFill>
                <a:schemeClr val="accent1">
                  <a:lumMod val="50000"/>
                </a:schemeClr>
              </a:solidFill>
            </a:endParaRPr>
          </a:p>
          <a:p>
            <a:pPr algn="l"/>
            <a:endParaRPr lang="en-GB" sz="3000" dirty="0">
              <a:solidFill>
                <a:schemeClr val="accent1">
                  <a:lumMod val="50000"/>
                </a:schemeClr>
              </a:solidFill>
            </a:endParaRPr>
          </a:p>
        </p:txBody>
      </p:sp>
      <p:sp>
        <p:nvSpPr>
          <p:cNvPr id="38" name="TextBox 37">
            <a:extLst>
              <a:ext uri="{FF2B5EF4-FFF2-40B4-BE49-F238E27FC236}">
                <a16:creationId xmlns:a16="http://schemas.microsoft.com/office/drawing/2014/main" id="{96BC3545-C279-44BB-BE9D-5567521C32D0}"/>
              </a:ext>
            </a:extLst>
          </p:cNvPr>
          <p:cNvSpPr txBox="1"/>
          <p:nvPr/>
        </p:nvSpPr>
        <p:spPr>
          <a:xfrm>
            <a:off x="344906" y="16014702"/>
            <a:ext cx="7916849" cy="662196"/>
          </a:xfrm>
          <a:prstGeom prst="round1Rect">
            <a:avLst/>
          </a:prstGeom>
          <a:solidFill>
            <a:srgbClr val="5B9BD5"/>
          </a:solidFill>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it-IT" sz="3600" b="1" dirty="0" err="1">
                <a:solidFill>
                  <a:schemeClr val="accent1">
                    <a:lumMod val="50000"/>
                  </a:schemeClr>
                </a:solidFill>
              </a:rPr>
              <a:t>Effect</a:t>
            </a:r>
            <a:r>
              <a:rPr lang="it-IT" sz="3600" b="1" dirty="0">
                <a:solidFill>
                  <a:schemeClr val="accent1">
                    <a:lumMod val="50000"/>
                  </a:schemeClr>
                </a:solidFill>
              </a:rPr>
              <a:t> of </a:t>
            </a:r>
            <a:r>
              <a:rPr lang="it-IT" sz="3600" b="1" dirty="0" err="1">
                <a:solidFill>
                  <a:schemeClr val="accent1">
                    <a:lumMod val="50000"/>
                  </a:schemeClr>
                </a:solidFill>
              </a:rPr>
              <a:t>different</a:t>
            </a:r>
            <a:r>
              <a:rPr lang="it-IT" sz="3600" b="1" dirty="0">
                <a:solidFill>
                  <a:schemeClr val="accent1">
                    <a:lumMod val="50000"/>
                  </a:schemeClr>
                </a:solidFill>
              </a:rPr>
              <a:t> </a:t>
            </a:r>
            <a:r>
              <a:rPr lang="it-IT" sz="3600" b="1" dirty="0" err="1">
                <a:solidFill>
                  <a:schemeClr val="accent1">
                    <a:lumMod val="50000"/>
                  </a:schemeClr>
                </a:solidFill>
              </a:rPr>
              <a:t>arrangements</a:t>
            </a:r>
            <a:endParaRPr lang="en-GB" sz="3600" b="1" dirty="0">
              <a:solidFill>
                <a:schemeClr val="accent1">
                  <a:lumMod val="50000"/>
                </a:schemeClr>
              </a:solidFill>
            </a:endParaRPr>
          </a:p>
        </p:txBody>
      </p:sp>
      <p:sp>
        <p:nvSpPr>
          <p:cNvPr id="39" name="TextBox 38">
            <a:extLst>
              <a:ext uri="{FF2B5EF4-FFF2-40B4-BE49-F238E27FC236}">
                <a16:creationId xmlns:a16="http://schemas.microsoft.com/office/drawing/2014/main" id="{CCAA5D0D-2D97-47A2-AB22-4F86379AAEC0}"/>
              </a:ext>
            </a:extLst>
          </p:cNvPr>
          <p:cNvSpPr txBox="1"/>
          <p:nvPr/>
        </p:nvSpPr>
        <p:spPr>
          <a:xfrm>
            <a:off x="344906" y="16630557"/>
            <a:ext cx="16291653" cy="13449836"/>
          </a:xfrm>
          <a:prstGeom prst="round1Rect">
            <a:avLst>
              <a:gd name="adj" fmla="val 9097"/>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en-US" sz="2800" dirty="0">
              <a:solidFill>
                <a:schemeClr val="accent1">
                  <a:lumMod val="50000"/>
                </a:schemeClr>
              </a:solidFill>
            </a:endParaRP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endParaRPr lang="en-US" sz="2800" dirty="0">
              <a:solidFill>
                <a:schemeClr val="accent1">
                  <a:lumMod val="50000"/>
                </a:schemeClr>
              </a:solidFill>
            </a:endParaRPr>
          </a:p>
          <a:p>
            <a:endParaRPr lang="en-US" sz="2800" dirty="0">
              <a:solidFill>
                <a:schemeClr val="accent1">
                  <a:lumMod val="50000"/>
                </a:schemeClr>
              </a:solidFill>
            </a:endParaRP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endParaRPr lang="en-US" sz="2800" dirty="0">
              <a:solidFill>
                <a:schemeClr val="accent1">
                  <a:lumMod val="50000"/>
                </a:schemeClr>
              </a:solidFill>
            </a:endParaRPr>
          </a:p>
        </p:txBody>
      </p:sp>
      <p:sp>
        <p:nvSpPr>
          <p:cNvPr id="32" name="TextBox 31">
            <a:extLst>
              <a:ext uri="{FF2B5EF4-FFF2-40B4-BE49-F238E27FC236}">
                <a16:creationId xmlns:a16="http://schemas.microsoft.com/office/drawing/2014/main" id="{A5F0096A-9608-4EA7-AD52-D44B5FED1FB0}"/>
              </a:ext>
            </a:extLst>
          </p:cNvPr>
          <p:cNvSpPr txBox="1"/>
          <p:nvPr/>
        </p:nvSpPr>
        <p:spPr>
          <a:xfrm>
            <a:off x="722626" y="16736168"/>
            <a:ext cx="7425645" cy="2308324"/>
          </a:xfrm>
          <a:prstGeom prst="rect">
            <a:avLst/>
          </a:prstGeom>
          <a:noFill/>
        </p:spPr>
        <p:txBody>
          <a:bodyPr wrap="square" rtlCol="0">
            <a:spAutoFit/>
          </a:bodyPr>
          <a:lstStyle/>
          <a:p>
            <a:pPr algn="just"/>
            <a:r>
              <a:rPr lang="en-GB" sz="2400" b="0" i="0" u="none" strike="noStrike" baseline="0" dirty="0">
                <a:solidFill>
                  <a:schemeClr val="accent1">
                    <a:lumMod val="50000"/>
                  </a:schemeClr>
                </a:solidFill>
              </a:rPr>
              <a:t>The model validation is presented in [4] and it allows to implement the computational procedure in order to explore new hybrid (SC+FM) configurations. Based on previous study outcomes [8], [9], the performances of three different cup-shaped arrangements were investigated in both AF and TF configurations.</a:t>
            </a:r>
            <a:endParaRPr lang="en-GB" sz="2400" dirty="0">
              <a:solidFill>
                <a:schemeClr val="accent1">
                  <a:lumMod val="50000"/>
                </a:schemeClr>
              </a:solidFill>
            </a:endParaRPr>
          </a:p>
        </p:txBody>
      </p:sp>
      <p:sp>
        <p:nvSpPr>
          <p:cNvPr id="63" name="TextBox 62">
            <a:extLst>
              <a:ext uri="{FF2B5EF4-FFF2-40B4-BE49-F238E27FC236}">
                <a16:creationId xmlns:a16="http://schemas.microsoft.com/office/drawing/2014/main" id="{C0AE23E7-622E-4199-BA0D-08C7B7754F66}"/>
              </a:ext>
            </a:extLst>
          </p:cNvPr>
          <p:cNvSpPr txBox="1"/>
          <p:nvPr/>
        </p:nvSpPr>
        <p:spPr>
          <a:xfrm flipH="1">
            <a:off x="32461199" y="20984424"/>
            <a:ext cx="2512015" cy="646331"/>
          </a:xfrm>
          <a:prstGeom prst="round1Rect">
            <a:avLst>
              <a:gd name="adj" fmla="val 50000"/>
            </a:avLst>
          </a:prstGeom>
          <a:solidFill>
            <a:srgbClr val="5B9BD5"/>
          </a:solidFill>
          <a:ln>
            <a:solidFill>
              <a:srgbClr val="5B9BD5"/>
            </a:solidFill>
          </a:ln>
        </p:spPr>
        <p:txBody>
          <a:bodyPr wrap="square" rtlCol="0">
            <a:spAutoFit/>
          </a:bodyPr>
          <a:lstStyle/>
          <a:p>
            <a:pPr algn="ctr"/>
            <a:r>
              <a:rPr lang="it-IT" sz="3600" b="1" dirty="0" err="1">
                <a:solidFill>
                  <a:schemeClr val="accent1">
                    <a:lumMod val="50000"/>
                  </a:schemeClr>
                </a:solidFill>
              </a:rPr>
              <a:t>Conclusion</a:t>
            </a:r>
            <a:endParaRPr lang="en-GB" sz="3600" b="1" dirty="0">
              <a:solidFill>
                <a:schemeClr val="accent1">
                  <a:lumMod val="50000"/>
                </a:schemeClr>
              </a:solidFill>
            </a:endParaRPr>
          </a:p>
        </p:txBody>
      </p:sp>
      <p:sp>
        <p:nvSpPr>
          <p:cNvPr id="65" name="TextBox 64">
            <a:extLst>
              <a:ext uri="{FF2B5EF4-FFF2-40B4-BE49-F238E27FC236}">
                <a16:creationId xmlns:a16="http://schemas.microsoft.com/office/drawing/2014/main" id="{6958B2B2-2026-4377-BBF4-07E665C679AB}"/>
              </a:ext>
            </a:extLst>
          </p:cNvPr>
          <p:cNvSpPr txBox="1"/>
          <p:nvPr/>
        </p:nvSpPr>
        <p:spPr>
          <a:xfrm flipH="1">
            <a:off x="39803237" y="21011346"/>
            <a:ext cx="2512016" cy="646331"/>
          </a:xfrm>
          <a:prstGeom prst="round1Rect">
            <a:avLst>
              <a:gd name="adj" fmla="val 50000"/>
            </a:avLst>
          </a:prstGeom>
          <a:solidFill>
            <a:srgbClr val="5B9BD5"/>
          </a:solidFill>
          <a:ln>
            <a:solidFill>
              <a:srgbClr val="5B9BD5"/>
            </a:solidFill>
          </a:ln>
        </p:spPr>
        <p:txBody>
          <a:bodyPr wrap="square" rtlCol="0">
            <a:spAutoFit/>
          </a:bodyPr>
          <a:lstStyle/>
          <a:p>
            <a:pPr algn="ctr"/>
            <a:r>
              <a:rPr lang="it-IT" sz="3600" b="1" dirty="0" err="1">
                <a:solidFill>
                  <a:schemeClr val="accent1">
                    <a:lumMod val="50000"/>
                  </a:schemeClr>
                </a:solidFill>
              </a:rPr>
              <a:t>References</a:t>
            </a:r>
            <a:endParaRPr lang="en-GB" sz="3600" b="1" dirty="0">
              <a:solidFill>
                <a:schemeClr val="accent1">
                  <a:lumMod val="50000"/>
                </a:schemeClr>
              </a:solidFill>
            </a:endParaRPr>
          </a:p>
        </p:txBody>
      </p:sp>
      <p:sp>
        <p:nvSpPr>
          <p:cNvPr id="67" name="TextBox 66">
            <a:extLst>
              <a:ext uri="{FF2B5EF4-FFF2-40B4-BE49-F238E27FC236}">
                <a16:creationId xmlns:a16="http://schemas.microsoft.com/office/drawing/2014/main" id="{C2352121-CADC-411A-A734-2F3BD5580E22}"/>
              </a:ext>
            </a:extLst>
          </p:cNvPr>
          <p:cNvSpPr txBox="1"/>
          <p:nvPr/>
        </p:nvSpPr>
        <p:spPr>
          <a:xfrm flipH="1">
            <a:off x="16720456" y="21591129"/>
            <a:ext cx="18252758" cy="8496000"/>
          </a:xfrm>
          <a:prstGeom prst="round1Rect">
            <a:avLst>
              <a:gd name="adj" fmla="val 5897"/>
            </a:avLst>
          </a:prstGeom>
          <a:solidFill>
            <a:srgbClr val="FFFFFF"/>
          </a:solidFill>
          <a:ln>
            <a:solidFill>
              <a:srgbClr val="5B9BD5"/>
            </a:solidFill>
          </a:ln>
        </p:spPr>
        <p:txBody>
          <a:bodyPr wrap="square" rtlCol="0">
            <a:spAutoFit/>
          </a:bodyPr>
          <a:lstStyle/>
          <a:p>
            <a:pPr indent="-342900">
              <a:spcAft>
                <a:spcPts val="500"/>
              </a:spcAft>
              <a:buFont typeface="+mj-lt"/>
              <a:buAutoNum type="arabicPeriod"/>
            </a:pPr>
            <a:r>
              <a:rPr lang="en-GB" sz="3000" dirty="0">
                <a:solidFill>
                  <a:srgbClr val="002060"/>
                </a:solidFill>
                <a:effectLst/>
              </a:rPr>
              <a:t>New and efficient geometries can be investigated by 3D modelling</a:t>
            </a:r>
          </a:p>
          <a:p>
            <a:pPr indent="-257168">
              <a:spcAft>
                <a:spcPts val="500"/>
              </a:spcAft>
              <a:buFont typeface="+mj-lt"/>
              <a:buAutoNum type="arabicPeriod"/>
            </a:pPr>
            <a:r>
              <a:rPr lang="en-GB" sz="3000" b="1" dirty="0">
                <a:solidFill>
                  <a:srgbClr val="00B0F0"/>
                </a:solidFill>
              </a:rPr>
              <a:t> AF configuration for only MgB</a:t>
            </a:r>
            <a:r>
              <a:rPr lang="en-GB" sz="3000" b="1" baseline="-25000" dirty="0">
                <a:solidFill>
                  <a:srgbClr val="00B0F0"/>
                </a:solidFill>
              </a:rPr>
              <a:t>2</a:t>
            </a:r>
            <a:r>
              <a:rPr lang="en-GB" sz="3000" b="1" dirty="0">
                <a:solidFill>
                  <a:srgbClr val="00B0F0"/>
                </a:solidFill>
              </a:rPr>
              <a:t> cup</a:t>
            </a:r>
          </a:p>
          <a:p>
            <a:pPr marL="0" lvl="1" indent="-214308">
              <a:spcAft>
                <a:spcPts val="500"/>
              </a:spcAft>
              <a:buFont typeface="Arial" panose="020B0604020202020204" pitchFamily="34" charset="0"/>
              <a:buChar char="•"/>
            </a:pPr>
            <a:r>
              <a:rPr lang="en-US" sz="3000" dirty="0">
                <a:solidFill>
                  <a:srgbClr val="002060"/>
                </a:solidFill>
              </a:rPr>
              <a:t>In the inner half of the shield: T = 30K </a:t>
            </a:r>
            <a:r>
              <a:rPr lang="en-US" sz="3000" b="1" dirty="0">
                <a:solidFill>
                  <a:srgbClr val="00B0F0"/>
                </a:solidFill>
              </a:rPr>
              <a:t>SF &gt; 10</a:t>
            </a:r>
            <a:r>
              <a:rPr lang="en-US" sz="3000" b="1" baseline="30000" dirty="0">
                <a:solidFill>
                  <a:srgbClr val="00B0F0"/>
                </a:solidFill>
              </a:rPr>
              <a:t>2</a:t>
            </a:r>
            <a:r>
              <a:rPr lang="en-US" sz="3000" b="1" dirty="0">
                <a:solidFill>
                  <a:srgbClr val="00B0F0"/>
                </a:solidFill>
              </a:rPr>
              <a:t>  </a:t>
            </a:r>
            <a:r>
              <a:rPr lang="en-US" sz="3000" dirty="0">
                <a:solidFill>
                  <a:srgbClr val="002060"/>
                </a:solidFill>
              </a:rPr>
              <a:t>up to μ</a:t>
            </a:r>
            <a:r>
              <a:rPr lang="en-US" sz="3000" baseline="-25000" dirty="0">
                <a:solidFill>
                  <a:srgbClr val="002060"/>
                </a:solidFill>
              </a:rPr>
              <a:t>0</a:t>
            </a:r>
            <a:r>
              <a:rPr lang="en-US" sz="3000" dirty="0">
                <a:solidFill>
                  <a:srgbClr val="002060"/>
                </a:solidFill>
              </a:rPr>
              <a:t>H</a:t>
            </a:r>
            <a:r>
              <a:rPr lang="en-US" sz="3000" baseline="-25000" dirty="0">
                <a:solidFill>
                  <a:srgbClr val="002060"/>
                </a:solidFill>
              </a:rPr>
              <a:t>appl</a:t>
            </a:r>
            <a:r>
              <a:rPr lang="en-US" sz="3000" dirty="0">
                <a:solidFill>
                  <a:srgbClr val="002060"/>
                </a:solidFill>
              </a:rPr>
              <a:t> ≈ 1.0 T</a:t>
            </a:r>
          </a:p>
          <a:p>
            <a:pPr marL="0" lvl="1" indent="-214308">
              <a:spcAft>
                <a:spcPts val="500"/>
              </a:spcAft>
              <a:buFont typeface="Arial" panose="020B0604020202020204" pitchFamily="34" charset="0"/>
              <a:buChar char="•"/>
            </a:pPr>
            <a:r>
              <a:rPr lang="en-US" sz="3000" dirty="0">
                <a:solidFill>
                  <a:srgbClr val="002060"/>
                </a:solidFill>
              </a:rPr>
              <a:t>Near the closed extremity: T = 30K </a:t>
            </a:r>
            <a:r>
              <a:rPr lang="en-US" sz="3000" b="1" dirty="0">
                <a:solidFill>
                  <a:srgbClr val="00B0F0"/>
                </a:solidFill>
              </a:rPr>
              <a:t>SF &gt; 10</a:t>
            </a:r>
            <a:r>
              <a:rPr lang="en-US" sz="3000" b="1" baseline="30000" dirty="0">
                <a:solidFill>
                  <a:srgbClr val="00B0F0"/>
                </a:solidFill>
              </a:rPr>
              <a:t>4</a:t>
            </a:r>
            <a:r>
              <a:rPr lang="en-US" sz="3000" b="1" dirty="0">
                <a:solidFill>
                  <a:srgbClr val="00B0F0"/>
                </a:solidFill>
              </a:rPr>
              <a:t> </a:t>
            </a:r>
            <a:r>
              <a:rPr lang="en-US" sz="3000" dirty="0">
                <a:solidFill>
                  <a:srgbClr val="002060"/>
                </a:solidFill>
              </a:rPr>
              <a:t>up to μ</a:t>
            </a:r>
            <a:r>
              <a:rPr lang="en-US" sz="3000" baseline="-25000" dirty="0">
                <a:solidFill>
                  <a:srgbClr val="002060"/>
                </a:solidFill>
              </a:rPr>
              <a:t>0</a:t>
            </a:r>
            <a:r>
              <a:rPr lang="en-US" sz="3000" dirty="0">
                <a:solidFill>
                  <a:srgbClr val="002060"/>
                </a:solidFill>
              </a:rPr>
              <a:t>H</a:t>
            </a:r>
            <a:r>
              <a:rPr lang="en-US" sz="3000" baseline="-25000" dirty="0">
                <a:solidFill>
                  <a:srgbClr val="002060"/>
                </a:solidFill>
              </a:rPr>
              <a:t>appl</a:t>
            </a:r>
            <a:r>
              <a:rPr lang="en-US" sz="3000" dirty="0">
                <a:solidFill>
                  <a:srgbClr val="002060"/>
                </a:solidFill>
              </a:rPr>
              <a:t> ≈ 1.0 T</a:t>
            </a:r>
          </a:p>
          <a:p>
            <a:pPr marL="0" lvl="1" indent="-214308">
              <a:spcAft>
                <a:spcPts val="500"/>
              </a:spcAft>
              <a:buFont typeface="Arial" panose="020B0604020202020204" pitchFamily="34" charset="0"/>
              <a:buChar char="•"/>
            </a:pPr>
            <a:r>
              <a:rPr lang="en-US" sz="3000" b="1" dirty="0">
                <a:solidFill>
                  <a:srgbClr val="00B0F0"/>
                </a:solidFill>
              </a:rPr>
              <a:t>Ferromagnetic shield addition </a:t>
            </a:r>
            <a:endParaRPr lang="en-US" sz="3000" b="1" dirty="0">
              <a:solidFill>
                <a:schemeClr val="accent1">
                  <a:lumMod val="50000"/>
                </a:schemeClr>
              </a:solidFill>
            </a:endParaRPr>
          </a:p>
          <a:p>
            <a:pPr algn="ctr">
              <a:spcAft>
                <a:spcPts val="500"/>
              </a:spcAft>
            </a:pPr>
            <a:r>
              <a:rPr lang="en-US" sz="3000" b="1" i="1" dirty="0">
                <a:solidFill>
                  <a:schemeClr val="accent1">
                    <a:lumMod val="50000"/>
                  </a:schemeClr>
                </a:solidFill>
              </a:rPr>
              <a:t>⇨ </a:t>
            </a:r>
            <a:r>
              <a:rPr lang="en-US" sz="3000" dirty="0">
                <a:solidFill>
                  <a:schemeClr val="accent1">
                    <a:lumMod val="50000"/>
                  </a:schemeClr>
                </a:solidFill>
              </a:rPr>
              <a:t>allows the persistence of a great-SF region up to a field of ≈ 1.2 T </a:t>
            </a:r>
            <a:r>
              <a:rPr lang="en-GB" sz="3000" b="0" i="0" dirty="0">
                <a:solidFill>
                  <a:schemeClr val="accent1">
                    <a:lumMod val="50000"/>
                  </a:schemeClr>
                </a:solidFill>
                <a:effectLst/>
              </a:rPr>
              <a:t>but decreases the SF at low field</a:t>
            </a:r>
            <a:endParaRPr lang="en-US" sz="3000" b="1" dirty="0">
              <a:solidFill>
                <a:schemeClr val="accent1">
                  <a:lumMod val="50000"/>
                </a:schemeClr>
              </a:solidFill>
            </a:endParaRPr>
          </a:p>
          <a:p>
            <a:pPr indent="-514350">
              <a:spcAft>
                <a:spcPts val="500"/>
              </a:spcAft>
              <a:buFont typeface="+mj-lt"/>
              <a:buAutoNum type="arabicPeriod" startAt="3"/>
            </a:pPr>
            <a:r>
              <a:rPr lang="en-US" sz="3000" b="1" dirty="0">
                <a:solidFill>
                  <a:srgbClr val="00B0F0"/>
                </a:solidFill>
              </a:rPr>
              <a:t>TF configuration </a:t>
            </a:r>
            <a:r>
              <a:rPr lang="en-GB" sz="3000" b="1" dirty="0">
                <a:solidFill>
                  <a:srgbClr val="00B0F0"/>
                </a:solidFill>
              </a:rPr>
              <a:t>for only MgB</a:t>
            </a:r>
            <a:r>
              <a:rPr lang="en-GB" sz="3000" b="1" baseline="-25000" dirty="0">
                <a:solidFill>
                  <a:srgbClr val="00B0F0"/>
                </a:solidFill>
              </a:rPr>
              <a:t>2</a:t>
            </a:r>
            <a:r>
              <a:rPr lang="en-GB" sz="3000" b="1" dirty="0">
                <a:solidFill>
                  <a:srgbClr val="00B0F0"/>
                </a:solidFill>
              </a:rPr>
              <a:t> cup</a:t>
            </a:r>
            <a:endParaRPr lang="en-US" sz="3000" b="1" dirty="0">
              <a:solidFill>
                <a:srgbClr val="00B0F0"/>
              </a:solidFill>
            </a:endParaRPr>
          </a:p>
          <a:p>
            <a:pPr marL="0" lvl="1" indent="-214308">
              <a:spcAft>
                <a:spcPts val="500"/>
              </a:spcAft>
              <a:buFont typeface="Arial" panose="020B0604020202020204" pitchFamily="34" charset="0"/>
              <a:buChar char="•"/>
            </a:pPr>
            <a:r>
              <a:rPr lang="en-US" sz="3000" dirty="0">
                <a:solidFill>
                  <a:srgbClr val="002060"/>
                </a:solidFill>
              </a:rPr>
              <a:t>In the inner half of the shield: T = 30K </a:t>
            </a:r>
            <a:r>
              <a:rPr lang="en-US" sz="3000" b="1" dirty="0">
                <a:solidFill>
                  <a:srgbClr val="00B0F0"/>
                </a:solidFill>
              </a:rPr>
              <a:t>SF &gt; 7  </a:t>
            </a:r>
            <a:r>
              <a:rPr lang="en-US" sz="3000" dirty="0">
                <a:solidFill>
                  <a:srgbClr val="002060"/>
                </a:solidFill>
              </a:rPr>
              <a:t>up to μ</a:t>
            </a:r>
            <a:r>
              <a:rPr lang="en-US" sz="3000" baseline="-25000" dirty="0">
                <a:solidFill>
                  <a:srgbClr val="002060"/>
                </a:solidFill>
              </a:rPr>
              <a:t>0</a:t>
            </a:r>
            <a:r>
              <a:rPr lang="en-US" sz="3000" dirty="0">
                <a:solidFill>
                  <a:srgbClr val="002060"/>
                </a:solidFill>
              </a:rPr>
              <a:t>H</a:t>
            </a:r>
            <a:r>
              <a:rPr lang="en-US" sz="3000" baseline="-25000" dirty="0">
                <a:solidFill>
                  <a:srgbClr val="002060"/>
                </a:solidFill>
              </a:rPr>
              <a:t>appl</a:t>
            </a:r>
            <a:r>
              <a:rPr lang="en-US" sz="3000" dirty="0">
                <a:solidFill>
                  <a:srgbClr val="002060"/>
                </a:solidFill>
              </a:rPr>
              <a:t> ≈ 0.4 T</a:t>
            </a:r>
          </a:p>
          <a:p>
            <a:pPr marL="0" lvl="1" indent="-214308">
              <a:spcAft>
                <a:spcPts val="500"/>
              </a:spcAft>
              <a:buFont typeface="Arial" panose="020B0604020202020204" pitchFamily="34" charset="0"/>
              <a:buChar char="•"/>
            </a:pPr>
            <a:r>
              <a:rPr lang="en-US" sz="3000" dirty="0">
                <a:solidFill>
                  <a:srgbClr val="002060"/>
                </a:solidFill>
              </a:rPr>
              <a:t>Near the closed extremity: T = 30K </a:t>
            </a:r>
            <a:r>
              <a:rPr lang="en-US" sz="3000" b="1" dirty="0">
                <a:solidFill>
                  <a:srgbClr val="00B0F0"/>
                </a:solidFill>
              </a:rPr>
              <a:t>SF &gt; 40</a:t>
            </a:r>
            <a:r>
              <a:rPr lang="en-US" sz="3000" b="1" dirty="0">
                <a:solidFill>
                  <a:srgbClr val="002060"/>
                </a:solidFill>
              </a:rPr>
              <a:t> </a:t>
            </a:r>
            <a:r>
              <a:rPr lang="en-US" sz="3000" dirty="0">
                <a:solidFill>
                  <a:srgbClr val="002060"/>
                </a:solidFill>
              </a:rPr>
              <a:t>up to μ</a:t>
            </a:r>
            <a:r>
              <a:rPr lang="en-US" sz="3000" baseline="-25000" dirty="0">
                <a:solidFill>
                  <a:srgbClr val="002060"/>
                </a:solidFill>
              </a:rPr>
              <a:t>0</a:t>
            </a:r>
            <a:r>
              <a:rPr lang="en-US" sz="3000" dirty="0">
                <a:solidFill>
                  <a:srgbClr val="002060"/>
                </a:solidFill>
              </a:rPr>
              <a:t>H</a:t>
            </a:r>
            <a:r>
              <a:rPr lang="en-US" sz="3000" baseline="-25000" dirty="0">
                <a:solidFill>
                  <a:srgbClr val="002060"/>
                </a:solidFill>
              </a:rPr>
              <a:t>appl</a:t>
            </a:r>
            <a:r>
              <a:rPr lang="en-US" sz="3000" dirty="0">
                <a:solidFill>
                  <a:srgbClr val="002060"/>
                </a:solidFill>
              </a:rPr>
              <a:t> ≈ 0.4 T</a:t>
            </a:r>
          </a:p>
          <a:p>
            <a:pPr marL="0" lvl="1" indent="-214308">
              <a:spcAft>
                <a:spcPts val="500"/>
              </a:spcAft>
              <a:buFont typeface="Arial" panose="020B0604020202020204" pitchFamily="34" charset="0"/>
              <a:buChar char="•"/>
            </a:pPr>
            <a:r>
              <a:rPr lang="en-US" sz="3000" b="1" dirty="0">
                <a:solidFill>
                  <a:srgbClr val="00B0F0"/>
                </a:solidFill>
              </a:rPr>
              <a:t>Ferromagnetic shield addition </a:t>
            </a:r>
          </a:p>
          <a:p>
            <a:pPr algn="ctr">
              <a:spcAft>
                <a:spcPts val="500"/>
              </a:spcAft>
            </a:pPr>
            <a:r>
              <a:rPr lang="en-US" sz="3000" b="1" dirty="0">
                <a:solidFill>
                  <a:srgbClr val="002060"/>
                </a:solidFill>
              </a:rPr>
              <a:t> </a:t>
            </a:r>
            <a:r>
              <a:rPr lang="en-US" sz="3000" b="1" i="1" dirty="0">
                <a:solidFill>
                  <a:srgbClr val="002060"/>
                </a:solidFill>
              </a:rPr>
              <a:t>⇨ </a:t>
            </a:r>
            <a:r>
              <a:rPr lang="en-US" sz="3000" dirty="0">
                <a:solidFill>
                  <a:srgbClr val="002060"/>
                </a:solidFill>
              </a:rPr>
              <a:t>allows the persistence of a great-SF region up to a field of ≈ 1T </a:t>
            </a:r>
          </a:p>
          <a:p>
            <a:pPr algn="ctr">
              <a:spcAft>
                <a:spcPts val="500"/>
              </a:spcAft>
            </a:pPr>
            <a:r>
              <a:rPr lang="en-US" sz="3000" b="1" i="1" dirty="0">
                <a:solidFill>
                  <a:srgbClr val="002060"/>
                </a:solidFill>
              </a:rPr>
              <a:t>⇨ </a:t>
            </a:r>
            <a:r>
              <a:rPr lang="en-US" sz="3000" dirty="0">
                <a:solidFill>
                  <a:srgbClr val="002060"/>
                </a:solidFill>
              </a:rPr>
              <a:t>low field: improved performance </a:t>
            </a:r>
            <a:r>
              <a:rPr lang="en-US" sz="3000" dirty="0">
                <a:solidFill>
                  <a:srgbClr val="002060"/>
                </a:solidFill>
                <a:sym typeface="Wingdings" panose="05000000000000000000" pitchFamily="2" charset="2"/>
              </a:rPr>
              <a:t>from SF=40 to SF=120 (configuration2) and to </a:t>
            </a:r>
            <a:r>
              <a:rPr lang="en-US" sz="3000" b="1" dirty="0">
                <a:solidFill>
                  <a:srgbClr val="00B0F0"/>
                </a:solidFill>
                <a:sym typeface="Wingdings" panose="05000000000000000000" pitchFamily="2" charset="2"/>
              </a:rPr>
              <a:t>SF=450 (configuration3)</a:t>
            </a:r>
            <a:endParaRPr lang="it-IT" sz="3000" dirty="0">
              <a:solidFill>
                <a:schemeClr val="accent1">
                  <a:lumMod val="50000"/>
                </a:schemeClr>
              </a:solidFill>
            </a:endParaRPr>
          </a:p>
          <a:p>
            <a:pPr indent="-514350">
              <a:spcAft>
                <a:spcPts val="500"/>
              </a:spcAft>
              <a:buFont typeface="+mj-lt"/>
              <a:buAutoNum type="arabicPeriod" startAt="4"/>
            </a:pPr>
            <a:r>
              <a:rPr lang="en-US" sz="3000" b="1" dirty="0" err="1">
                <a:solidFill>
                  <a:srgbClr val="00B0F0"/>
                </a:solidFill>
              </a:rPr>
              <a:t>H</a:t>
            </a:r>
            <a:r>
              <a:rPr lang="en-US" sz="3000" b="1" baseline="-25000" dirty="0" err="1">
                <a:solidFill>
                  <a:srgbClr val="00B0F0"/>
                </a:solidFill>
              </a:rPr>
              <a:t>app</a:t>
            </a:r>
            <a:r>
              <a:rPr lang="en-US" sz="3000" b="1" dirty="0">
                <a:solidFill>
                  <a:srgbClr val="00B0F0"/>
                </a:solidFill>
              </a:rPr>
              <a:t> angles between 0° and 90°</a:t>
            </a:r>
          </a:p>
          <a:p>
            <a:pPr marL="0" lvl="1" indent="-514350">
              <a:spcAft>
                <a:spcPts val="500"/>
              </a:spcAft>
              <a:buFont typeface="Arial" panose="020B0604020202020204" pitchFamily="34" charset="0"/>
              <a:buChar char="•"/>
            </a:pPr>
            <a:r>
              <a:rPr lang="en-GB" sz="3000" b="0" i="0" dirty="0">
                <a:solidFill>
                  <a:schemeClr val="accent1">
                    <a:lumMod val="50000"/>
                  </a:schemeClr>
                </a:solidFill>
                <a:effectLst/>
              </a:rPr>
              <a:t>The addition of the FM shield always improves the performance of the structure</a:t>
            </a:r>
          </a:p>
          <a:p>
            <a:pPr marL="0" lvl="1" indent="-514350">
              <a:spcAft>
                <a:spcPts val="500"/>
              </a:spcAft>
              <a:buFont typeface="Arial" panose="020B0604020202020204" pitchFamily="34" charset="0"/>
              <a:buChar char="•"/>
            </a:pPr>
            <a:r>
              <a:rPr lang="en-GB" sz="3000" dirty="0">
                <a:solidFill>
                  <a:schemeClr val="accent1">
                    <a:lumMod val="50000"/>
                  </a:schemeClr>
                </a:solidFill>
              </a:rPr>
              <a:t>Near the closed extremity</a:t>
            </a:r>
            <a:r>
              <a:rPr lang="en-GB" sz="3000" b="0" i="0" dirty="0">
                <a:solidFill>
                  <a:schemeClr val="accent1">
                    <a:lumMod val="50000"/>
                  </a:schemeClr>
                </a:solidFill>
                <a:effectLst/>
              </a:rPr>
              <a:t> of the shield the enhancement is almost independent from the angle, whereas it increases with the angle near the open extremity</a:t>
            </a:r>
            <a:endParaRPr lang="it-IT" sz="3000" dirty="0">
              <a:solidFill>
                <a:schemeClr val="accent1">
                  <a:lumMod val="50000"/>
                </a:schemeClr>
              </a:solidFill>
            </a:endParaRPr>
          </a:p>
        </p:txBody>
      </p:sp>
      <p:sp>
        <p:nvSpPr>
          <p:cNvPr id="68" name="TextBox 67">
            <a:extLst>
              <a:ext uri="{FF2B5EF4-FFF2-40B4-BE49-F238E27FC236}">
                <a16:creationId xmlns:a16="http://schemas.microsoft.com/office/drawing/2014/main" id="{4669BE6F-A0BD-40F7-B938-3B09157CDB33}"/>
              </a:ext>
            </a:extLst>
          </p:cNvPr>
          <p:cNvSpPr txBox="1"/>
          <p:nvPr/>
        </p:nvSpPr>
        <p:spPr>
          <a:xfrm flipH="1">
            <a:off x="35190328" y="21658951"/>
            <a:ext cx="7124926" cy="5016758"/>
          </a:xfrm>
          <a:prstGeom prst="round1Rect">
            <a:avLst>
              <a:gd name="adj" fmla="val 7947"/>
            </a:avLst>
          </a:prstGeom>
          <a:solidFill>
            <a:srgbClr val="FFFFFF"/>
          </a:solidFill>
          <a:ln>
            <a:solidFill>
              <a:srgbClr val="5B9BD5"/>
            </a:solidFill>
          </a:ln>
        </p:spPr>
        <p:txBody>
          <a:bodyPr wrap="square" rtlCol="0">
            <a:spAutoFit/>
          </a:bodyPr>
          <a:lstStyle/>
          <a:p>
            <a:pPr algn="l"/>
            <a:endParaRPr lang="it-IT" sz="2000" dirty="0">
              <a:solidFill>
                <a:schemeClr val="accent1">
                  <a:lumMod val="50000"/>
                </a:schemeClr>
              </a:solidFill>
              <a:effectLst/>
              <a:ea typeface="Calibri" panose="020F0502020204030204" pitchFamily="34" charset="0"/>
            </a:endParaRPr>
          </a:p>
          <a:p>
            <a:pPr algn="l"/>
            <a:r>
              <a:rPr lang="it-IT" sz="2000" dirty="0">
                <a:solidFill>
                  <a:schemeClr val="accent1">
                    <a:lumMod val="50000"/>
                  </a:schemeClr>
                </a:solidFill>
                <a:effectLst/>
                <a:ea typeface="Calibri" panose="020F0502020204030204" pitchFamily="34" charset="0"/>
              </a:rPr>
              <a:t>[1] </a:t>
            </a:r>
            <a:r>
              <a:rPr lang="it-IT" sz="2000" dirty="0" err="1">
                <a:solidFill>
                  <a:schemeClr val="accent1">
                    <a:lumMod val="50000"/>
                  </a:schemeClr>
                </a:solidFill>
                <a:effectLst/>
                <a:ea typeface="Calibri" panose="020F0502020204030204" pitchFamily="34" charset="0"/>
              </a:rPr>
              <a:t>K.Hogan</a:t>
            </a:r>
            <a:r>
              <a:rPr lang="it-IT" sz="2000" dirty="0">
                <a:solidFill>
                  <a:schemeClr val="accent1">
                    <a:lumMod val="50000"/>
                  </a:schemeClr>
                </a:solidFill>
                <a:effectLst/>
                <a:ea typeface="Calibri" panose="020F0502020204030204" pitchFamily="34" charset="0"/>
              </a:rPr>
              <a:t> et al., </a:t>
            </a:r>
            <a:r>
              <a:rPr lang="it-IT" sz="2000" dirty="0" err="1">
                <a:solidFill>
                  <a:schemeClr val="accent1">
                    <a:lumMod val="50000"/>
                  </a:schemeClr>
                </a:solidFill>
                <a:effectLst/>
                <a:ea typeface="Calibri" panose="020F0502020204030204" pitchFamily="34" charset="0"/>
              </a:rPr>
              <a:t>Supercond</a:t>
            </a:r>
            <a:r>
              <a:rPr lang="it-IT" sz="2000" dirty="0">
                <a:solidFill>
                  <a:schemeClr val="accent1">
                    <a:lumMod val="50000"/>
                  </a:schemeClr>
                </a:solidFill>
                <a:effectLst/>
                <a:ea typeface="Calibri" panose="020F0502020204030204" pitchFamily="34" charset="0"/>
              </a:rPr>
              <a:t>. </a:t>
            </a:r>
            <a:r>
              <a:rPr lang="en-GB" sz="2000" dirty="0">
                <a:solidFill>
                  <a:schemeClr val="accent1">
                    <a:lumMod val="50000"/>
                  </a:schemeClr>
                </a:solidFill>
                <a:effectLst/>
                <a:ea typeface="Calibri" panose="020F0502020204030204" pitchFamily="34" charset="0"/>
              </a:rPr>
              <a:t>Sci. Technol. 31, 015001 (2018)</a:t>
            </a:r>
          </a:p>
          <a:p>
            <a:pPr algn="l"/>
            <a:r>
              <a:rPr lang="en-GB" sz="2000" dirty="0">
                <a:solidFill>
                  <a:schemeClr val="accent1">
                    <a:lumMod val="50000"/>
                  </a:schemeClr>
                </a:solidFill>
                <a:effectLst/>
                <a:ea typeface="Calibri" panose="020F0502020204030204" pitchFamily="34" charset="0"/>
              </a:rPr>
              <a:t>[2] </a:t>
            </a:r>
            <a:r>
              <a:rPr lang="en-GB" sz="2000" dirty="0" err="1">
                <a:solidFill>
                  <a:schemeClr val="accent1">
                    <a:lumMod val="50000"/>
                  </a:schemeClr>
                </a:solidFill>
                <a:effectLst/>
                <a:ea typeface="Calibri" panose="020F0502020204030204" pitchFamily="34" charset="0"/>
              </a:rPr>
              <a:t>D.Barna</a:t>
            </a:r>
            <a:r>
              <a:rPr lang="en-GB" sz="2000" dirty="0">
                <a:solidFill>
                  <a:schemeClr val="accent1">
                    <a:lumMod val="50000"/>
                  </a:schemeClr>
                </a:solidFill>
                <a:effectLst/>
                <a:ea typeface="Calibri" panose="020F0502020204030204" pitchFamily="34" charset="0"/>
              </a:rPr>
              <a:t> et al., IEEE Trans. Appl. </a:t>
            </a:r>
            <a:r>
              <a:rPr lang="it-IT" sz="2000" dirty="0" err="1">
                <a:solidFill>
                  <a:schemeClr val="accent1">
                    <a:lumMod val="50000"/>
                  </a:schemeClr>
                </a:solidFill>
                <a:effectLst/>
                <a:ea typeface="Calibri" panose="020F0502020204030204" pitchFamily="34" charset="0"/>
              </a:rPr>
              <a:t>Supercond</a:t>
            </a:r>
            <a:r>
              <a:rPr lang="it-IT" sz="2000" dirty="0">
                <a:solidFill>
                  <a:schemeClr val="accent1">
                    <a:lumMod val="50000"/>
                  </a:schemeClr>
                </a:solidFill>
                <a:effectLst/>
                <a:ea typeface="Calibri" panose="020F0502020204030204" pitchFamily="34" charset="0"/>
              </a:rPr>
              <a:t>., 29, 4101310 (2019)</a:t>
            </a:r>
          </a:p>
          <a:p>
            <a:pPr algn="l"/>
            <a:r>
              <a:rPr lang="en-GB" sz="2000" b="0" i="0" u="none" strike="noStrike" baseline="0" dirty="0">
                <a:solidFill>
                  <a:schemeClr val="accent1">
                    <a:lumMod val="50000"/>
                  </a:schemeClr>
                </a:solidFill>
              </a:rPr>
              <a:t>[3] COMSOL Multiphysics®5.4 software (http://www.comsol.com)</a:t>
            </a:r>
            <a:endParaRPr lang="it-IT" sz="2000" dirty="0">
              <a:solidFill>
                <a:schemeClr val="accent1">
                  <a:lumMod val="50000"/>
                </a:schemeClr>
              </a:solidFill>
              <a:effectLst/>
              <a:ea typeface="Calibri" panose="020F0502020204030204" pitchFamily="34" charset="0"/>
            </a:endParaRPr>
          </a:p>
          <a:p>
            <a:r>
              <a:rPr lang="it-IT" sz="2000" dirty="0">
                <a:solidFill>
                  <a:schemeClr val="accent1">
                    <a:lumMod val="50000"/>
                  </a:schemeClr>
                </a:solidFill>
                <a:effectLst/>
                <a:ea typeface="Calibri" panose="020F0502020204030204" pitchFamily="34" charset="0"/>
              </a:rPr>
              <a:t>[4] </a:t>
            </a:r>
            <a:r>
              <a:rPr lang="fr-FR" sz="2000" b="0" i="0" u="none" strike="noStrike" baseline="0" dirty="0">
                <a:solidFill>
                  <a:schemeClr val="accent1">
                    <a:lumMod val="50000"/>
                  </a:schemeClr>
                </a:solidFill>
              </a:rPr>
              <a:t>L. </a:t>
            </a:r>
            <a:r>
              <a:rPr lang="fr-FR" sz="2000" b="0" i="0" u="none" strike="noStrike" baseline="0" dirty="0" err="1">
                <a:solidFill>
                  <a:schemeClr val="accent1">
                    <a:lumMod val="50000"/>
                  </a:schemeClr>
                </a:solidFill>
              </a:rPr>
              <a:t>Gozzelino</a:t>
            </a:r>
            <a:r>
              <a:rPr lang="fr-FR" sz="2000" b="0" i="0" u="none" strike="noStrike" baseline="0" dirty="0">
                <a:solidFill>
                  <a:schemeClr val="accent1">
                    <a:lumMod val="50000"/>
                  </a:schemeClr>
                </a:solidFill>
              </a:rPr>
              <a:t> et al., Digest HTS2020 (sciencesconf.org:htsmod2020:316157), </a:t>
            </a:r>
            <a:r>
              <a:rPr lang="en-GB" sz="2000" b="0" i="0" dirty="0">
                <a:solidFill>
                  <a:schemeClr val="accent1">
                    <a:lumMod val="50000"/>
                  </a:schemeClr>
                </a:solidFill>
                <a:effectLst/>
              </a:rPr>
              <a:t>Superconducting and hybrid magnetic shields: comparison between 3D </a:t>
            </a:r>
            <a:r>
              <a:rPr lang="en-GB" sz="2000" b="0" i="0" dirty="0" err="1">
                <a:solidFill>
                  <a:schemeClr val="accent1">
                    <a:lumMod val="50000"/>
                  </a:schemeClr>
                </a:solidFill>
                <a:effectLst/>
              </a:rPr>
              <a:t>modeling</a:t>
            </a:r>
            <a:r>
              <a:rPr lang="en-GB" sz="2000" b="0" i="0" dirty="0">
                <a:solidFill>
                  <a:schemeClr val="accent1">
                    <a:lumMod val="50000"/>
                  </a:schemeClr>
                </a:solidFill>
                <a:effectLst/>
              </a:rPr>
              <a:t> and experiment, </a:t>
            </a:r>
            <a:r>
              <a:rPr lang="fr-FR" sz="2000" b="0" i="0" u="none" strike="noStrike" baseline="0" dirty="0">
                <a:solidFill>
                  <a:schemeClr val="accent1">
                    <a:lumMod val="50000"/>
                  </a:schemeClr>
                </a:solidFill>
              </a:rPr>
              <a:t>oral </a:t>
            </a:r>
            <a:r>
              <a:rPr lang="fr-FR" sz="2000" b="0" i="0" u="none" strike="noStrike" baseline="0" dirty="0" err="1">
                <a:solidFill>
                  <a:schemeClr val="accent1">
                    <a:lumMod val="50000"/>
                  </a:schemeClr>
                </a:solidFill>
              </a:rPr>
              <a:t>presentation</a:t>
            </a:r>
            <a:r>
              <a:rPr lang="fr-FR" sz="2000" b="0" i="0" u="none" strike="noStrike" baseline="0" dirty="0">
                <a:solidFill>
                  <a:schemeClr val="accent1">
                    <a:lumMod val="50000"/>
                  </a:schemeClr>
                </a:solidFill>
              </a:rPr>
              <a:t> at HTS2021.</a:t>
            </a:r>
          </a:p>
          <a:p>
            <a:r>
              <a:rPr lang="it-IT" sz="2000" dirty="0">
                <a:solidFill>
                  <a:schemeClr val="accent1">
                    <a:lumMod val="50000"/>
                  </a:schemeClr>
                </a:solidFill>
                <a:effectLst/>
                <a:ea typeface="Calibri" panose="020F0502020204030204" pitchFamily="34" charset="0"/>
              </a:rPr>
              <a:t>[5] </a:t>
            </a:r>
            <a:r>
              <a:rPr lang="fr-FR" sz="2000" b="0" i="0" u="none" strike="noStrike" baseline="0" dirty="0">
                <a:solidFill>
                  <a:schemeClr val="accent1">
                    <a:lumMod val="50000"/>
                  </a:schemeClr>
                </a:solidFill>
              </a:rPr>
              <a:t>M. </a:t>
            </a:r>
            <a:r>
              <a:rPr lang="fr-FR" sz="2000" b="0" i="0" u="none" strike="noStrike" baseline="0" dirty="0" err="1">
                <a:solidFill>
                  <a:schemeClr val="accent1">
                    <a:lumMod val="50000"/>
                  </a:schemeClr>
                </a:solidFill>
              </a:rPr>
              <a:t>Solovyov</a:t>
            </a:r>
            <a:r>
              <a:rPr lang="fr-FR" sz="2000" b="0" i="0" u="none" strike="noStrike" baseline="0" dirty="0">
                <a:solidFill>
                  <a:schemeClr val="accent1">
                    <a:lumMod val="50000"/>
                  </a:schemeClr>
                </a:solidFill>
              </a:rPr>
              <a:t> et al., </a:t>
            </a:r>
            <a:r>
              <a:rPr lang="fr-FR" sz="2000" b="0" i="0" u="none" strike="noStrike" baseline="0" dirty="0" err="1">
                <a:solidFill>
                  <a:schemeClr val="accent1">
                    <a:lumMod val="50000"/>
                  </a:schemeClr>
                </a:solidFill>
              </a:rPr>
              <a:t>Supercond</a:t>
            </a:r>
            <a:r>
              <a:rPr lang="fr-FR" sz="2000" b="0" i="0" u="none" strike="noStrike" baseline="0" dirty="0">
                <a:solidFill>
                  <a:schemeClr val="accent1">
                    <a:lumMod val="50000"/>
                  </a:schemeClr>
                </a:solidFill>
              </a:rPr>
              <a:t>. </a:t>
            </a:r>
            <a:r>
              <a:rPr lang="fr-FR" sz="2000" b="0" i="0" u="none" strike="noStrike" baseline="0" dirty="0" err="1">
                <a:solidFill>
                  <a:schemeClr val="accent1">
                    <a:lumMod val="50000"/>
                  </a:schemeClr>
                </a:solidFill>
              </a:rPr>
              <a:t>Sci</a:t>
            </a:r>
            <a:r>
              <a:rPr lang="fr-FR" sz="2000" b="0" i="0" u="none" strike="noStrike" baseline="0" dirty="0">
                <a:solidFill>
                  <a:schemeClr val="accent1">
                    <a:lumMod val="50000"/>
                  </a:schemeClr>
                </a:solidFill>
              </a:rPr>
              <a:t>. </a:t>
            </a:r>
            <a:r>
              <a:rPr lang="fr-FR" sz="2000" b="0" i="0" u="none" strike="noStrike" baseline="0" dirty="0" err="1">
                <a:solidFill>
                  <a:schemeClr val="accent1">
                    <a:lumMod val="50000"/>
                  </a:schemeClr>
                </a:solidFill>
              </a:rPr>
              <a:t>Technol</a:t>
            </a:r>
            <a:r>
              <a:rPr lang="fr-FR" sz="2000" b="0" i="0" u="none" strike="noStrike" baseline="0" dirty="0">
                <a:solidFill>
                  <a:schemeClr val="accent1">
                    <a:lumMod val="50000"/>
                  </a:schemeClr>
                </a:solidFill>
              </a:rPr>
              <a:t>., 32, 115001, (2019)</a:t>
            </a:r>
          </a:p>
          <a:p>
            <a:r>
              <a:rPr lang="fr-FR" sz="2000" dirty="0">
                <a:solidFill>
                  <a:schemeClr val="accent1">
                    <a:lumMod val="50000"/>
                  </a:schemeClr>
                </a:solidFill>
              </a:rPr>
              <a:t>[6]</a:t>
            </a:r>
            <a:r>
              <a:rPr lang="en-GB" sz="2000" b="0" i="0" u="none" strike="noStrike" baseline="0" dirty="0">
                <a:solidFill>
                  <a:schemeClr val="accent1">
                    <a:lumMod val="50000"/>
                  </a:schemeClr>
                </a:solidFill>
              </a:rPr>
              <a:t> F. </a:t>
            </a:r>
            <a:r>
              <a:rPr lang="en-GB" sz="2000" b="0" i="0" u="none" strike="noStrike" baseline="0" dirty="0" err="1">
                <a:solidFill>
                  <a:schemeClr val="accent1">
                    <a:lumMod val="50000"/>
                  </a:schemeClr>
                </a:solidFill>
              </a:rPr>
              <a:t>Gomory</a:t>
            </a:r>
            <a:r>
              <a:rPr lang="en-GB" sz="2000" b="0" i="0" u="none" strike="noStrike" baseline="0" dirty="0">
                <a:solidFill>
                  <a:schemeClr val="accent1">
                    <a:lumMod val="50000"/>
                  </a:schemeClr>
                </a:solidFill>
              </a:rPr>
              <a:t> et al., </a:t>
            </a:r>
            <a:r>
              <a:rPr lang="en-GB" sz="2000" b="0" i="0" u="none" strike="noStrike" baseline="0" dirty="0" err="1">
                <a:solidFill>
                  <a:schemeClr val="accent1">
                    <a:lumMod val="50000"/>
                  </a:schemeClr>
                </a:solidFill>
              </a:rPr>
              <a:t>Supercond</a:t>
            </a:r>
            <a:r>
              <a:rPr lang="en-GB" sz="2000" b="0" i="0" u="none" strike="noStrike" baseline="0" dirty="0">
                <a:solidFill>
                  <a:schemeClr val="accent1">
                    <a:lumMod val="50000"/>
                  </a:schemeClr>
                </a:solidFill>
              </a:rPr>
              <a:t>. Sci. Technol., 22, 034017, (2009)</a:t>
            </a:r>
            <a:endParaRPr lang="fr-FR" sz="2000" dirty="0">
              <a:solidFill>
                <a:schemeClr val="accent1">
                  <a:lumMod val="50000"/>
                </a:schemeClr>
              </a:solidFill>
            </a:endParaRPr>
          </a:p>
          <a:p>
            <a:r>
              <a:rPr lang="fr-FR" sz="2000" dirty="0">
                <a:solidFill>
                  <a:schemeClr val="accent1">
                    <a:lumMod val="50000"/>
                  </a:schemeClr>
                </a:solidFill>
              </a:rPr>
              <a:t>[7] </a:t>
            </a:r>
            <a:r>
              <a:rPr lang="fr-FR" sz="2000" b="0" i="0" u="none" strike="noStrike" baseline="0" dirty="0">
                <a:solidFill>
                  <a:schemeClr val="accent1">
                    <a:lumMod val="50000"/>
                  </a:schemeClr>
                </a:solidFill>
              </a:rPr>
              <a:t>L. </a:t>
            </a:r>
            <a:r>
              <a:rPr lang="fr-FR" sz="2000" b="0" i="0" u="none" strike="noStrike" baseline="0" dirty="0" err="1">
                <a:solidFill>
                  <a:schemeClr val="accent1">
                    <a:lumMod val="50000"/>
                  </a:schemeClr>
                </a:solidFill>
              </a:rPr>
              <a:t>Gozzelino</a:t>
            </a:r>
            <a:r>
              <a:rPr lang="fr-FR" sz="2000" b="0" i="0" u="none" strike="noStrike" baseline="0" dirty="0">
                <a:solidFill>
                  <a:schemeClr val="accent1">
                    <a:lumMod val="50000"/>
                  </a:schemeClr>
                </a:solidFill>
              </a:rPr>
              <a:t> et al., </a:t>
            </a:r>
            <a:r>
              <a:rPr lang="fr-FR" sz="2000" b="0" i="0" u="none" strike="noStrike" baseline="0" dirty="0" err="1">
                <a:solidFill>
                  <a:schemeClr val="accent1">
                    <a:lumMod val="50000"/>
                  </a:schemeClr>
                </a:solidFill>
              </a:rPr>
              <a:t>Supercond</a:t>
            </a:r>
            <a:r>
              <a:rPr lang="fr-FR" sz="2000" b="0" i="0" u="none" strike="noStrike" baseline="0" dirty="0">
                <a:solidFill>
                  <a:schemeClr val="accent1">
                    <a:lumMod val="50000"/>
                  </a:schemeClr>
                </a:solidFill>
              </a:rPr>
              <a:t>. </a:t>
            </a:r>
            <a:r>
              <a:rPr lang="fr-FR" sz="2000" b="0" i="0" u="none" strike="noStrike" baseline="0" dirty="0" err="1">
                <a:solidFill>
                  <a:schemeClr val="accent1">
                    <a:lumMod val="50000"/>
                  </a:schemeClr>
                </a:solidFill>
              </a:rPr>
              <a:t>Sci</a:t>
            </a:r>
            <a:r>
              <a:rPr lang="fr-FR" sz="2000" b="0" i="0" u="none" strike="noStrike" baseline="0" dirty="0">
                <a:solidFill>
                  <a:schemeClr val="accent1">
                    <a:lumMod val="50000"/>
                  </a:schemeClr>
                </a:solidFill>
              </a:rPr>
              <a:t>. </a:t>
            </a:r>
            <a:r>
              <a:rPr lang="fr-FR" sz="2000" b="0" i="0" u="none" strike="noStrike" baseline="0" dirty="0" err="1">
                <a:solidFill>
                  <a:schemeClr val="accent1">
                    <a:lumMod val="50000"/>
                  </a:schemeClr>
                </a:solidFill>
              </a:rPr>
              <a:t>Technol</a:t>
            </a:r>
            <a:r>
              <a:rPr lang="fr-FR" sz="2000" b="0" i="0" u="none" strike="noStrike" baseline="0" dirty="0">
                <a:solidFill>
                  <a:schemeClr val="accent1">
                    <a:lumMod val="50000"/>
                  </a:schemeClr>
                </a:solidFill>
              </a:rPr>
              <a:t>., 33, 044018, (2020)</a:t>
            </a:r>
          </a:p>
          <a:p>
            <a:r>
              <a:rPr lang="fr-FR" sz="2000" dirty="0">
                <a:solidFill>
                  <a:schemeClr val="accent1">
                    <a:lumMod val="50000"/>
                  </a:schemeClr>
                </a:solidFill>
              </a:rPr>
              <a:t>[8] </a:t>
            </a:r>
            <a:r>
              <a:rPr lang="fr-FR" sz="2000" b="0" i="0" u="none" strike="noStrike" baseline="0" dirty="0">
                <a:solidFill>
                  <a:schemeClr val="accent1">
                    <a:lumMod val="50000"/>
                  </a:schemeClr>
                </a:solidFill>
              </a:rPr>
              <a:t>L. </a:t>
            </a:r>
            <a:r>
              <a:rPr lang="fr-FR" sz="2000" b="0" i="0" u="none" strike="noStrike" baseline="0" dirty="0" err="1">
                <a:solidFill>
                  <a:schemeClr val="accent1">
                    <a:lumMod val="50000"/>
                  </a:schemeClr>
                </a:solidFill>
              </a:rPr>
              <a:t>Gozzelino</a:t>
            </a:r>
            <a:r>
              <a:rPr lang="fr-FR" sz="2000" b="0" i="0" u="none" strike="noStrike" baseline="0" dirty="0">
                <a:solidFill>
                  <a:schemeClr val="accent1">
                    <a:lumMod val="50000"/>
                  </a:schemeClr>
                </a:solidFill>
              </a:rPr>
              <a:t> et al., </a:t>
            </a:r>
            <a:r>
              <a:rPr lang="fr-FR" sz="2000" b="0" i="0" u="none" strike="noStrike" baseline="0" dirty="0" err="1">
                <a:solidFill>
                  <a:schemeClr val="accent1">
                    <a:lumMod val="50000"/>
                  </a:schemeClr>
                </a:solidFill>
              </a:rPr>
              <a:t>Supercond</a:t>
            </a:r>
            <a:r>
              <a:rPr lang="fr-FR" sz="2000" b="0" i="0" u="none" strike="noStrike" baseline="0" dirty="0">
                <a:solidFill>
                  <a:schemeClr val="accent1">
                    <a:lumMod val="50000"/>
                  </a:schemeClr>
                </a:solidFill>
              </a:rPr>
              <a:t>. </a:t>
            </a:r>
            <a:r>
              <a:rPr lang="fr-FR" sz="2000" b="0" i="0" u="none" strike="noStrike" baseline="0" dirty="0" err="1">
                <a:solidFill>
                  <a:schemeClr val="accent1">
                    <a:lumMod val="50000"/>
                  </a:schemeClr>
                </a:solidFill>
              </a:rPr>
              <a:t>Sci</a:t>
            </a:r>
            <a:r>
              <a:rPr lang="fr-FR" sz="2000" b="0" i="0" u="none" strike="noStrike" baseline="0" dirty="0">
                <a:solidFill>
                  <a:schemeClr val="accent1">
                    <a:lumMod val="50000"/>
                  </a:schemeClr>
                </a:solidFill>
              </a:rPr>
              <a:t>. </a:t>
            </a:r>
            <a:r>
              <a:rPr lang="fr-FR" sz="2000" b="0" i="0" u="none" strike="noStrike" baseline="0" dirty="0" err="1">
                <a:solidFill>
                  <a:schemeClr val="accent1">
                    <a:lumMod val="50000"/>
                  </a:schemeClr>
                </a:solidFill>
              </a:rPr>
              <a:t>Technol</a:t>
            </a:r>
            <a:r>
              <a:rPr lang="fr-FR" sz="2000" b="0" i="0" u="none" strike="noStrike" baseline="0" dirty="0">
                <a:solidFill>
                  <a:schemeClr val="accent1">
                    <a:lumMod val="50000"/>
                  </a:schemeClr>
                </a:solidFill>
              </a:rPr>
              <a:t>., 29, 034004, (2016)</a:t>
            </a:r>
            <a:endParaRPr lang="fr-FR" sz="2000" dirty="0">
              <a:solidFill>
                <a:schemeClr val="accent1">
                  <a:lumMod val="50000"/>
                </a:schemeClr>
              </a:solidFill>
            </a:endParaRPr>
          </a:p>
          <a:p>
            <a:r>
              <a:rPr lang="fr-FR" sz="2000" dirty="0">
                <a:solidFill>
                  <a:schemeClr val="accent1">
                    <a:lumMod val="50000"/>
                  </a:schemeClr>
                </a:solidFill>
              </a:rPr>
              <a:t>[9] </a:t>
            </a:r>
            <a:r>
              <a:rPr lang="fr-FR" sz="2000" b="0" i="0" u="none" strike="noStrike" baseline="0" dirty="0">
                <a:solidFill>
                  <a:schemeClr val="accent1">
                    <a:lumMod val="50000"/>
                  </a:schemeClr>
                </a:solidFill>
              </a:rPr>
              <a:t>G. P. </a:t>
            </a:r>
            <a:r>
              <a:rPr lang="fr-FR" sz="2000" b="0" i="0" u="none" strike="noStrike" baseline="0" dirty="0" err="1">
                <a:solidFill>
                  <a:schemeClr val="accent1">
                    <a:lumMod val="50000"/>
                  </a:schemeClr>
                </a:solidFill>
              </a:rPr>
              <a:t>Lousberg</a:t>
            </a:r>
            <a:r>
              <a:rPr lang="fr-FR" sz="2000" b="0" i="0" u="none" strike="noStrike" baseline="0" dirty="0">
                <a:solidFill>
                  <a:schemeClr val="accent1">
                    <a:lumMod val="50000"/>
                  </a:schemeClr>
                </a:solidFill>
              </a:rPr>
              <a:t> et al., IEEE Trans. </a:t>
            </a:r>
            <a:r>
              <a:rPr lang="fr-FR" sz="2000" b="0" i="0" u="none" strike="noStrike" baseline="0" dirty="0" err="1">
                <a:solidFill>
                  <a:schemeClr val="accent1">
                    <a:lumMod val="50000"/>
                  </a:schemeClr>
                </a:solidFill>
              </a:rPr>
              <a:t>Appl</a:t>
            </a:r>
            <a:r>
              <a:rPr lang="fr-FR" sz="2000" b="0" i="0" u="none" strike="noStrike" baseline="0" dirty="0">
                <a:solidFill>
                  <a:schemeClr val="accent1">
                    <a:lumMod val="50000"/>
                  </a:schemeClr>
                </a:solidFill>
              </a:rPr>
              <a:t>. </a:t>
            </a:r>
            <a:r>
              <a:rPr lang="fr-FR" sz="2000" b="0" i="0" u="none" strike="noStrike" baseline="0" dirty="0" err="1">
                <a:solidFill>
                  <a:schemeClr val="accent1">
                    <a:lumMod val="50000"/>
                  </a:schemeClr>
                </a:solidFill>
              </a:rPr>
              <a:t>Supercond</a:t>
            </a:r>
            <a:r>
              <a:rPr lang="fr-FR" sz="2000" b="0" i="0" u="none" strike="noStrike" baseline="0" dirty="0">
                <a:solidFill>
                  <a:schemeClr val="accent1">
                    <a:lumMod val="50000"/>
                  </a:schemeClr>
                </a:solidFill>
              </a:rPr>
              <a:t>., 20, 33-41, </a:t>
            </a:r>
            <a:r>
              <a:rPr lang="fr-FR" sz="2000" b="0" i="0" u="none" strike="noStrike" baseline="0" dirty="0">
                <a:solidFill>
                  <a:schemeClr val="tx2"/>
                </a:solidFill>
              </a:rPr>
              <a:t>(2010)</a:t>
            </a:r>
            <a:endParaRPr lang="en-GB" sz="2000" dirty="0">
              <a:solidFill>
                <a:schemeClr val="tx2"/>
              </a:solidFill>
            </a:endParaRPr>
          </a:p>
        </p:txBody>
      </p:sp>
      <p:sp>
        <p:nvSpPr>
          <p:cNvPr id="75" name="TextBox 74">
            <a:extLst>
              <a:ext uri="{FF2B5EF4-FFF2-40B4-BE49-F238E27FC236}">
                <a16:creationId xmlns:a16="http://schemas.microsoft.com/office/drawing/2014/main" id="{5F21AADC-0AE4-4922-8CD3-B6C07E774ABA}"/>
              </a:ext>
            </a:extLst>
          </p:cNvPr>
          <p:cNvSpPr txBox="1"/>
          <p:nvPr/>
        </p:nvSpPr>
        <p:spPr>
          <a:xfrm flipH="1">
            <a:off x="38290498" y="26885257"/>
            <a:ext cx="4024754" cy="647605"/>
          </a:xfrm>
          <a:prstGeom prst="round1Rect">
            <a:avLst>
              <a:gd name="adj" fmla="val 50000"/>
            </a:avLst>
          </a:prstGeom>
          <a:solidFill>
            <a:srgbClr val="5B9BD5"/>
          </a:solidFill>
          <a:ln>
            <a:solidFill>
              <a:srgbClr val="5B9BD5"/>
            </a:solidFill>
          </a:ln>
        </p:spPr>
        <p:txBody>
          <a:bodyPr wrap="square" rtlCol="0">
            <a:spAutoFit/>
          </a:bodyPr>
          <a:lstStyle/>
          <a:p>
            <a:pPr algn="ctr"/>
            <a:r>
              <a:rPr lang="it-IT" sz="3600" b="1" dirty="0" err="1">
                <a:solidFill>
                  <a:schemeClr val="accent1">
                    <a:lumMod val="50000"/>
                  </a:schemeClr>
                </a:solidFill>
              </a:rPr>
              <a:t>Aknowledgements</a:t>
            </a:r>
            <a:endParaRPr lang="en-GB" sz="3600" b="1" dirty="0">
              <a:solidFill>
                <a:schemeClr val="accent1">
                  <a:lumMod val="50000"/>
                </a:schemeClr>
              </a:solidFill>
            </a:endParaRPr>
          </a:p>
        </p:txBody>
      </p:sp>
      <p:sp>
        <p:nvSpPr>
          <p:cNvPr id="76" name="TextBox 75">
            <a:extLst>
              <a:ext uri="{FF2B5EF4-FFF2-40B4-BE49-F238E27FC236}">
                <a16:creationId xmlns:a16="http://schemas.microsoft.com/office/drawing/2014/main" id="{B8C09CD7-E7BA-41F1-AF41-4CCC800F7C52}"/>
              </a:ext>
            </a:extLst>
          </p:cNvPr>
          <p:cNvSpPr txBox="1"/>
          <p:nvPr/>
        </p:nvSpPr>
        <p:spPr>
          <a:xfrm flipH="1">
            <a:off x="35190328" y="27532862"/>
            <a:ext cx="7124926" cy="2556000"/>
          </a:xfrm>
          <a:prstGeom prst="round1Rect">
            <a:avLst>
              <a:gd name="adj" fmla="val 7947"/>
            </a:avLst>
          </a:prstGeom>
          <a:solidFill>
            <a:srgbClr val="FFFFFF"/>
          </a:solidFill>
          <a:ln>
            <a:solidFill>
              <a:srgbClr val="5B9BD5"/>
            </a:solidFill>
          </a:ln>
        </p:spPr>
        <p:txBody>
          <a:bodyPr wrap="square" rtlCol="0">
            <a:spAutoFit/>
          </a:bodyPr>
          <a:lstStyle/>
          <a:p>
            <a:pPr algn="just"/>
            <a:r>
              <a:rPr lang="en-GB" sz="3000" b="0" i="0" u="none" strike="noStrike" baseline="0" dirty="0">
                <a:solidFill>
                  <a:schemeClr val="accent1">
                    <a:lumMod val="50000"/>
                  </a:schemeClr>
                </a:solidFill>
              </a:rPr>
              <a:t>We wish to thank </a:t>
            </a:r>
            <a:r>
              <a:rPr lang="en-GB" sz="3000" b="0" i="0" u="none" strike="noStrike" baseline="0" dirty="0" err="1">
                <a:solidFill>
                  <a:schemeClr val="accent1">
                    <a:lumMod val="50000"/>
                  </a:schemeClr>
                </a:solidFill>
              </a:rPr>
              <a:t>Fedor</a:t>
            </a:r>
            <a:r>
              <a:rPr lang="en-GB" sz="3000" b="0" i="0" u="none" strike="noStrike" baseline="0" dirty="0">
                <a:solidFill>
                  <a:schemeClr val="accent1">
                    <a:lumMod val="50000"/>
                  </a:schemeClr>
                </a:solidFill>
              </a:rPr>
              <a:t> </a:t>
            </a:r>
            <a:r>
              <a:rPr lang="en-GB" sz="3000" b="0" i="0" u="none" strike="noStrike" baseline="0" dirty="0" err="1">
                <a:solidFill>
                  <a:schemeClr val="accent1">
                    <a:lumMod val="50000"/>
                  </a:schemeClr>
                </a:solidFill>
              </a:rPr>
              <a:t>G</a:t>
            </a:r>
            <a:r>
              <a:rPr lang="en-GB" sz="3000" dirty="0" err="1">
                <a:solidFill>
                  <a:schemeClr val="accent1">
                    <a:lumMod val="50000"/>
                  </a:schemeClr>
                </a:solidFill>
              </a:rPr>
              <a:t>o</a:t>
            </a:r>
            <a:r>
              <a:rPr lang="en-GB" sz="3000" b="0" i="0" u="none" strike="noStrike" baseline="0" dirty="0" err="1">
                <a:solidFill>
                  <a:schemeClr val="accent1">
                    <a:lumMod val="50000"/>
                  </a:schemeClr>
                </a:solidFill>
              </a:rPr>
              <a:t>mory</a:t>
            </a:r>
            <a:r>
              <a:rPr lang="en-GB" sz="3000" b="0" i="0" u="none" strike="noStrike" baseline="0" dirty="0">
                <a:solidFill>
                  <a:schemeClr val="accent1">
                    <a:lumMod val="50000"/>
                  </a:schemeClr>
                </a:solidFill>
              </a:rPr>
              <a:t> and </a:t>
            </a:r>
            <a:r>
              <a:rPr lang="en-GB" sz="3000" b="0" i="0" u="none" strike="noStrike" baseline="0" dirty="0" err="1">
                <a:solidFill>
                  <a:schemeClr val="accent1">
                    <a:lumMod val="50000"/>
                  </a:schemeClr>
                </a:solidFill>
              </a:rPr>
              <a:t>Mykola</a:t>
            </a:r>
            <a:r>
              <a:rPr lang="en-GB" sz="3000" b="0" i="0" u="none" strike="noStrike" baseline="0" dirty="0">
                <a:solidFill>
                  <a:schemeClr val="accent1">
                    <a:lumMod val="50000"/>
                  </a:schemeClr>
                </a:solidFill>
              </a:rPr>
              <a:t> Solovyov for their help in the 3D modelling approach.</a:t>
            </a:r>
            <a:endParaRPr lang="en-GB" sz="3000" dirty="0">
              <a:solidFill>
                <a:schemeClr val="accent1">
                  <a:lumMod val="50000"/>
                </a:schemeClr>
              </a:solidFill>
            </a:endParaRPr>
          </a:p>
          <a:p>
            <a:pPr algn="l"/>
            <a:endParaRPr lang="en-GB" sz="2000" dirty="0">
              <a:solidFill>
                <a:schemeClr val="accent1">
                  <a:lumMod val="50000"/>
                </a:schemeClr>
              </a:solidFill>
            </a:endParaRPr>
          </a:p>
        </p:txBody>
      </p:sp>
      <p:grpSp>
        <p:nvGrpSpPr>
          <p:cNvPr id="14" name="Group 13">
            <a:extLst>
              <a:ext uri="{FF2B5EF4-FFF2-40B4-BE49-F238E27FC236}">
                <a16:creationId xmlns:a16="http://schemas.microsoft.com/office/drawing/2014/main" id="{B1F3436B-57F0-49C2-A45C-C48A843E1375}"/>
              </a:ext>
            </a:extLst>
          </p:cNvPr>
          <p:cNvGrpSpPr/>
          <p:nvPr/>
        </p:nvGrpSpPr>
        <p:grpSpPr>
          <a:xfrm>
            <a:off x="8192163" y="17233734"/>
            <a:ext cx="8229595" cy="12201614"/>
            <a:chOff x="8192163" y="17233734"/>
            <a:chExt cx="8229595" cy="12201614"/>
          </a:xfrm>
        </p:grpSpPr>
        <p:pic>
          <p:nvPicPr>
            <p:cNvPr id="3" name="Picture 2" descr="Chart, diagram&#10;&#10;Description automatically generated">
              <a:extLst>
                <a:ext uri="{FF2B5EF4-FFF2-40B4-BE49-F238E27FC236}">
                  <a16:creationId xmlns:a16="http://schemas.microsoft.com/office/drawing/2014/main" id="{D28213CD-862F-440D-ABEC-CD34CDCB4628}"/>
                </a:ext>
              </a:extLst>
            </p:cNvPr>
            <p:cNvPicPr>
              <a:picLocks noChangeAspect="1"/>
            </p:cNvPicPr>
            <p:nvPr/>
          </p:nvPicPr>
          <p:blipFill rotWithShape="1">
            <a:blip r:embed="rId5">
              <a:extLst>
                <a:ext uri="{28A0092B-C50C-407E-A947-70E740481C1C}">
                  <a14:useLocalDpi xmlns:a14="http://schemas.microsoft.com/office/drawing/2010/main" val="0"/>
                </a:ext>
              </a:extLst>
            </a:blip>
            <a:srcRect l="8393" t="10553" r="7652" b="2940"/>
            <a:stretch/>
          </p:blipFill>
          <p:spPr>
            <a:xfrm>
              <a:off x="8192163" y="17233734"/>
              <a:ext cx="8229595" cy="6489078"/>
            </a:xfrm>
            <a:prstGeom prst="rect">
              <a:avLst/>
            </a:prstGeom>
          </p:spPr>
        </p:pic>
        <p:pic>
          <p:nvPicPr>
            <p:cNvPr id="12" name="Picture 11" descr="Chart&#10;&#10;Description automatically generated">
              <a:extLst>
                <a:ext uri="{FF2B5EF4-FFF2-40B4-BE49-F238E27FC236}">
                  <a16:creationId xmlns:a16="http://schemas.microsoft.com/office/drawing/2014/main" id="{0E52A6AF-1C14-4904-96C3-E675FE0CB3B6}"/>
                </a:ext>
              </a:extLst>
            </p:cNvPr>
            <p:cNvPicPr>
              <a:picLocks noChangeAspect="1"/>
            </p:cNvPicPr>
            <p:nvPr/>
          </p:nvPicPr>
          <p:blipFill rotWithShape="1">
            <a:blip r:embed="rId6">
              <a:extLst>
                <a:ext uri="{28A0092B-C50C-407E-A947-70E740481C1C}">
                  <a14:useLocalDpi xmlns:a14="http://schemas.microsoft.com/office/drawing/2010/main" val="0"/>
                </a:ext>
              </a:extLst>
            </a:blip>
            <a:srcRect l="10469" t="9164" r="7911" b="2488"/>
            <a:stretch/>
          </p:blipFill>
          <p:spPr>
            <a:xfrm>
              <a:off x="8405356" y="22808226"/>
              <a:ext cx="8000739" cy="6627122"/>
            </a:xfrm>
            <a:prstGeom prst="rect">
              <a:avLst/>
            </a:prstGeom>
          </p:spPr>
        </p:pic>
      </p:grpSp>
      <p:pic>
        <p:nvPicPr>
          <p:cNvPr id="62" name="Picture 61" descr="Text&#10;&#10;Description automatically generated">
            <a:extLst>
              <a:ext uri="{FF2B5EF4-FFF2-40B4-BE49-F238E27FC236}">
                <a16:creationId xmlns:a16="http://schemas.microsoft.com/office/drawing/2014/main" id="{A8CC5581-1289-49A6-A3C1-77CB33BFFB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506" y="19140751"/>
            <a:ext cx="7893884" cy="2903545"/>
          </a:xfrm>
          <a:prstGeom prst="rect">
            <a:avLst/>
          </a:prstGeom>
          <a:ln>
            <a:solidFill>
              <a:schemeClr val="accent1">
                <a:lumMod val="50000"/>
              </a:schemeClr>
            </a:solidFill>
          </a:ln>
        </p:spPr>
      </p:pic>
      <p:sp>
        <p:nvSpPr>
          <p:cNvPr id="16" name="TextBox 15">
            <a:extLst>
              <a:ext uri="{FF2B5EF4-FFF2-40B4-BE49-F238E27FC236}">
                <a16:creationId xmlns:a16="http://schemas.microsoft.com/office/drawing/2014/main" id="{3D2C123E-352F-462F-AE74-6D3014611F53}"/>
              </a:ext>
            </a:extLst>
          </p:cNvPr>
          <p:cNvSpPr txBox="1"/>
          <p:nvPr/>
        </p:nvSpPr>
        <p:spPr>
          <a:xfrm>
            <a:off x="553158" y="22122752"/>
            <a:ext cx="8000739" cy="3416320"/>
          </a:xfrm>
          <a:prstGeom prst="rect">
            <a:avLst/>
          </a:prstGeom>
          <a:noFill/>
        </p:spPr>
        <p:txBody>
          <a:bodyPr wrap="square" rtlCol="0">
            <a:spAutoFit/>
          </a:bodyPr>
          <a:lstStyle/>
          <a:p>
            <a:pPr algn="ctr"/>
            <a:r>
              <a:rPr lang="en-GB" sz="2400" b="1" i="0" u="none" strike="noStrike" baseline="0" dirty="0">
                <a:solidFill>
                  <a:schemeClr val="accent1">
                    <a:lumMod val="50000"/>
                  </a:schemeClr>
                </a:solidFill>
              </a:rPr>
              <a:t>AF configuration</a:t>
            </a:r>
          </a:p>
          <a:p>
            <a:pPr algn="l"/>
            <a:r>
              <a:rPr lang="en-GB" sz="2400" b="0" i="0" u="none" strike="noStrike" baseline="0" dirty="0">
                <a:solidFill>
                  <a:schemeClr val="accent1">
                    <a:lumMod val="50000"/>
                  </a:schemeClr>
                </a:solidFill>
              </a:rPr>
              <a:t>Adding FM sheet enlarges the high-shielding region up to a field of ≈ 1.2 T, even though at lower fields higher values of SF can not be gained.</a:t>
            </a:r>
          </a:p>
          <a:p>
            <a:pPr algn="l"/>
            <a:endParaRPr lang="en-GB" sz="2400" dirty="0">
              <a:solidFill>
                <a:schemeClr val="accent1">
                  <a:lumMod val="50000"/>
                </a:schemeClr>
              </a:solidFill>
            </a:endParaRPr>
          </a:p>
          <a:p>
            <a:pPr algn="ctr"/>
            <a:r>
              <a:rPr lang="en-GB" sz="2400" b="1" dirty="0">
                <a:solidFill>
                  <a:schemeClr val="accent1">
                    <a:lumMod val="50000"/>
                  </a:schemeClr>
                </a:solidFill>
              </a:rPr>
              <a:t>TF configuration</a:t>
            </a:r>
          </a:p>
          <a:p>
            <a:pPr algn="ctr"/>
            <a:r>
              <a:rPr lang="en-US" sz="2400" dirty="0">
                <a:solidFill>
                  <a:schemeClr val="accent1">
                    <a:lumMod val="50000"/>
                  </a:schemeClr>
                </a:solidFill>
              </a:rPr>
              <a:t>Low transverse field: best performance </a:t>
            </a:r>
            <a:r>
              <a:rPr lang="en-US" sz="2400" dirty="0">
                <a:solidFill>
                  <a:schemeClr val="accent1">
                    <a:lumMod val="50000"/>
                  </a:schemeClr>
                </a:solidFill>
                <a:sym typeface="Wingdings" panose="05000000000000000000" pitchFamily="2" charset="2"/>
              </a:rPr>
              <a:t> from </a:t>
            </a:r>
            <a:r>
              <a:rPr lang="en-US" sz="2400" b="1" dirty="0">
                <a:solidFill>
                  <a:schemeClr val="accent1">
                    <a:lumMod val="50000"/>
                  </a:schemeClr>
                </a:solidFill>
                <a:sym typeface="Wingdings" panose="05000000000000000000" pitchFamily="2" charset="2"/>
              </a:rPr>
              <a:t>SF</a:t>
            </a:r>
            <a:r>
              <a:rPr lang="en-GB" sz="2400" b="1" i="0" u="none" strike="noStrike" baseline="0" dirty="0">
                <a:solidFill>
                  <a:schemeClr val="accent1">
                    <a:lumMod val="50000"/>
                  </a:schemeClr>
                </a:solidFill>
              </a:rPr>
              <a:t> ≈ </a:t>
            </a:r>
            <a:r>
              <a:rPr lang="en-US" sz="2400" b="1" dirty="0">
                <a:solidFill>
                  <a:schemeClr val="accent1">
                    <a:lumMod val="50000"/>
                  </a:schemeClr>
                </a:solidFill>
                <a:sym typeface="Wingdings" panose="05000000000000000000" pitchFamily="2" charset="2"/>
              </a:rPr>
              <a:t>50 </a:t>
            </a:r>
            <a:r>
              <a:rPr lang="en-US" sz="2400" dirty="0">
                <a:solidFill>
                  <a:schemeClr val="accent1">
                    <a:lumMod val="50000"/>
                  </a:schemeClr>
                </a:solidFill>
                <a:sym typeface="Wingdings" panose="05000000000000000000" pitchFamily="2" charset="2"/>
              </a:rPr>
              <a:t>with only SC to </a:t>
            </a:r>
            <a:r>
              <a:rPr lang="en-US" sz="2400" b="1" dirty="0">
                <a:solidFill>
                  <a:schemeClr val="accent1">
                    <a:lumMod val="50000"/>
                  </a:schemeClr>
                </a:solidFill>
                <a:sym typeface="Wingdings" panose="05000000000000000000" pitchFamily="2" charset="2"/>
              </a:rPr>
              <a:t>SF=450 using Configuration3</a:t>
            </a:r>
            <a:endParaRPr lang="en-GB" sz="2400" b="1" dirty="0">
              <a:solidFill>
                <a:schemeClr val="accent1">
                  <a:lumMod val="50000"/>
                </a:schemeClr>
              </a:solidFill>
            </a:endParaRPr>
          </a:p>
          <a:p>
            <a:pPr algn="ctr"/>
            <a:endParaRPr lang="en-GB" sz="2400" b="1" dirty="0">
              <a:solidFill>
                <a:schemeClr val="accent1">
                  <a:lumMod val="50000"/>
                </a:schemeClr>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11FA385-1FA2-4979-ADE7-C8F4D317EDF5}"/>
                  </a:ext>
                </a:extLst>
              </p:cNvPr>
              <p:cNvSpPr txBox="1"/>
              <p:nvPr/>
            </p:nvSpPr>
            <p:spPr>
              <a:xfrm>
                <a:off x="931682" y="29179749"/>
                <a:ext cx="7007532" cy="1233415"/>
              </a:xfrm>
              <a:prstGeom prst="rect">
                <a:avLst/>
              </a:prstGeom>
              <a:noFill/>
            </p:spPr>
            <p:txBody>
              <a:bodyPr wrap="square" rtlCol="0">
                <a:spAutoFit/>
              </a:bodyPr>
              <a:lstStyle/>
              <a:p>
                <a:r>
                  <a:rPr lang="it-IT" sz="2400" i="1" dirty="0">
                    <a:solidFill>
                      <a:schemeClr val="accent1">
                        <a:lumMod val="50000"/>
                      </a:schemeClr>
                    </a:solidFill>
                  </a:rPr>
                  <a:t>log(SF)=log(</a:t>
                </a:r>
                <a14:m>
                  <m:oMath xmlns:m="http://schemas.openxmlformats.org/officeDocument/2006/math">
                    <m:sSub>
                      <m:sSubPr>
                        <m:ctrlPr>
                          <a:rPr lang="it-IT" sz="2400" b="1" i="1" smtClean="0">
                            <a:solidFill>
                              <a:schemeClr val="accent1">
                                <a:lumMod val="50000"/>
                              </a:schemeClr>
                            </a:solidFill>
                            <a:latin typeface="Cambria Math" panose="02040503050406030204" pitchFamily="18" charset="0"/>
                          </a:rPr>
                        </m:ctrlPr>
                      </m:sSubPr>
                      <m:e>
                        <m:r>
                          <a:rPr lang="it-IT" sz="2400" b="1" i="1">
                            <a:solidFill>
                              <a:schemeClr val="accent1">
                                <a:lumMod val="50000"/>
                              </a:schemeClr>
                            </a:solidFill>
                            <a:latin typeface="Cambria Math" panose="02040503050406030204" pitchFamily="18" charset="0"/>
                            <a:ea typeface="Cambria Math"/>
                          </a:rPr>
                          <m:t>𝝁</m:t>
                        </m:r>
                      </m:e>
                      <m:sub>
                        <m:r>
                          <a:rPr lang="it-IT" sz="2400" b="1" i="1">
                            <a:solidFill>
                              <a:schemeClr val="accent1">
                                <a:lumMod val="50000"/>
                              </a:schemeClr>
                            </a:solidFill>
                            <a:latin typeface="Cambria Math" panose="02040503050406030204" pitchFamily="18" charset="0"/>
                          </a:rPr>
                          <m:t>𝟎</m:t>
                        </m:r>
                      </m:sub>
                    </m:sSub>
                    <m:sSub>
                      <m:sSubPr>
                        <m:ctrlPr>
                          <a:rPr lang="it-IT" sz="2400" b="1" i="1">
                            <a:solidFill>
                              <a:schemeClr val="accent1">
                                <a:lumMod val="50000"/>
                              </a:schemeClr>
                            </a:solidFill>
                            <a:latin typeface="Cambria Math" panose="02040503050406030204" pitchFamily="18" charset="0"/>
                          </a:rPr>
                        </m:ctrlPr>
                      </m:sSubPr>
                      <m:e>
                        <m:r>
                          <a:rPr lang="it-IT" sz="2400" b="1" i="1">
                            <a:solidFill>
                              <a:schemeClr val="accent1">
                                <a:lumMod val="50000"/>
                              </a:schemeClr>
                            </a:solidFill>
                            <a:latin typeface="Cambria Math" panose="02040503050406030204" pitchFamily="18" charset="0"/>
                          </a:rPr>
                          <m:t>𝑯</m:t>
                        </m:r>
                      </m:e>
                      <m:sub>
                        <m:r>
                          <a:rPr lang="it-IT" sz="2400" b="1" i="1">
                            <a:solidFill>
                              <a:schemeClr val="accent1">
                                <a:lumMod val="50000"/>
                              </a:schemeClr>
                            </a:solidFill>
                            <a:latin typeface="Cambria Math" panose="02040503050406030204" pitchFamily="18" charset="0"/>
                          </a:rPr>
                          <m:t>𝒂𝒑𝒑𝒍</m:t>
                        </m:r>
                      </m:sub>
                    </m:sSub>
                  </m:oMath>
                </a14:m>
                <a:r>
                  <a:rPr lang="it-IT" sz="2400" i="1" dirty="0">
                    <a:solidFill>
                      <a:schemeClr val="accent1">
                        <a:lumMod val="50000"/>
                      </a:schemeClr>
                    </a:solidFill>
                  </a:rPr>
                  <a:t>/|B|) (</a:t>
                </a:r>
                <a:r>
                  <a:rPr lang="it-IT" sz="2400" i="1" dirty="0" err="1">
                    <a:solidFill>
                      <a:schemeClr val="accent1">
                        <a:lumMod val="50000"/>
                      </a:schemeClr>
                    </a:solidFill>
                  </a:rPr>
                  <a:t>surfaces</a:t>
                </a:r>
                <a:r>
                  <a:rPr lang="it-IT" sz="2400" i="1" dirty="0">
                    <a:solidFill>
                      <a:schemeClr val="accent1">
                        <a:lumMod val="50000"/>
                      </a:schemeClr>
                    </a:solidFill>
                  </a:rPr>
                  <a:t>) and the </a:t>
                </a:r>
                <a:r>
                  <a:rPr lang="it-IT" sz="2400" i="1" dirty="0" err="1">
                    <a:solidFill>
                      <a:schemeClr val="accent1">
                        <a:lumMod val="50000"/>
                      </a:schemeClr>
                    </a:solidFill>
                  </a:rPr>
                  <a:t>magnetic</a:t>
                </a:r>
                <a:r>
                  <a:rPr lang="it-IT" sz="2400" i="1" dirty="0">
                    <a:solidFill>
                      <a:schemeClr val="accent1">
                        <a:lumMod val="50000"/>
                      </a:schemeClr>
                    </a:solidFill>
                  </a:rPr>
                  <a:t> </a:t>
                </a:r>
                <a:r>
                  <a:rPr lang="it-IT" sz="2400" i="1" dirty="0" err="1">
                    <a:solidFill>
                      <a:schemeClr val="accent1">
                        <a:lumMod val="50000"/>
                      </a:schemeClr>
                    </a:solidFill>
                  </a:rPr>
                  <a:t>flux</a:t>
                </a:r>
                <a:r>
                  <a:rPr lang="it-IT" sz="2400" i="1" dirty="0">
                    <a:solidFill>
                      <a:schemeClr val="accent1">
                        <a:lumMod val="50000"/>
                      </a:schemeClr>
                    </a:solidFill>
                  </a:rPr>
                  <a:t> flow (</a:t>
                </a:r>
                <a:r>
                  <a:rPr lang="it-IT" sz="2400" i="1" dirty="0" err="1">
                    <a:solidFill>
                      <a:schemeClr val="accent1">
                        <a:lumMod val="50000"/>
                      </a:schemeClr>
                    </a:solidFill>
                  </a:rPr>
                  <a:t>arrows</a:t>
                </a:r>
                <a:r>
                  <a:rPr lang="it-IT" sz="2400" i="1" dirty="0">
                    <a:solidFill>
                      <a:schemeClr val="accent1">
                        <a:lumMod val="50000"/>
                      </a:schemeClr>
                    </a:solidFill>
                  </a:rPr>
                  <a:t>) </a:t>
                </a:r>
                <a:r>
                  <a:rPr lang="it-IT" sz="2400" i="1" dirty="0" err="1">
                    <a:solidFill>
                      <a:schemeClr val="accent1">
                        <a:lumMod val="50000"/>
                      </a:schemeClr>
                    </a:solidFill>
                  </a:rPr>
                  <a:t>plotted</a:t>
                </a:r>
                <a:r>
                  <a:rPr lang="it-IT" sz="2400" i="1" dirty="0">
                    <a:solidFill>
                      <a:schemeClr val="accent1">
                        <a:lumMod val="50000"/>
                      </a:schemeClr>
                    </a:solidFill>
                  </a:rPr>
                  <a:t> </a:t>
                </a:r>
                <a:r>
                  <a:rPr lang="it-IT" sz="2400" i="1" dirty="0" err="1">
                    <a:solidFill>
                      <a:schemeClr val="accent1">
                        <a:lumMod val="50000"/>
                      </a:schemeClr>
                    </a:solidFill>
                  </a:rPr>
                  <a:t>at</a:t>
                </a:r>
                <a:r>
                  <a:rPr lang="it-IT" sz="2400" i="1" dirty="0">
                    <a:solidFill>
                      <a:schemeClr val="accent1">
                        <a:lumMod val="50000"/>
                      </a:schemeClr>
                    </a:solidFill>
                  </a:rPr>
                  <a:t> 0.1 T for TF </a:t>
                </a:r>
                <a:r>
                  <a:rPr lang="it-IT" sz="2400" i="1" dirty="0" err="1">
                    <a:solidFill>
                      <a:schemeClr val="accent1">
                        <a:lumMod val="50000"/>
                      </a:schemeClr>
                    </a:solidFill>
                  </a:rPr>
                  <a:t>configuration</a:t>
                </a:r>
                <a:endParaRPr lang="en-GB" sz="2400" i="1" dirty="0">
                  <a:solidFill>
                    <a:schemeClr val="accent1">
                      <a:lumMod val="50000"/>
                    </a:schemeClr>
                  </a:solidFill>
                </a:endParaRPr>
              </a:p>
              <a:p>
                <a:endParaRPr lang="en-GB" sz="2400" i="1" dirty="0">
                  <a:solidFill>
                    <a:schemeClr val="accent1">
                      <a:lumMod val="50000"/>
                    </a:schemeClr>
                  </a:solidFill>
                </a:endParaRPr>
              </a:p>
            </p:txBody>
          </p:sp>
        </mc:Choice>
        <mc:Fallback xmlns="">
          <p:sp>
            <p:nvSpPr>
              <p:cNvPr id="6" name="TextBox 5">
                <a:extLst>
                  <a:ext uri="{FF2B5EF4-FFF2-40B4-BE49-F238E27FC236}">
                    <a16:creationId xmlns:a16="http://schemas.microsoft.com/office/drawing/2014/main" id="{011FA385-1FA2-4979-ADE7-C8F4D317EDF5}"/>
                  </a:ext>
                </a:extLst>
              </p:cNvPr>
              <p:cNvSpPr txBox="1">
                <a:spLocks noRot="1" noChangeAspect="1" noMove="1" noResize="1" noEditPoints="1" noAdjustHandles="1" noChangeArrowheads="1" noChangeShapeType="1" noTextEdit="1"/>
              </p:cNvSpPr>
              <p:nvPr/>
            </p:nvSpPr>
            <p:spPr>
              <a:xfrm>
                <a:off x="931682" y="29179749"/>
                <a:ext cx="7007532" cy="1233415"/>
              </a:xfrm>
              <a:prstGeom prst="rect">
                <a:avLst/>
              </a:prstGeom>
              <a:blipFill>
                <a:blip r:embed="rId9"/>
                <a:stretch>
                  <a:fillRect l="-1393" t="-3465" r="-87"/>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52FC3996-318C-45B1-B65B-18389BD752B3}"/>
              </a:ext>
            </a:extLst>
          </p:cNvPr>
          <p:cNvSpPr/>
          <p:nvPr/>
        </p:nvSpPr>
        <p:spPr>
          <a:xfrm>
            <a:off x="659751" y="23908652"/>
            <a:ext cx="7703656" cy="14379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9" name="Group 68">
            <a:extLst>
              <a:ext uri="{FF2B5EF4-FFF2-40B4-BE49-F238E27FC236}">
                <a16:creationId xmlns:a16="http://schemas.microsoft.com/office/drawing/2014/main" id="{8BCDE7BB-5EF5-4132-8324-0DAB238F44CF}"/>
              </a:ext>
            </a:extLst>
          </p:cNvPr>
          <p:cNvGrpSpPr/>
          <p:nvPr/>
        </p:nvGrpSpPr>
        <p:grpSpPr>
          <a:xfrm>
            <a:off x="32499535" y="15043929"/>
            <a:ext cx="9967989" cy="5768532"/>
            <a:chOff x="33269650" y="12712103"/>
            <a:chExt cx="8999264" cy="5207925"/>
          </a:xfrm>
        </p:grpSpPr>
        <p:grpSp>
          <p:nvGrpSpPr>
            <p:cNvPr id="44" name="Group 43">
              <a:extLst>
                <a:ext uri="{FF2B5EF4-FFF2-40B4-BE49-F238E27FC236}">
                  <a16:creationId xmlns:a16="http://schemas.microsoft.com/office/drawing/2014/main" id="{970E2CDB-E130-4B77-8817-D2C3289DC7D7}"/>
                </a:ext>
              </a:extLst>
            </p:cNvPr>
            <p:cNvGrpSpPr/>
            <p:nvPr/>
          </p:nvGrpSpPr>
          <p:grpSpPr>
            <a:xfrm>
              <a:off x="33855339" y="12712103"/>
              <a:ext cx="8111137" cy="3748774"/>
              <a:chOff x="21140606" y="12509848"/>
              <a:chExt cx="12338233" cy="5702436"/>
            </a:xfrm>
          </p:grpSpPr>
          <p:pic>
            <p:nvPicPr>
              <p:cNvPr id="37" name="Picture 36" descr="A picture containing text, monitor, computer, orange&#10;&#10;Description automatically generated">
                <a:extLst>
                  <a:ext uri="{FF2B5EF4-FFF2-40B4-BE49-F238E27FC236}">
                    <a16:creationId xmlns:a16="http://schemas.microsoft.com/office/drawing/2014/main" id="{BEC83CF4-4E97-4FF2-92D5-79E5077234D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140606" y="12787815"/>
                <a:ext cx="5324589" cy="5173228"/>
              </a:xfrm>
              <a:prstGeom prst="rect">
                <a:avLst/>
              </a:prstGeom>
              <a:ln w="38100">
                <a:solidFill>
                  <a:schemeClr val="accent1">
                    <a:lumMod val="50000"/>
                  </a:schemeClr>
                </a:solidFill>
              </a:ln>
            </p:spPr>
          </p:pic>
          <p:pic>
            <p:nvPicPr>
              <p:cNvPr id="41" name="Picture 40" descr="A picture containing text, electronics, orange&#10;&#10;Description automatically generated">
                <a:extLst>
                  <a:ext uri="{FF2B5EF4-FFF2-40B4-BE49-F238E27FC236}">
                    <a16:creationId xmlns:a16="http://schemas.microsoft.com/office/drawing/2014/main" id="{AF234B10-237F-40EC-9257-CD4789088B2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704537" y="12814978"/>
                <a:ext cx="5535437" cy="5187037"/>
              </a:xfrm>
              <a:prstGeom prst="rect">
                <a:avLst/>
              </a:prstGeom>
              <a:ln w="38100">
                <a:solidFill>
                  <a:schemeClr val="accent1">
                    <a:lumMod val="50000"/>
                  </a:schemeClr>
                </a:solidFill>
              </a:ln>
            </p:spPr>
          </p:pic>
          <p:pic>
            <p:nvPicPr>
              <p:cNvPr id="43" name="Picture 42" descr="Chart, diagram, schematic&#10;&#10;Description automatically generated">
                <a:extLst>
                  <a:ext uri="{FF2B5EF4-FFF2-40B4-BE49-F238E27FC236}">
                    <a16:creationId xmlns:a16="http://schemas.microsoft.com/office/drawing/2014/main" id="{7B58E946-1FFA-4AC9-A176-983A93FCEF7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369315" y="12509848"/>
                <a:ext cx="1109524" cy="5702436"/>
              </a:xfrm>
              <a:prstGeom prst="rect">
                <a:avLst/>
              </a:prstGeom>
            </p:spPr>
          </p:pic>
        </p:gr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C72D15D0-2105-476E-9601-43BB16238B28}"/>
                    </a:ext>
                  </a:extLst>
                </p:cNvPr>
                <p:cNvSpPr txBox="1"/>
                <p:nvPr/>
              </p:nvSpPr>
              <p:spPr>
                <a:xfrm>
                  <a:off x="33269650" y="16806481"/>
                  <a:ext cx="8999264" cy="1113547"/>
                </a:xfrm>
                <a:prstGeom prst="rect">
                  <a:avLst/>
                </a:prstGeom>
                <a:noFill/>
              </p:spPr>
              <p:txBody>
                <a:bodyPr wrap="square" rtlCol="0">
                  <a:spAutoFit/>
                </a:bodyPr>
                <a:lstStyle/>
                <a:p>
                  <a:pPr algn="ctr"/>
                  <a:r>
                    <a:rPr lang="it-IT" sz="2400" i="1" dirty="0">
                      <a:solidFill>
                        <a:schemeClr val="accent1">
                          <a:lumMod val="50000"/>
                        </a:schemeClr>
                      </a:solidFill>
                    </a:rPr>
                    <a:t>log(SF)=log(</a:t>
                  </a:r>
                  <a14:m>
                    <m:oMath xmlns:m="http://schemas.openxmlformats.org/officeDocument/2006/math">
                      <m:sSub>
                        <m:sSubPr>
                          <m:ctrlPr>
                            <a:rPr lang="it-IT" sz="2400" b="1" i="1" smtClean="0">
                              <a:solidFill>
                                <a:schemeClr val="accent1">
                                  <a:lumMod val="50000"/>
                                </a:schemeClr>
                              </a:solidFill>
                              <a:latin typeface="Cambria Math" panose="02040503050406030204" pitchFamily="18" charset="0"/>
                            </a:rPr>
                          </m:ctrlPr>
                        </m:sSubPr>
                        <m:e>
                          <m:r>
                            <a:rPr lang="it-IT" sz="2400" b="1" i="1">
                              <a:solidFill>
                                <a:schemeClr val="accent1">
                                  <a:lumMod val="50000"/>
                                </a:schemeClr>
                              </a:solidFill>
                              <a:latin typeface="Cambria Math" panose="02040503050406030204" pitchFamily="18" charset="0"/>
                              <a:ea typeface="Cambria Math"/>
                            </a:rPr>
                            <m:t>𝝁</m:t>
                          </m:r>
                        </m:e>
                        <m:sub>
                          <m:r>
                            <a:rPr lang="it-IT" sz="2400" b="1" i="1">
                              <a:solidFill>
                                <a:schemeClr val="accent1">
                                  <a:lumMod val="50000"/>
                                </a:schemeClr>
                              </a:solidFill>
                              <a:latin typeface="Cambria Math" panose="02040503050406030204" pitchFamily="18" charset="0"/>
                            </a:rPr>
                            <m:t>𝟎</m:t>
                          </m:r>
                        </m:sub>
                      </m:sSub>
                      <m:sSub>
                        <m:sSubPr>
                          <m:ctrlPr>
                            <a:rPr lang="it-IT" sz="2400" b="1" i="1">
                              <a:solidFill>
                                <a:schemeClr val="accent1">
                                  <a:lumMod val="50000"/>
                                </a:schemeClr>
                              </a:solidFill>
                              <a:latin typeface="Cambria Math" panose="02040503050406030204" pitchFamily="18" charset="0"/>
                            </a:rPr>
                          </m:ctrlPr>
                        </m:sSubPr>
                        <m:e>
                          <m:r>
                            <a:rPr lang="it-IT" sz="2400" b="1" i="1">
                              <a:solidFill>
                                <a:schemeClr val="accent1">
                                  <a:lumMod val="50000"/>
                                </a:schemeClr>
                              </a:solidFill>
                              <a:latin typeface="Cambria Math" panose="02040503050406030204" pitchFamily="18" charset="0"/>
                            </a:rPr>
                            <m:t>𝑯</m:t>
                          </m:r>
                        </m:e>
                        <m:sub>
                          <m:r>
                            <a:rPr lang="it-IT" sz="2400" b="1" i="1">
                              <a:solidFill>
                                <a:schemeClr val="accent1">
                                  <a:lumMod val="50000"/>
                                </a:schemeClr>
                              </a:solidFill>
                              <a:latin typeface="Cambria Math" panose="02040503050406030204" pitchFamily="18" charset="0"/>
                            </a:rPr>
                            <m:t>𝒂𝒑𝒑𝒍</m:t>
                          </m:r>
                        </m:sub>
                      </m:sSub>
                    </m:oMath>
                  </a14:m>
                  <a:r>
                    <a:rPr lang="it-IT" sz="2400" i="1" dirty="0">
                      <a:solidFill>
                        <a:schemeClr val="accent1">
                          <a:lumMod val="50000"/>
                        </a:schemeClr>
                      </a:solidFill>
                    </a:rPr>
                    <a:t>/|B|) (</a:t>
                  </a:r>
                  <a:r>
                    <a:rPr lang="it-IT" sz="2400" i="1" dirty="0" err="1">
                      <a:solidFill>
                        <a:schemeClr val="accent1">
                          <a:lumMod val="50000"/>
                        </a:schemeClr>
                      </a:solidFill>
                    </a:rPr>
                    <a:t>surfaces</a:t>
                  </a:r>
                  <a:r>
                    <a:rPr lang="it-IT" sz="2400" i="1" dirty="0">
                      <a:solidFill>
                        <a:schemeClr val="accent1">
                          <a:lumMod val="50000"/>
                        </a:schemeClr>
                      </a:solidFill>
                    </a:rPr>
                    <a:t>) and the </a:t>
                  </a:r>
                  <a:r>
                    <a:rPr lang="it-IT" sz="2400" i="1" dirty="0" err="1">
                      <a:solidFill>
                        <a:schemeClr val="accent1">
                          <a:lumMod val="50000"/>
                        </a:schemeClr>
                      </a:solidFill>
                    </a:rPr>
                    <a:t>magnetic</a:t>
                  </a:r>
                  <a:r>
                    <a:rPr lang="it-IT" sz="2400" i="1" dirty="0">
                      <a:solidFill>
                        <a:schemeClr val="accent1">
                          <a:lumMod val="50000"/>
                        </a:schemeClr>
                      </a:solidFill>
                    </a:rPr>
                    <a:t> </a:t>
                  </a:r>
                  <a:r>
                    <a:rPr lang="it-IT" sz="2400" i="1" dirty="0" err="1">
                      <a:solidFill>
                        <a:schemeClr val="accent1">
                          <a:lumMod val="50000"/>
                        </a:schemeClr>
                      </a:solidFill>
                    </a:rPr>
                    <a:t>flux</a:t>
                  </a:r>
                  <a:r>
                    <a:rPr lang="it-IT" sz="2400" i="1" dirty="0">
                      <a:solidFill>
                        <a:schemeClr val="accent1">
                          <a:lumMod val="50000"/>
                        </a:schemeClr>
                      </a:solidFill>
                    </a:rPr>
                    <a:t> flow (</a:t>
                  </a:r>
                  <a:r>
                    <a:rPr lang="it-IT" sz="2400" i="1" dirty="0" err="1">
                      <a:solidFill>
                        <a:schemeClr val="accent1">
                          <a:lumMod val="50000"/>
                        </a:schemeClr>
                      </a:solidFill>
                    </a:rPr>
                    <a:t>arrows</a:t>
                  </a:r>
                  <a:r>
                    <a:rPr lang="it-IT" sz="2400" i="1" dirty="0">
                      <a:solidFill>
                        <a:schemeClr val="accent1">
                          <a:lumMod val="50000"/>
                        </a:schemeClr>
                      </a:solidFill>
                    </a:rPr>
                    <a:t>) </a:t>
                  </a:r>
                  <a:r>
                    <a:rPr lang="it-IT" sz="2400" i="1" dirty="0" err="1">
                      <a:solidFill>
                        <a:schemeClr val="accent1">
                          <a:lumMod val="50000"/>
                        </a:schemeClr>
                      </a:solidFill>
                    </a:rPr>
                    <a:t>plotted</a:t>
                  </a:r>
                  <a:r>
                    <a:rPr lang="it-IT" sz="2400" i="1" dirty="0">
                      <a:solidFill>
                        <a:schemeClr val="accent1">
                          <a:lumMod val="50000"/>
                        </a:schemeClr>
                      </a:solidFill>
                    </a:rPr>
                    <a:t> </a:t>
                  </a:r>
                  <a:r>
                    <a:rPr lang="it-IT" sz="2400" i="1" dirty="0" err="1">
                      <a:solidFill>
                        <a:schemeClr val="accent1">
                          <a:lumMod val="50000"/>
                        </a:schemeClr>
                      </a:solidFill>
                    </a:rPr>
                    <a:t>at</a:t>
                  </a:r>
                  <a:r>
                    <a:rPr lang="it-IT" sz="2400" i="1" dirty="0">
                      <a:solidFill>
                        <a:schemeClr val="accent1">
                          <a:lumMod val="50000"/>
                        </a:schemeClr>
                      </a:solidFill>
                    </a:rPr>
                    <a:t> 0.1 T for </a:t>
                  </a:r>
                  <a:r>
                    <a:rPr lang="en-US" sz="2400" i="1" dirty="0" err="1">
                      <a:solidFill>
                        <a:srgbClr val="002060"/>
                      </a:solidFill>
                    </a:rPr>
                    <a:t>H</a:t>
                  </a:r>
                  <a:r>
                    <a:rPr lang="en-US" sz="2400" i="1" baseline="-25000" dirty="0" err="1">
                      <a:solidFill>
                        <a:srgbClr val="002060"/>
                      </a:solidFill>
                    </a:rPr>
                    <a:t>app</a:t>
                  </a:r>
                  <a:r>
                    <a:rPr lang="en-US" sz="2400" i="1" baseline="-25000" dirty="0">
                      <a:solidFill>
                        <a:srgbClr val="002060"/>
                      </a:solidFill>
                    </a:rPr>
                    <a:t>  </a:t>
                  </a:r>
                  <a:r>
                    <a:rPr lang="it-IT" sz="2400" i="1" dirty="0" err="1">
                      <a:solidFill>
                        <a:schemeClr val="accent1">
                          <a:lumMod val="50000"/>
                        </a:schemeClr>
                      </a:solidFill>
                    </a:rPr>
                    <a:t>at</a:t>
                  </a:r>
                  <a:r>
                    <a:rPr lang="it-IT" sz="2400" i="1" dirty="0">
                      <a:solidFill>
                        <a:schemeClr val="accent1">
                          <a:lumMod val="50000"/>
                        </a:schemeClr>
                      </a:solidFill>
                    </a:rPr>
                    <a:t> 60°</a:t>
                  </a:r>
                  <a:endParaRPr lang="en-GB" sz="2400" i="1" dirty="0">
                    <a:solidFill>
                      <a:schemeClr val="accent1">
                        <a:lumMod val="50000"/>
                      </a:schemeClr>
                    </a:solidFill>
                  </a:endParaRPr>
                </a:p>
                <a:p>
                  <a:pPr algn="ctr"/>
                  <a:endParaRPr lang="en-GB" sz="2400" i="1" dirty="0">
                    <a:solidFill>
                      <a:schemeClr val="accent1">
                        <a:lumMod val="50000"/>
                      </a:schemeClr>
                    </a:solidFill>
                  </a:endParaRPr>
                </a:p>
              </p:txBody>
            </p:sp>
          </mc:Choice>
          <mc:Fallback xmlns="">
            <p:sp>
              <p:nvSpPr>
                <p:cNvPr id="64" name="TextBox 63">
                  <a:extLst>
                    <a:ext uri="{FF2B5EF4-FFF2-40B4-BE49-F238E27FC236}">
                      <a16:creationId xmlns:a16="http://schemas.microsoft.com/office/drawing/2014/main" id="{C72D15D0-2105-476E-9601-43BB16238B28}"/>
                    </a:ext>
                  </a:extLst>
                </p:cNvPr>
                <p:cNvSpPr txBox="1">
                  <a:spLocks noRot="1" noChangeAspect="1" noMove="1" noResize="1" noEditPoints="1" noAdjustHandles="1" noChangeArrowheads="1" noChangeShapeType="1" noTextEdit="1"/>
                </p:cNvSpPr>
                <p:nvPr/>
              </p:nvSpPr>
              <p:spPr>
                <a:xfrm>
                  <a:off x="33269650" y="16806481"/>
                  <a:ext cx="8999264" cy="1113547"/>
                </a:xfrm>
                <a:prstGeom prst="rect">
                  <a:avLst/>
                </a:prstGeom>
                <a:blipFill>
                  <a:blip r:embed="rId13"/>
                  <a:stretch>
                    <a:fillRect t="-3465"/>
                  </a:stretch>
                </a:blipFill>
              </p:spPr>
              <p:txBody>
                <a:bodyPr/>
                <a:lstStyle/>
                <a:p>
                  <a:r>
                    <a:rPr lang="en-GB">
                      <a:noFill/>
                    </a:rPr>
                    <a:t> </a:t>
                  </a:r>
                </a:p>
              </p:txBody>
            </p:sp>
          </mc:Fallback>
        </mc:AlternateContent>
      </p:grpSp>
      <p:sp>
        <p:nvSpPr>
          <p:cNvPr id="4" name="TextBox 3">
            <a:extLst>
              <a:ext uri="{FF2B5EF4-FFF2-40B4-BE49-F238E27FC236}">
                <a16:creationId xmlns:a16="http://schemas.microsoft.com/office/drawing/2014/main" id="{422890EC-5692-4388-AA8D-CF923E4654E7}"/>
              </a:ext>
            </a:extLst>
          </p:cNvPr>
          <p:cNvSpPr txBox="1"/>
          <p:nvPr/>
        </p:nvSpPr>
        <p:spPr>
          <a:xfrm>
            <a:off x="17615777" y="7020860"/>
            <a:ext cx="24637877" cy="1569660"/>
          </a:xfrm>
          <a:prstGeom prst="rect">
            <a:avLst/>
          </a:prstGeom>
          <a:noFill/>
        </p:spPr>
        <p:txBody>
          <a:bodyPr wrap="square" rtlCol="0">
            <a:spAutoFit/>
          </a:bodyPr>
          <a:lstStyle/>
          <a:p>
            <a:pPr algn="just"/>
            <a:r>
              <a:rPr lang="en-GB" sz="3200" dirty="0">
                <a:solidFill>
                  <a:schemeClr val="accent1">
                    <a:lumMod val="50000"/>
                  </a:schemeClr>
                </a:solidFill>
              </a:rPr>
              <a:t>T</a:t>
            </a:r>
            <a:r>
              <a:rPr lang="en-GB" sz="3200" b="0" i="0" dirty="0">
                <a:solidFill>
                  <a:schemeClr val="accent1">
                    <a:lumMod val="50000"/>
                  </a:schemeClr>
                </a:solidFill>
                <a:effectLst/>
              </a:rPr>
              <a:t>he shielding performances of only SC cup and hybrid configuration3 (i.e. the hybrid configuration were the best performance are expected) are investigated for different angles of the applied magnetic field, namely 15°, 30°, 45° and 60° with respect to the cup axis. We focused on low applied field, where the use of a hybrid configuration could be dubious.</a:t>
            </a:r>
            <a:endParaRPr lang="en-US" sz="3000" dirty="0">
              <a:solidFill>
                <a:schemeClr val="accent1">
                  <a:lumMod val="50000"/>
                </a:schemeClr>
              </a:solidFill>
            </a:endParaRPr>
          </a:p>
        </p:txBody>
      </p:sp>
      <p:sp>
        <p:nvSpPr>
          <p:cNvPr id="10" name="TextBox 9">
            <a:extLst>
              <a:ext uri="{FF2B5EF4-FFF2-40B4-BE49-F238E27FC236}">
                <a16:creationId xmlns:a16="http://schemas.microsoft.com/office/drawing/2014/main" id="{C20DE72C-950C-405D-BFD8-743C5F124107}"/>
              </a:ext>
            </a:extLst>
          </p:cNvPr>
          <p:cNvSpPr txBox="1"/>
          <p:nvPr/>
        </p:nvSpPr>
        <p:spPr>
          <a:xfrm>
            <a:off x="17575711" y="14828778"/>
            <a:ext cx="7522121" cy="5693866"/>
          </a:xfrm>
          <a:prstGeom prst="rect">
            <a:avLst/>
          </a:prstGeom>
          <a:noFill/>
        </p:spPr>
        <p:txBody>
          <a:bodyPr wrap="square" rtlCol="0">
            <a:spAutoFit/>
          </a:bodyPr>
          <a:lstStyle/>
          <a:p>
            <a:r>
              <a:rPr lang="en-US" sz="3000" dirty="0">
                <a:solidFill>
                  <a:schemeClr val="accent1">
                    <a:lumMod val="50000"/>
                  </a:schemeClr>
                </a:solidFill>
              </a:rPr>
              <a:t>The addition of FM cup can improve the shield efficiency of the only SC arrangement, reaching </a:t>
            </a:r>
            <a:r>
              <a:rPr lang="en-US" sz="3000" dirty="0" err="1">
                <a:solidFill>
                  <a:schemeClr val="accent1">
                    <a:lumMod val="50000"/>
                  </a:schemeClr>
                </a:solidFill>
              </a:rPr>
              <a:t>SF</a:t>
            </a:r>
            <a:r>
              <a:rPr lang="en-US" sz="3000" baseline="-25000" dirty="0" err="1">
                <a:solidFill>
                  <a:schemeClr val="accent1">
                    <a:lumMod val="50000"/>
                  </a:schemeClr>
                </a:solidFill>
              </a:rPr>
              <a:t>hybrid</a:t>
            </a:r>
            <a:r>
              <a:rPr lang="en-US" sz="3000" dirty="0">
                <a:solidFill>
                  <a:schemeClr val="accent1">
                    <a:lumMod val="50000"/>
                  </a:schemeClr>
                </a:solidFill>
              </a:rPr>
              <a:t> values up to 8 times greater than </a:t>
            </a:r>
            <a:r>
              <a:rPr lang="en-US" sz="3000" dirty="0" err="1">
                <a:solidFill>
                  <a:schemeClr val="accent1">
                    <a:lumMod val="50000"/>
                  </a:schemeClr>
                </a:solidFill>
              </a:rPr>
              <a:t>SF</a:t>
            </a:r>
            <a:r>
              <a:rPr lang="en-US" sz="3000" baseline="-25000" dirty="0" err="1">
                <a:solidFill>
                  <a:schemeClr val="accent1">
                    <a:lumMod val="50000"/>
                  </a:schemeClr>
                </a:solidFill>
              </a:rPr>
              <a:t>supercond</a:t>
            </a:r>
            <a:r>
              <a:rPr lang="en-US" sz="3000" baseline="-25000" dirty="0">
                <a:solidFill>
                  <a:schemeClr val="accent1">
                    <a:lumMod val="50000"/>
                  </a:schemeClr>
                </a:solidFill>
              </a:rPr>
              <a:t> </a:t>
            </a:r>
            <a:r>
              <a:rPr lang="en-US" sz="3000" dirty="0">
                <a:solidFill>
                  <a:schemeClr val="accent1">
                    <a:lumMod val="50000"/>
                  </a:schemeClr>
                </a:solidFill>
              </a:rPr>
              <a:t>, for each </a:t>
            </a:r>
            <a:r>
              <a:rPr lang="en-US" sz="3200" dirty="0" err="1">
                <a:solidFill>
                  <a:srgbClr val="002060"/>
                </a:solidFill>
              </a:rPr>
              <a:t>H</a:t>
            </a:r>
            <a:r>
              <a:rPr lang="en-US" sz="3200" baseline="-25000" dirty="0" err="1">
                <a:solidFill>
                  <a:srgbClr val="002060"/>
                </a:solidFill>
              </a:rPr>
              <a:t>app</a:t>
            </a:r>
            <a:r>
              <a:rPr lang="en-US" sz="3000" dirty="0">
                <a:solidFill>
                  <a:schemeClr val="accent1">
                    <a:lumMod val="50000"/>
                  </a:schemeClr>
                </a:solidFill>
              </a:rPr>
              <a:t> angles. In particular:</a:t>
            </a:r>
          </a:p>
          <a:p>
            <a:endParaRPr lang="en-US" sz="3000" dirty="0">
              <a:solidFill>
                <a:schemeClr val="accent1">
                  <a:lumMod val="50000"/>
                </a:schemeClr>
              </a:solidFill>
            </a:endParaRPr>
          </a:p>
          <a:p>
            <a:pPr marL="457200" indent="-457200">
              <a:buFont typeface="Arial" panose="020B0604020202020204" pitchFamily="34" charset="0"/>
              <a:buChar char="•"/>
            </a:pPr>
            <a:r>
              <a:rPr lang="en-US" sz="3000" dirty="0">
                <a:solidFill>
                  <a:schemeClr val="accent1">
                    <a:lumMod val="50000"/>
                  </a:schemeClr>
                </a:solidFill>
              </a:rPr>
              <a:t>for the inner probes </a:t>
            </a:r>
            <a:r>
              <a:rPr lang="en-GB" sz="3200" b="1" i="0" u="none" strike="noStrike" baseline="0" dirty="0"/>
              <a:t>z</a:t>
            </a:r>
            <a:r>
              <a:rPr lang="en-GB" sz="3200" b="1" i="0" u="none" strike="noStrike" baseline="-25000" dirty="0"/>
              <a:t>1</a:t>
            </a:r>
            <a:r>
              <a:rPr lang="en-GB" sz="3200" b="1" i="0" u="none" strike="noStrike" baseline="0" dirty="0"/>
              <a:t> </a:t>
            </a:r>
            <a:r>
              <a:rPr lang="en-GB" sz="3000" i="0" u="none" strike="noStrike" baseline="0" dirty="0">
                <a:solidFill>
                  <a:schemeClr val="accent1">
                    <a:lumMod val="50000"/>
                  </a:schemeClr>
                </a:solidFill>
              </a:rPr>
              <a:t>and</a:t>
            </a:r>
            <a:r>
              <a:rPr lang="en-GB" sz="3200" b="1" i="0" u="none" strike="noStrike" baseline="0" dirty="0"/>
              <a:t> </a:t>
            </a:r>
            <a:r>
              <a:rPr lang="en-GB" sz="3200" b="1" i="0" u="none" strike="noStrike" baseline="0" dirty="0">
                <a:solidFill>
                  <a:srgbClr val="FF0000"/>
                </a:solidFill>
              </a:rPr>
              <a:t>z</a:t>
            </a:r>
            <a:r>
              <a:rPr lang="en-GB" sz="3200" b="1" i="0" u="none" strike="noStrike" baseline="-25000" dirty="0">
                <a:solidFill>
                  <a:srgbClr val="FF0000"/>
                </a:solidFill>
              </a:rPr>
              <a:t>2</a:t>
            </a:r>
            <a:r>
              <a:rPr lang="en-GB" sz="3200" b="1" dirty="0">
                <a:solidFill>
                  <a:srgbClr val="FF0000"/>
                </a:solidFill>
              </a:rPr>
              <a:t> </a:t>
            </a:r>
            <a:r>
              <a:rPr lang="en-GB" sz="3000" dirty="0">
                <a:solidFill>
                  <a:schemeClr val="accent1">
                    <a:lumMod val="50000"/>
                  </a:schemeClr>
                </a:solidFill>
              </a:rPr>
              <a:t>a constant gain is reached by using the FM addition</a:t>
            </a:r>
          </a:p>
          <a:p>
            <a:pPr marL="457200" indent="-457200">
              <a:buFont typeface="Arial" panose="020B0604020202020204" pitchFamily="34" charset="0"/>
              <a:buChar char="•"/>
            </a:pPr>
            <a:endParaRPr lang="en-GB" sz="3000" dirty="0">
              <a:solidFill>
                <a:schemeClr val="accent1">
                  <a:lumMod val="50000"/>
                </a:schemeClr>
              </a:solidFill>
            </a:endParaRPr>
          </a:p>
          <a:p>
            <a:pPr marL="457200" indent="-457200">
              <a:buFont typeface="Arial" panose="020B0604020202020204" pitchFamily="34" charset="0"/>
              <a:buChar char="•"/>
            </a:pPr>
            <a:r>
              <a:rPr lang="en-GB" sz="3000" dirty="0">
                <a:solidFill>
                  <a:schemeClr val="accent1">
                    <a:lumMod val="50000"/>
                  </a:schemeClr>
                </a:solidFill>
              </a:rPr>
              <a:t>for the outer probes </a:t>
            </a:r>
            <a:r>
              <a:rPr lang="pl-PL" sz="3000" b="1" i="0" u="none" strike="noStrike" baseline="0" dirty="0">
                <a:solidFill>
                  <a:srgbClr val="008400"/>
                </a:solidFill>
              </a:rPr>
              <a:t>z</a:t>
            </a:r>
            <a:r>
              <a:rPr lang="pl-PL" sz="3000" b="1" i="0" u="none" strike="noStrike" baseline="-25000" dirty="0">
                <a:solidFill>
                  <a:srgbClr val="008400"/>
                </a:solidFill>
              </a:rPr>
              <a:t>3</a:t>
            </a:r>
            <a:r>
              <a:rPr lang="it-IT" sz="3000" dirty="0">
                <a:solidFill>
                  <a:schemeClr val="accent1">
                    <a:lumMod val="50000"/>
                  </a:schemeClr>
                </a:solidFill>
              </a:rPr>
              <a:t>,</a:t>
            </a:r>
            <a:r>
              <a:rPr lang="it-IT" sz="3000" b="1" dirty="0">
                <a:solidFill>
                  <a:srgbClr val="008400"/>
                </a:solidFill>
              </a:rPr>
              <a:t> </a:t>
            </a:r>
            <a:r>
              <a:rPr lang="pl-PL" sz="3000" b="1" i="0" u="none" strike="noStrike" baseline="0" dirty="0">
                <a:solidFill>
                  <a:srgbClr val="0000FF"/>
                </a:solidFill>
              </a:rPr>
              <a:t>z</a:t>
            </a:r>
            <a:r>
              <a:rPr lang="pl-PL" sz="3000" b="1" i="0" u="none" strike="noStrike" baseline="-25000" dirty="0">
                <a:solidFill>
                  <a:srgbClr val="0000FF"/>
                </a:solidFill>
              </a:rPr>
              <a:t>4</a:t>
            </a:r>
            <a:r>
              <a:rPr lang="it-IT" sz="3000" dirty="0">
                <a:solidFill>
                  <a:schemeClr val="accent1">
                    <a:lumMod val="50000"/>
                  </a:schemeClr>
                </a:solidFill>
              </a:rPr>
              <a:t>,</a:t>
            </a:r>
            <a:r>
              <a:rPr lang="it-IT" sz="3000" b="1" dirty="0">
                <a:solidFill>
                  <a:srgbClr val="0000FF"/>
                </a:solidFill>
              </a:rPr>
              <a:t> </a:t>
            </a:r>
            <a:r>
              <a:rPr lang="it-IT" sz="3000" dirty="0">
                <a:solidFill>
                  <a:schemeClr val="accent1">
                    <a:lumMod val="50000"/>
                  </a:schemeClr>
                </a:solidFill>
              </a:rPr>
              <a:t>and</a:t>
            </a:r>
            <a:r>
              <a:rPr lang="it-IT" sz="3000" b="1" dirty="0">
                <a:solidFill>
                  <a:srgbClr val="0000FF"/>
                </a:solidFill>
              </a:rPr>
              <a:t> </a:t>
            </a:r>
            <a:r>
              <a:rPr lang="pl-PL" sz="3000" b="1" i="0" u="none" strike="noStrike" baseline="0" dirty="0">
                <a:solidFill>
                  <a:srgbClr val="FF04FF"/>
                </a:solidFill>
              </a:rPr>
              <a:t>z</a:t>
            </a:r>
            <a:r>
              <a:rPr lang="pl-PL" sz="3000" b="1" i="0" u="none" strike="noStrike" baseline="-25000" dirty="0">
                <a:solidFill>
                  <a:srgbClr val="FF04FF"/>
                </a:solidFill>
              </a:rPr>
              <a:t>5</a:t>
            </a:r>
            <a:r>
              <a:rPr lang="it-IT" sz="3000" b="1" dirty="0">
                <a:solidFill>
                  <a:srgbClr val="FF04FF"/>
                </a:solidFill>
              </a:rPr>
              <a:t> </a:t>
            </a:r>
            <a:r>
              <a:rPr lang="it-IT" sz="3000" dirty="0" err="1">
                <a:solidFill>
                  <a:schemeClr val="accent1">
                    <a:lumMod val="50000"/>
                  </a:schemeClr>
                </a:solidFill>
              </a:rPr>
              <a:t>improvements</a:t>
            </a:r>
            <a:r>
              <a:rPr lang="it-IT" sz="3000" dirty="0">
                <a:solidFill>
                  <a:schemeClr val="accent1">
                    <a:lumMod val="50000"/>
                  </a:schemeClr>
                </a:solidFill>
              </a:rPr>
              <a:t> are </a:t>
            </a:r>
            <a:r>
              <a:rPr lang="it-IT" sz="3000" dirty="0" err="1">
                <a:solidFill>
                  <a:schemeClr val="accent1">
                    <a:lumMod val="50000"/>
                  </a:schemeClr>
                </a:solidFill>
              </a:rPr>
              <a:t>obtained</a:t>
            </a:r>
            <a:r>
              <a:rPr lang="it-IT" sz="3000" dirty="0">
                <a:solidFill>
                  <a:schemeClr val="accent1">
                    <a:lumMod val="50000"/>
                  </a:schemeClr>
                </a:solidFill>
              </a:rPr>
              <a:t> with </a:t>
            </a:r>
            <a:r>
              <a:rPr lang="it-IT" sz="3000" dirty="0" err="1">
                <a:solidFill>
                  <a:schemeClr val="accent1">
                    <a:lumMod val="50000"/>
                  </a:schemeClr>
                </a:solidFill>
              </a:rPr>
              <a:t>increasing</a:t>
            </a:r>
            <a:r>
              <a:rPr lang="it-IT" sz="3000" dirty="0">
                <a:solidFill>
                  <a:schemeClr val="accent1">
                    <a:lumMod val="50000"/>
                  </a:schemeClr>
                </a:solidFill>
              </a:rPr>
              <a:t> </a:t>
            </a:r>
            <a:r>
              <a:rPr lang="it-IT" sz="3000" dirty="0" err="1">
                <a:solidFill>
                  <a:schemeClr val="accent1">
                    <a:lumMod val="50000"/>
                  </a:schemeClr>
                </a:solidFill>
              </a:rPr>
              <a:t>angles</a:t>
            </a:r>
            <a:r>
              <a:rPr lang="it-IT" sz="3000" dirty="0">
                <a:solidFill>
                  <a:schemeClr val="accent1">
                    <a:lumMod val="50000"/>
                  </a:schemeClr>
                </a:solidFill>
              </a:rPr>
              <a:t> of </a:t>
            </a:r>
            <a:r>
              <a:rPr lang="it-IT" sz="3000" dirty="0" err="1">
                <a:solidFill>
                  <a:schemeClr val="accent1">
                    <a:lumMod val="50000"/>
                  </a:schemeClr>
                </a:solidFill>
              </a:rPr>
              <a:t>magnetic</a:t>
            </a:r>
            <a:r>
              <a:rPr lang="it-IT" sz="3000" dirty="0">
                <a:solidFill>
                  <a:schemeClr val="accent1">
                    <a:lumMod val="50000"/>
                  </a:schemeClr>
                </a:solidFill>
              </a:rPr>
              <a:t> </a:t>
            </a:r>
            <a:r>
              <a:rPr lang="it-IT" sz="3000" dirty="0" err="1">
                <a:solidFill>
                  <a:schemeClr val="accent1">
                    <a:lumMod val="50000"/>
                  </a:schemeClr>
                </a:solidFill>
              </a:rPr>
              <a:t>applied</a:t>
            </a:r>
            <a:r>
              <a:rPr lang="it-IT" sz="3000" dirty="0">
                <a:solidFill>
                  <a:schemeClr val="accent1">
                    <a:lumMod val="50000"/>
                  </a:schemeClr>
                </a:solidFill>
              </a:rPr>
              <a:t> field</a:t>
            </a:r>
          </a:p>
          <a:p>
            <a:r>
              <a:rPr lang="en-US" sz="3000" dirty="0">
                <a:solidFill>
                  <a:schemeClr val="accent1">
                    <a:lumMod val="50000"/>
                  </a:schemeClr>
                </a:solidFill>
              </a:rPr>
              <a:t> </a:t>
            </a:r>
          </a:p>
        </p:txBody>
      </p:sp>
      <p:grpSp>
        <p:nvGrpSpPr>
          <p:cNvPr id="36" name="Group 35">
            <a:extLst>
              <a:ext uri="{FF2B5EF4-FFF2-40B4-BE49-F238E27FC236}">
                <a16:creationId xmlns:a16="http://schemas.microsoft.com/office/drawing/2014/main" id="{F852AFBD-220D-44F7-82D4-36184601E36D}"/>
              </a:ext>
            </a:extLst>
          </p:cNvPr>
          <p:cNvGrpSpPr/>
          <p:nvPr/>
        </p:nvGrpSpPr>
        <p:grpSpPr>
          <a:xfrm>
            <a:off x="667776" y="25465160"/>
            <a:ext cx="7920906" cy="3772657"/>
            <a:chOff x="667776" y="25465160"/>
            <a:chExt cx="7920906" cy="3772657"/>
          </a:xfrm>
        </p:grpSpPr>
        <p:grpSp>
          <p:nvGrpSpPr>
            <p:cNvPr id="19" name="Group 18">
              <a:extLst>
                <a:ext uri="{FF2B5EF4-FFF2-40B4-BE49-F238E27FC236}">
                  <a16:creationId xmlns:a16="http://schemas.microsoft.com/office/drawing/2014/main" id="{8AC14AA4-F024-4AAF-B857-AEB7B810B361}"/>
                </a:ext>
              </a:extLst>
            </p:cNvPr>
            <p:cNvGrpSpPr/>
            <p:nvPr/>
          </p:nvGrpSpPr>
          <p:grpSpPr>
            <a:xfrm>
              <a:off x="2093698" y="25465160"/>
              <a:ext cx="6494984" cy="3772657"/>
              <a:chOff x="1541191" y="25971198"/>
              <a:chExt cx="6735512" cy="3912365"/>
            </a:xfrm>
          </p:grpSpPr>
          <p:pic>
            <p:nvPicPr>
              <p:cNvPr id="29" name="Picture 28" descr="Diagram&#10;&#10;Description automatically generated with medium confidence">
                <a:extLst>
                  <a:ext uri="{FF2B5EF4-FFF2-40B4-BE49-F238E27FC236}">
                    <a16:creationId xmlns:a16="http://schemas.microsoft.com/office/drawing/2014/main" id="{E7B8BEF8-4E1A-41E7-BCC3-C6227317F5BD}"/>
                  </a:ext>
                </a:extLst>
              </p:cNvPr>
              <p:cNvPicPr>
                <a:picLocks noChangeAspect="1"/>
              </p:cNvPicPr>
              <p:nvPr/>
            </p:nvPicPr>
            <p:blipFill rotWithShape="1">
              <a:blip r:embed="rId14">
                <a:extLst>
                  <a:ext uri="{28A0092B-C50C-407E-A947-70E740481C1C}">
                    <a14:useLocalDpi xmlns:a14="http://schemas.microsoft.com/office/drawing/2010/main" val="0"/>
                  </a:ext>
                </a:extLst>
              </a:blip>
              <a:srcRect l="85265" t="12215" r="1749" b="2380"/>
              <a:stretch/>
            </p:blipFill>
            <p:spPr>
              <a:xfrm>
                <a:off x="7354528" y="25971198"/>
                <a:ext cx="732062" cy="3626323"/>
              </a:xfrm>
              <a:prstGeom prst="rect">
                <a:avLst/>
              </a:prstGeom>
            </p:spPr>
          </p:pic>
          <p:sp>
            <p:nvSpPr>
              <p:cNvPr id="8" name="TextBox 7">
                <a:extLst>
                  <a:ext uri="{FF2B5EF4-FFF2-40B4-BE49-F238E27FC236}">
                    <a16:creationId xmlns:a16="http://schemas.microsoft.com/office/drawing/2014/main" id="{AD9A4B0A-1167-4D1A-AB04-9C0870260195}"/>
                  </a:ext>
                </a:extLst>
              </p:cNvPr>
              <p:cNvSpPr txBox="1"/>
              <p:nvPr/>
            </p:nvSpPr>
            <p:spPr>
              <a:xfrm>
                <a:off x="1541191" y="29355666"/>
                <a:ext cx="1298577" cy="523220"/>
              </a:xfrm>
              <a:prstGeom prst="rect">
                <a:avLst/>
              </a:prstGeom>
              <a:noFill/>
            </p:spPr>
            <p:txBody>
              <a:bodyPr wrap="square" rtlCol="0">
                <a:spAutoFit/>
              </a:bodyPr>
              <a:lstStyle/>
              <a:p>
                <a:r>
                  <a:rPr lang="it-IT" sz="2800" b="1" dirty="0"/>
                  <a:t>SC</a:t>
                </a:r>
                <a:endParaRPr lang="en-GB" sz="2800" b="1" dirty="0"/>
              </a:p>
            </p:txBody>
          </p:sp>
          <p:sp>
            <p:nvSpPr>
              <p:cNvPr id="34" name="TextBox 33">
                <a:extLst>
                  <a:ext uri="{FF2B5EF4-FFF2-40B4-BE49-F238E27FC236}">
                    <a16:creationId xmlns:a16="http://schemas.microsoft.com/office/drawing/2014/main" id="{26C73171-0FFB-44A1-A27F-448A63CD3BE7}"/>
                  </a:ext>
                </a:extLst>
              </p:cNvPr>
              <p:cNvSpPr txBox="1"/>
              <p:nvPr/>
            </p:nvSpPr>
            <p:spPr>
              <a:xfrm>
                <a:off x="3751914" y="29360343"/>
                <a:ext cx="4524789" cy="523220"/>
              </a:xfrm>
              <a:prstGeom prst="rect">
                <a:avLst/>
              </a:prstGeom>
              <a:noFill/>
            </p:spPr>
            <p:txBody>
              <a:bodyPr wrap="square" rtlCol="0">
                <a:spAutoFit/>
              </a:bodyPr>
              <a:lstStyle/>
              <a:p>
                <a:r>
                  <a:rPr lang="it-IT" sz="2800" b="1" dirty="0" err="1"/>
                  <a:t>Hybrid</a:t>
                </a:r>
                <a:r>
                  <a:rPr lang="it-IT" sz="2800" b="1" dirty="0"/>
                  <a:t> Configuration3</a:t>
                </a:r>
                <a:endParaRPr lang="en-GB" sz="2800" b="1" dirty="0"/>
              </a:p>
            </p:txBody>
          </p:sp>
        </p:grpSp>
        <p:pic>
          <p:nvPicPr>
            <p:cNvPr id="24" name="Picture 23" descr="A picture containing text, indoor, electronics, light&#10;&#10;Description automatically generated">
              <a:extLst>
                <a:ext uri="{FF2B5EF4-FFF2-40B4-BE49-F238E27FC236}">
                  <a16:creationId xmlns:a16="http://schemas.microsoft.com/office/drawing/2014/main" id="{1955FCCC-1170-425A-9F0B-6A7B46FE45C6}"/>
                </a:ext>
              </a:extLst>
            </p:cNvPr>
            <p:cNvPicPr>
              <a:picLocks noChangeAspect="1"/>
            </p:cNvPicPr>
            <p:nvPr/>
          </p:nvPicPr>
          <p:blipFill rotWithShape="1">
            <a:blip r:embed="rId15">
              <a:extLst>
                <a:ext uri="{28A0092B-C50C-407E-A947-70E740481C1C}">
                  <a14:useLocalDpi xmlns:a14="http://schemas.microsoft.com/office/drawing/2010/main" val="0"/>
                </a:ext>
              </a:extLst>
            </a:blip>
            <a:srcRect l="3819" r="3925"/>
            <a:stretch/>
          </p:blipFill>
          <p:spPr>
            <a:xfrm>
              <a:off x="4178166" y="25514787"/>
              <a:ext cx="3437374" cy="3238259"/>
            </a:xfrm>
            <a:prstGeom prst="rect">
              <a:avLst/>
            </a:prstGeom>
            <a:ln w="38100">
              <a:solidFill>
                <a:schemeClr val="tx1"/>
              </a:solidFill>
            </a:ln>
          </p:spPr>
        </p:pic>
        <p:pic>
          <p:nvPicPr>
            <p:cNvPr id="33" name="Picture 32" descr="A picture containing orange, light, kitchen appliance&#10;&#10;Description automatically generated">
              <a:extLst>
                <a:ext uri="{FF2B5EF4-FFF2-40B4-BE49-F238E27FC236}">
                  <a16:creationId xmlns:a16="http://schemas.microsoft.com/office/drawing/2014/main" id="{08810FD5-CC6C-479E-A44E-312D2834650E}"/>
                </a:ext>
              </a:extLst>
            </p:cNvPr>
            <p:cNvPicPr>
              <a:picLocks noChangeAspect="1"/>
            </p:cNvPicPr>
            <p:nvPr/>
          </p:nvPicPr>
          <p:blipFill rotWithShape="1">
            <a:blip r:embed="rId16">
              <a:extLst>
                <a:ext uri="{28A0092B-C50C-407E-A947-70E740481C1C}">
                  <a14:useLocalDpi xmlns:a14="http://schemas.microsoft.com/office/drawing/2010/main" val="0"/>
                </a:ext>
              </a:extLst>
            </a:blip>
            <a:srcRect l="5201" r="4043"/>
            <a:stretch/>
          </p:blipFill>
          <p:spPr>
            <a:xfrm>
              <a:off x="667776" y="25532459"/>
              <a:ext cx="3375221" cy="3232273"/>
            </a:xfrm>
            <a:prstGeom prst="rect">
              <a:avLst/>
            </a:prstGeom>
            <a:ln w="38100">
              <a:solidFill>
                <a:schemeClr val="tx1"/>
              </a:solidFill>
            </a:ln>
          </p:spPr>
        </p:pic>
      </p:grpSp>
      <p:pic>
        <p:nvPicPr>
          <p:cNvPr id="21" name="Picture 20" descr="Text, logo&#10;&#10;Description automatically generated">
            <a:extLst>
              <a:ext uri="{FF2B5EF4-FFF2-40B4-BE49-F238E27FC236}">
                <a16:creationId xmlns:a16="http://schemas.microsoft.com/office/drawing/2014/main" id="{83D75629-143B-42FA-BDFE-B2CF56AB83D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5598964" y="798287"/>
            <a:ext cx="6708631" cy="1031452"/>
          </a:xfrm>
          <a:prstGeom prst="rect">
            <a:avLst/>
          </a:prstGeom>
        </p:spPr>
      </p:pic>
      <p:pic>
        <p:nvPicPr>
          <p:cNvPr id="31" name="Picture 30" descr="Chart&#10;&#10;Description automatically generated">
            <a:extLst>
              <a:ext uri="{FF2B5EF4-FFF2-40B4-BE49-F238E27FC236}">
                <a16:creationId xmlns:a16="http://schemas.microsoft.com/office/drawing/2014/main" id="{BF1FDD77-4065-444A-B6E6-73CB188E390E}"/>
              </a:ext>
            </a:extLst>
          </p:cNvPr>
          <p:cNvPicPr>
            <a:picLocks noChangeAspect="1"/>
          </p:cNvPicPr>
          <p:nvPr/>
        </p:nvPicPr>
        <p:blipFill rotWithShape="1">
          <a:blip r:embed="rId18">
            <a:extLst>
              <a:ext uri="{28A0092B-C50C-407E-A947-70E740481C1C}">
                <a14:useLocalDpi xmlns:a14="http://schemas.microsoft.com/office/drawing/2010/main" val="0"/>
              </a:ext>
            </a:extLst>
          </a:blip>
          <a:srcRect l="12744" t="9366" r="12044" b="3809"/>
          <a:stretch/>
        </p:blipFill>
        <p:spPr>
          <a:xfrm>
            <a:off x="23469909" y="8707001"/>
            <a:ext cx="6225368" cy="5499394"/>
          </a:xfrm>
          <a:prstGeom prst="rect">
            <a:avLst/>
          </a:prstGeom>
        </p:spPr>
      </p:pic>
      <p:pic>
        <p:nvPicPr>
          <p:cNvPr id="42" name="Picture 41" descr="Chart&#10;&#10;Description automatically generated">
            <a:extLst>
              <a:ext uri="{FF2B5EF4-FFF2-40B4-BE49-F238E27FC236}">
                <a16:creationId xmlns:a16="http://schemas.microsoft.com/office/drawing/2014/main" id="{79980C1D-AB7C-41F0-B27F-C10BD6BDEAE3}"/>
              </a:ext>
            </a:extLst>
          </p:cNvPr>
          <p:cNvPicPr>
            <a:picLocks noChangeAspect="1"/>
          </p:cNvPicPr>
          <p:nvPr/>
        </p:nvPicPr>
        <p:blipFill rotWithShape="1">
          <a:blip r:embed="rId19">
            <a:extLst>
              <a:ext uri="{28A0092B-C50C-407E-A947-70E740481C1C}">
                <a14:useLocalDpi xmlns:a14="http://schemas.microsoft.com/office/drawing/2010/main" val="0"/>
              </a:ext>
            </a:extLst>
          </a:blip>
          <a:srcRect l="13339" t="9529" r="11450" b="3647"/>
          <a:stretch/>
        </p:blipFill>
        <p:spPr>
          <a:xfrm>
            <a:off x="29725460" y="8719157"/>
            <a:ext cx="6225368" cy="5499394"/>
          </a:xfrm>
          <a:prstGeom prst="rect">
            <a:avLst/>
          </a:prstGeom>
        </p:spPr>
      </p:pic>
      <p:pic>
        <p:nvPicPr>
          <p:cNvPr id="48" name="Picture 47" descr="Chart&#10;&#10;Description automatically generated">
            <a:extLst>
              <a:ext uri="{FF2B5EF4-FFF2-40B4-BE49-F238E27FC236}">
                <a16:creationId xmlns:a16="http://schemas.microsoft.com/office/drawing/2014/main" id="{B3BD2B1A-CB20-434D-9E59-41DD70F5AAFA}"/>
              </a:ext>
            </a:extLst>
          </p:cNvPr>
          <p:cNvPicPr>
            <a:picLocks noChangeAspect="1"/>
          </p:cNvPicPr>
          <p:nvPr/>
        </p:nvPicPr>
        <p:blipFill rotWithShape="1">
          <a:blip r:embed="rId20">
            <a:extLst>
              <a:ext uri="{28A0092B-C50C-407E-A947-70E740481C1C}">
                <a14:useLocalDpi xmlns:a14="http://schemas.microsoft.com/office/drawing/2010/main" val="0"/>
              </a:ext>
            </a:extLst>
          </a:blip>
          <a:srcRect l="13755" t="8333" r="12226" b="3990"/>
          <a:stretch/>
        </p:blipFill>
        <p:spPr>
          <a:xfrm>
            <a:off x="35961905" y="8496729"/>
            <a:ext cx="6323690" cy="5732088"/>
          </a:xfrm>
          <a:prstGeom prst="rect">
            <a:avLst/>
          </a:prstGeom>
        </p:spPr>
      </p:pic>
      <p:grpSp>
        <p:nvGrpSpPr>
          <p:cNvPr id="28" name="Group 27">
            <a:extLst>
              <a:ext uri="{FF2B5EF4-FFF2-40B4-BE49-F238E27FC236}">
                <a16:creationId xmlns:a16="http://schemas.microsoft.com/office/drawing/2014/main" id="{75416067-CDF1-497D-8B5C-009D5B2138A7}"/>
              </a:ext>
            </a:extLst>
          </p:cNvPr>
          <p:cNvGrpSpPr/>
          <p:nvPr/>
        </p:nvGrpSpPr>
        <p:grpSpPr>
          <a:xfrm>
            <a:off x="27413795" y="8874271"/>
            <a:ext cx="14520220" cy="4385163"/>
            <a:chOff x="25581937" y="8214834"/>
            <a:chExt cx="15985099" cy="4827561"/>
          </a:xfrm>
        </p:grpSpPr>
        <p:pic>
          <p:nvPicPr>
            <p:cNvPr id="46" name="Picture 45" descr="A picture containing text, clock&#10;&#10;Description automatically generated">
              <a:extLst>
                <a:ext uri="{FF2B5EF4-FFF2-40B4-BE49-F238E27FC236}">
                  <a16:creationId xmlns:a16="http://schemas.microsoft.com/office/drawing/2014/main" id="{AB58AD5F-BED4-43BF-99F2-539D03B8DFAC}"/>
                </a:ext>
              </a:extLst>
            </p:cNvPr>
            <p:cNvPicPr>
              <a:picLocks noChangeAspect="1"/>
            </p:cNvPicPr>
            <p:nvPr/>
          </p:nvPicPr>
          <p:blipFill rotWithShape="1">
            <a:blip r:embed="rId21">
              <a:extLst>
                <a:ext uri="{28A0092B-C50C-407E-A947-70E740481C1C}">
                  <a14:useLocalDpi xmlns:a14="http://schemas.microsoft.com/office/drawing/2010/main" val="0"/>
                </a:ext>
              </a:extLst>
            </a:blip>
            <a:srcRect l="13033" b="5861"/>
            <a:stretch/>
          </p:blipFill>
          <p:spPr>
            <a:xfrm>
              <a:off x="32554199" y="8392858"/>
              <a:ext cx="2088852" cy="3163432"/>
            </a:xfrm>
            <a:prstGeom prst="rect">
              <a:avLst/>
            </a:prstGeom>
          </p:spPr>
        </p:pic>
        <p:grpSp>
          <p:nvGrpSpPr>
            <p:cNvPr id="26" name="Group 25">
              <a:extLst>
                <a:ext uri="{FF2B5EF4-FFF2-40B4-BE49-F238E27FC236}">
                  <a16:creationId xmlns:a16="http://schemas.microsoft.com/office/drawing/2014/main" id="{45F782D1-49A8-418A-A7E9-BC111616C3BC}"/>
                </a:ext>
              </a:extLst>
            </p:cNvPr>
            <p:cNvGrpSpPr/>
            <p:nvPr/>
          </p:nvGrpSpPr>
          <p:grpSpPr>
            <a:xfrm>
              <a:off x="35762040" y="8214834"/>
              <a:ext cx="5804996" cy="4827561"/>
              <a:chOff x="35068898" y="8481858"/>
              <a:chExt cx="5255080" cy="4370238"/>
            </a:xfrm>
          </p:grpSpPr>
          <p:pic>
            <p:nvPicPr>
              <p:cNvPr id="54" name="Picture 53" descr="A picture containing text, clock&#10;&#10;Description automatically generated">
                <a:extLst>
                  <a:ext uri="{FF2B5EF4-FFF2-40B4-BE49-F238E27FC236}">
                    <a16:creationId xmlns:a16="http://schemas.microsoft.com/office/drawing/2014/main" id="{CB512688-6EE9-474C-86A9-11FAF7B6ED65}"/>
                  </a:ext>
                </a:extLst>
              </p:cNvPr>
              <p:cNvPicPr>
                <a:picLocks noChangeAspect="1"/>
              </p:cNvPicPr>
              <p:nvPr/>
            </p:nvPicPr>
            <p:blipFill rotWithShape="1">
              <a:blip r:embed="rId22">
                <a:extLst>
                  <a:ext uri="{28A0092B-C50C-407E-A947-70E740481C1C}">
                    <a14:useLocalDpi xmlns:a14="http://schemas.microsoft.com/office/drawing/2010/main" val="0"/>
                  </a:ext>
                </a:extLst>
              </a:blip>
              <a:srcRect l="13597" b="4738"/>
              <a:stretch/>
            </p:blipFill>
            <p:spPr>
              <a:xfrm>
                <a:off x="38464557" y="8481858"/>
                <a:ext cx="1859421" cy="2868156"/>
              </a:xfrm>
              <a:prstGeom prst="rect">
                <a:avLst/>
              </a:prstGeom>
            </p:spPr>
          </p:pic>
          <p:sp>
            <p:nvSpPr>
              <p:cNvPr id="73" name="TextBox 72">
                <a:extLst>
                  <a:ext uri="{FF2B5EF4-FFF2-40B4-BE49-F238E27FC236}">
                    <a16:creationId xmlns:a16="http://schemas.microsoft.com/office/drawing/2014/main" id="{04073A58-A2E4-499C-AB79-9094DE398C6D}"/>
                  </a:ext>
                </a:extLst>
              </p:cNvPr>
              <p:cNvSpPr txBox="1"/>
              <p:nvPr/>
            </p:nvSpPr>
            <p:spPr>
              <a:xfrm>
                <a:off x="35068898" y="10605327"/>
                <a:ext cx="2698954" cy="2246769"/>
              </a:xfrm>
              <a:prstGeom prst="rect">
                <a:avLst/>
              </a:prstGeom>
              <a:noFill/>
            </p:spPr>
            <p:txBody>
              <a:bodyPr wrap="square">
                <a:spAutoFit/>
              </a:bodyPr>
              <a:lstStyle/>
              <a:p>
                <a:r>
                  <a:rPr lang="en-GB" sz="2800" b="1" i="0" u="none" strike="noStrike" baseline="0" dirty="0"/>
                  <a:t>z</a:t>
                </a:r>
                <a:r>
                  <a:rPr lang="en-GB" sz="2800" b="1" i="0" u="none" strike="noStrike" baseline="-25000" dirty="0"/>
                  <a:t>1</a:t>
                </a:r>
                <a:r>
                  <a:rPr lang="en-GB" sz="2800" b="1" i="0" u="none" strike="noStrike" baseline="0" dirty="0"/>
                  <a:t> = 1 mm</a:t>
                </a:r>
                <a:endParaRPr lang="en-GB" sz="2800" b="0" i="0" u="none" strike="noStrike" baseline="0" dirty="0">
                  <a:solidFill>
                    <a:schemeClr val="accent1">
                      <a:lumMod val="50000"/>
                    </a:schemeClr>
                  </a:solidFill>
                </a:endParaRPr>
              </a:p>
              <a:p>
                <a:r>
                  <a:rPr lang="en-GB" sz="2800" b="1" i="0" u="none" strike="noStrike" baseline="0" dirty="0">
                    <a:solidFill>
                      <a:srgbClr val="FF0000"/>
                    </a:solidFill>
                  </a:rPr>
                  <a:t>z</a:t>
                </a:r>
                <a:r>
                  <a:rPr lang="en-GB" sz="2800" b="1" i="0" u="none" strike="noStrike" baseline="-25000" dirty="0">
                    <a:solidFill>
                      <a:srgbClr val="FF0000"/>
                    </a:solidFill>
                  </a:rPr>
                  <a:t>2</a:t>
                </a:r>
                <a:r>
                  <a:rPr lang="en-GB" sz="2800" b="1" i="0" u="none" strike="noStrike" baseline="0" dirty="0">
                    <a:solidFill>
                      <a:srgbClr val="FF0000"/>
                    </a:solidFill>
                  </a:rPr>
                  <a:t> = </a:t>
                </a:r>
                <a:r>
                  <a:rPr lang="pl-PL" sz="2800" b="1" i="0" u="none" strike="noStrike" baseline="0" dirty="0">
                    <a:solidFill>
                      <a:srgbClr val="FF0000"/>
                    </a:solidFill>
                  </a:rPr>
                  <a:t>5 mm</a:t>
                </a:r>
                <a:endParaRPr lang="it-IT" sz="2800" dirty="0">
                  <a:solidFill>
                    <a:schemeClr val="accent1">
                      <a:lumMod val="50000"/>
                    </a:schemeClr>
                  </a:solidFill>
                </a:endParaRPr>
              </a:p>
              <a:p>
                <a:r>
                  <a:rPr lang="pl-PL" sz="2800" b="1" i="0" u="none" strike="noStrike" baseline="0" dirty="0">
                    <a:solidFill>
                      <a:srgbClr val="008400"/>
                    </a:solidFill>
                  </a:rPr>
                  <a:t>z</a:t>
                </a:r>
                <a:r>
                  <a:rPr lang="pl-PL" sz="2800" b="1" i="0" u="none" strike="noStrike" baseline="-25000" dirty="0">
                    <a:solidFill>
                      <a:srgbClr val="008400"/>
                    </a:solidFill>
                  </a:rPr>
                  <a:t>3</a:t>
                </a:r>
                <a:r>
                  <a:rPr lang="pl-PL" sz="2800" b="1" i="0" u="none" strike="noStrike" baseline="0" dirty="0">
                    <a:solidFill>
                      <a:srgbClr val="008400"/>
                    </a:solidFill>
                  </a:rPr>
                  <a:t> = 9.2 mm</a:t>
                </a:r>
                <a:endParaRPr lang="it-IT" sz="2800" dirty="0">
                  <a:solidFill>
                    <a:schemeClr val="accent1">
                      <a:lumMod val="50000"/>
                    </a:schemeClr>
                  </a:solidFill>
                </a:endParaRPr>
              </a:p>
              <a:p>
                <a:r>
                  <a:rPr lang="pl-PL" sz="2800" b="1" i="0" u="none" strike="noStrike" baseline="0" dirty="0">
                    <a:solidFill>
                      <a:srgbClr val="0000FF"/>
                    </a:solidFill>
                  </a:rPr>
                  <a:t>z</a:t>
                </a:r>
                <a:r>
                  <a:rPr lang="pl-PL" sz="2800" b="1" i="0" u="none" strike="noStrike" baseline="-25000" dirty="0">
                    <a:solidFill>
                      <a:srgbClr val="0000FF"/>
                    </a:solidFill>
                  </a:rPr>
                  <a:t>4</a:t>
                </a:r>
                <a:r>
                  <a:rPr lang="pl-PL" sz="2800" b="1" i="0" u="none" strike="noStrike" baseline="0" dirty="0">
                    <a:solidFill>
                      <a:srgbClr val="0000FF"/>
                    </a:solidFill>
                  </a:rPr>
                  <a:t> = 13.7 mm</a:t>
                </a:r>
                <a:endParaRPr lang="it-IT" sz="2800" b="1" i="0" u="none" strike="noStrike" baseline="0" dirty="0">
                  <a:solidFill>
                    <a:srgbClr val="0000FF"/>
                  </a:solidFill>
                </a:endParaRPr>
              </a:p>
              <a:p>
                <a:r>
                  <a:rPr lang="pl-PL" sz="2800" b="1" i="0" u="none" strike="noStrike" baseline="0" dirty="0">
                    <a:solidFill>
                      <a:srgbClr val="FF04FF"/>
                    </a:solidFill>
                  </a:rPr>
                  <a:t>z</a:t>
                </a:r>
                <a:r>
                  <a:rPr lang="pl-PL" sz="2800" b="1" i="0" u="none" strike="noStrike" baseline="-25000" dirty="0">
                    <a:solidFill>
                      <a:srgbClr val="FF04FF"/>
                    </a:solidFill>
                  </a:rPr>
                  <a:t>5</a:t>
                </a:r>
                <a:r>
                  <a:rPr lang="pl-PL" sz="2800" b="1" i="0" u="none" strike="noStrike" baseline="0" dirty="0">
                    <a:solidFill>
                      <a:srgbClr val="FF04FF"/>
                    </a:solidFill>
                  </a:rPr>
                  <a:t> = 18.3 mm</a:t>
                </a:r>
                <a:endParaRPr lang="en-GB" sz="2800" dirty="0"/>
              </a:p>
            </p:txBody>
          </p:sp>
        </p:grpSp>
        <p:pic>
          <p:nvPicPr>
            <p:cNvPr id="51" name="Picture 50" descr="A picture containing text, clock&#10;&#10;Description automatically generated">
              <a:extLst>
                <a:ext uri="{FF2B5EF4-FFF2-40B4-BE49-F238E27FC236}">
                  <a16:creationId xmlns:a16="http://schemas.microsoft.com/office/drawing/2014/main" id="{089A50E6-57E9-4353-BDF4-9D11D7AC6246}"/>
                </a:ext>
              </a:extLst>
            </p:cNvPr>
            <p:cNvPicPr>
              <a:picLocks noChangeAspect="1"/>
            </p:cNvPicPr>
            <p:nvPr/>
          </p:nvPicPr>
          <p:blipFill rotWithShape="1">
            <a:blip r:embed="rId23">
              <a:extLst>
                <a:ext uri="{28A0092B-C50C-407E-A947-70E740481C1C}">
                  <a14:useLocalDpi xmlns:a14="http://schemas.microsoft.com/office/drawing/2010/main" val="0"/>
                </a:ext>
              </a:extLst>
            </a:blip>
            <a:srcRect l="12965" b="5911"/>
            <a:stretch/>
          </p:blipFill>
          <p:spPr>
            <a:xfrm>
              <a:off x="25581937" y="8292656"/>
              <a:ext cx="2157827" cy="3263635"/>
            </a:xfrm>
            <a:prstGeom prst="rect">
              <a:avLst/>
            </a:prstGeom>
          </p:spPr>
        </p:pic>
      </p:grpSp>
      <p:sp>
        <p:nvSpPr>
          <p:cNvPr id="45" name="Arrow: Down 44">
            <a:extLst>
              <a:ext uri="{FF2B5EF4-FFF2-40B4-BE49-F238E27FC236}">
                <a16:creationId xmlns:a16="http://schemas.microsoft.com/office/drawing/2014/main" id="{EB8237BA-0CB3-4E65-9279-08343C4A11D5}"/>
              </a:ext>
            </a:extLst>
          </p:cNvPr>
          <p:cNvSpPr/>
          <p:nvPr/>
        </p:nvSpPr>
        <p:spPr>
          <a:xfrm>
            <a:off x="37256420" y="14097326"/>
            <a:ext cx="454218" cy="780240"/>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a:extLst>
              <a:ext uri="{FF2B5EF4-FFF2-40B4-BE49-F238E27FC236}">
                <a16:creationId xmlns:a16="http://schemas.microsoft.com/office/drawing/2014/main" id="{3A712337-82AE-4E6F-8BA2-5FD6E5F540B5}"/>
              </a:ext>
            </a:extLst>
          </p:cNvPr>
          <p:cNvSpPr txBox="1"/>
          <p:nvPr/>
        </p:nvSpPr>
        <p:spPr>
          <a:xfrm>
            <a:off x="34851837" y="19013296"/>
            <a:ext cx="1252204" cy="504536"/>
          </a:xfrm>
          <a:prstGeom prst="rect">
            <a:avLst/>
          </a:prstGeom>
          <a:noFill/>
        </p:spPr>
        <p:txBody>
          <a:bodyPr wrap="square" rtlCol="0">
            <a:spAutoFit/>
          </a:bodyPr>
          <a:lstStyle/>
          <a:p>
            <a:r>
              <a:rPr lang="it-IT" sz="2800" b="1" dirty="0"/>
              <a:t>SC</a:t>
            </a:r>
            <a:endParaRPr lang="en-GB" sz="2800" b="1" dirty="0"/>
          </a:p>
        </p:txBody>
      </p:sp>
      <p:sp>
        <p:nvSpPr>
          <p:cNvPr id="72" name="TextBox 71">
            <a:extLst>
              <a:ext uri="{FF2B5EF4-FFF2-40B4-BE49-F238E27FC236}">
                <a16:creationId xmlns:a16="http://schemas.microsoft.com/office/drawing/2014/main" id="{B095E39F-95CC-4F70-A50A-68E090052D4D}"/>
              </a:ext>
            </a:extLst>
          </p:cNvPr>
          <p:cNvSpPr txBox="1"/>
          <p:nvPr/>
        </p:nvSpPr>
        <p:spPr>
          <a:xfrm>
            <a:off x="37570810" y="19057289"/>
            <a:ext cx="4363207" cy="504536"/>
          </a:xfrm>
          <a:prstGeom prst="rect">
            <a:avLst/>
          </a:prstGeom>
          <a:noFill/>
        </p:spPr>
        <p:txBody>
          <a:bodyPr wrap="square" rtlCol="0">
            <a:spAutoFit/>
          </a:bodyPr>
          <a:lstStyle/>
          <a:p>
            <a:r>
              <a:rPr lang="it-IT" sz="2800" b="1" dirty="0" err="1"/>
              <a:t>Hybrid</a:t>
            </a:r>
            <a:r>
              <a:rPr lang="it-IT" sz="2800" b="1" dirty="0"/>
              <a:t> Configuration3</a:t>
            </a:r>
            <a:endParaRPr lang="en-GB" sz="2800" b="1" dirty="0"/>
          </a:p>
        </p:txBody>
      </p:sp>
      <p:pic>
        <p:nvPicPr>
          <p:cNvPr id="13" name="Picture 12" descr="Chart, scatter chart&#10;&#10;Description automatically generated">
            <a:extLst>
              <a:ext uri="{FF2B5EF4-FFF2-40B4-BE49-F238E27FC236}">
                <a16:creationId xmlns:a16="http://schemas.microsoft.com/office/drawing/2014/main" id="{FD7D14B0-A7A9-42A4-B943-1E51F5D3AC57}"/>
              </a:ext>
            </a:extLst>
          </p:cNvPr>
          <p:cNvPicPr>
            <a:picLocks noChangeAspect="1"/>
          </p:cNvPicPr>
          <p:nvPr/>
        </p:nvPicPr>
        <p:blipFill rotWithShape="1">
          <a:blip r:embed="rId24">
            <a:extLst>
              <a:ext uri="{28A0092B-C50C-407E-A947-70E740481C1C}">
                <a14:useLocalDpi xmlns:a14="http://schemas.microsoft.com/office/drawing/2010/main" val="0"/>
              </a:ext>
            </a:extLst>
          </a:blip>
          <a:srcRect l="8809" t="8808" r="12755" b="4191"/>
          <a:stretch/>
        </p:blipFill>
        <p:spPr>
          <a:xfrm>
            <a:off x="25696342" y="14731575"/>
            <a:ext cx="6853418" cy="5817242"/>
          </a:xfrm>
          <a:prstGeom prst="rect">
            <a:avLst/>
          </a:prstGeom>
        </p:spPr>
      </p:pic>
      <p:pic>
        <p:nvPicPr>
          <p:cNvPr id="40" name="Picture 39" descr="Chart, line chart&#10;&#10;Description automatically generated">
            <a:extLst>
              <a:ext uri="{FF2B5EF4-FFF2-40B4-BE49-F238E27FC236}">
                <a16:creationId xmlns:a16="http://schemas.microsoft.com/office/drawing/2014/main" id="{C488F2BF-55BE-4E11-A0BA-A56D674832FE}"/>
              </a:ext>
            </a:extLst>
          </p:cNvPr>
          <p:cNvPicPr>
            <a:picLocks noChangeAspect="1"/>
          </p:cNvPicPr>
          <p:nvPr/>
        </p:nvPicPr>
        <p:blipFill rotWithShape="1">
          <a:blip r:embed="rId25">
            <a:extLst>
              <a:ext uri="{28A0092B-C50C-407E-A947-70E740481C1C}">
                <a14:useLocalDpi xmlns:a14="http://schemas.microsoft.com/office/drawing/2010/main" val="0"/>
              </a:ext>
            </a:extLst>
          </a:blip>
          <a:srcRect l="7788" t="9672" r="12106" b="4396"/>
          <a:stretch/>
        </p:blipFill>
        <p:spPr>
          <a:xfrm>
            <a:off x="16818648" y="8716660"/>
            <a:ext cx="6668840" cy="5474458"/>
          </a:xfrm>
          <a:prstGeom prst="rect">
            <a:avLst/>
          </a:prstGeom>
        </p:spPr>
      </p:pic>
      <p:pic>
        <p:nvPicPr>
          <p:cNvPr id="30" name="Picture 29" descr="A picture containing diagram&#10;&#10;Description automatically generated">
            <a:extLst>
              <a:ext uri="{FF2B5EF4-FFF2-40B4-BE49-F238E27FC236}">
                <a16:creationId xmlns:a16="http://schemas.microsoft.com/office/drawing/2014/main" id="{9C800884-B8C8-40A6-BFE3-BF6DBB328C8C}"/>
              </a:ext>
            </a:extLst>
          </p:cNvPr>
          <p:cNvPicPr>
            <a:picLocks noChangeAspect="1"/>
          </p:cNvPicPr>
          <p:nvPr/>
        </p:nvPicPr>
        <p:blipFill rotWithShape="1">
          <a:blip r:embed="rId26">
            <a:extLst>
              <a:ext uri="{28A0092B-C50C-407E-A947-70E740481C1C}">
                <a14:useLocalDpi xmlns:a14="http://schemas.microsoft.com/office/drawing/2010/main" val="0"/>
              </a:ext>
            </a:extLst>
          </a:blip>
          <a:srcRect l="11812" b="4306"/>
          <a:stretch/>
        </p:blipFill>
        <p:spPr>
          <a:xfrm>
            <a:off x="21440395" y="8944961"/>
            <a:ext cx="1782563" cy="2706171"/>
          </a:xfrm>
          <a:prstGeom prst="rect">
            <a:avLst/>
          </a:prstGeom>
        </p:spPr>
      </p:pic>
    </p:spTree>
    <p:extLst>
      <p:ext uri="{BB962C8B-B14F-4D97-AF65-F5344CB8AC3E}">
        <p14:creationId xmlns:p14="http://schemas.microsoft.com/office/powerpoint/2010/main" val="29843196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2645</TotalTime>
  <Words>1233</Words>
  <Application>Microsoft Office PowerPoint</Application>
  <PresentationFormat>Personnalisé</PresentationFormat>
  <Paragraphs>138</Paragraphs>
  <Slides>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SimSun</vt:lpstr>
      <vt:lpstr>Arial</vt:lpstr>
      <vt:lpstr>Calibri</vt:lpstr>
      <vt:lpstr>Calibri Light</vt:lpstr>
      <vt:lpstr>Cambria Math</vt:lpstr>
      <vt:lpstr>NimbusRomNo9L-Regu</vt:lpstr>
      <vt:lpstr>Wingdings</vt:lpstr>
      <vt:lpstr>Office Theme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MICHELA</dc:creator>
  <cp:lastModifiedBy>Kevin Berger</cp:lastModifiedBy>
  <cp:revision>86</cp:revision>
  <dcterms:created xsi:type="dcterms:W3CDTF">2021-06-14T08:04:46Z</dcterms:created>
  <dcterms:modified xsi:type="dcterms:W3CDTF">2021-06-21T13:25:14Z</dcterms:modified>
</cp:coreProperties>
</file>