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
  </p:notesMasterIdLst>
  <p:sldIdLst>
    <p:sldId id="256" r:id="rId2"/>
  </p:sldIdLst>
  <p:sldSz cx="43526075" cy="324612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DFFF"/>
    <a:srgbClr val="47C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7" d="100"/>
          <a:sy n="17" d="100"/>
        </p:scale>
        <p:origin x="1541"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2B94D751-179D-40B4-AB8B-749A3FD44ADF}" type="datetimeFigureOut">
              <a:rPr lang="fr-FR" smtClean="0"/>
              <a:t>18/06/2021</a:t>
            </a:fld>
            <a:endParaRPr lang="fr-FR"/>
          </a:p>
        </p:txBody>
      </p:sp>
      <p:sp>
        <p:nvSpPr>
          <p:cNvPr id="4" name="Espace réservé de l'image des diapositives 3"/>
          <p:cNvSpPr>
            <a:spLocks noGrp="1" noRot="1" noChangeAspect="1"/>
          </p:cNvSpPr>
          <p:nvPr>
            <p:ph type="sldImg" idx="2"/>
          </p:nvPr>
        </p:nvSpPr>
        <p:spPr>
          <a:xfrm>
            <a:off x="3021013" y="857250"/>
            <a:ext cx="3101975" cy="23145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672A3B10-E2F8-459C-A85E-2D4444FFBE2E}" type="slidenum">
              <a:rPr lang="fr-FR" smtClean="0"/>
              <a:t>‹N°›</a:t>
            </a:fld>
            <a:endParaRPr lang="fr-FR"/>
          </a:p>
        </p:txBody>
      </p:sp>
    </p:spTree>
    <p:extLst>
      <p:ext uri="{BB962C8B-B14F-4D97-AF65-F5344CB8AC3E}">
        <p14:creationId xmlns:p14="http://schemas.microsoft.com/office/powerpoint/2010/main" val="3842656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72A3B10-E2F8-459C-A85E-2D4444FFBE2E}" type="slidenum">
              <a:rPr lang="fr-FR" smtClean="0"/>
              <a:t>1</a:t>
            </a:fld>
            <a:endParaRPr lang="fr-FR"/>
          </a:p>
        </p:txBody>
      </p:sp>
    </p:spTree>
    <p:extLst>
      <p:ext uri="{BB962C8B-B14F-4D97-AF65-F5344CB8AC3E}">
        <p14:creationId xmlns:p14="http://schemas.microsoft.com/office/powerpoint/2010/main" val="3837323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64456" y="5312518"/>
            <a:ext cx="36997164" cy="11301307"/>
          </a:xfrm>
        </p:spPr>
        <p:txBody>
          <a:bodyPr anchor="b"/>
          <a:lstStyle>
            <a:lvl1pPr algn="ctr">
              <a:defRPr sz="28400"/>
            </a:lvl1pPr>
          </a:lstStyle>
          <a:p>
            <a:r>
              <a:rPr lang="en-US"/>
              <a:t>Click to edit Master title style</a:t>
            </a:r>
            <a:endParaRPr lang="en-US" dirty="0"/>
          </a:p>
        </p:txBody>
      </p:sp>
      <p:sp>
        <p:nvSpPr>
          <p:cNvPr id="3" name="Subtitle 2"/>
          <p:cNvSpPr>
            <a:spLocks noGrp="1"/>
          </p:cNvSpPr>
          <p:nvPr>
            <p:ph type="subTitle" idx="1"/>
          </p:nvPr>
        </p:nvSpPr>
        <p:spPr>
          <a:xfrm>
            <a:off x="5440760" y="17049647"/>
            <a:ext cx="32644556" cy="7837273"/>
          </a:xfrm>
        </p:spPr>
        <p:txBody>
          <a:bodyPr/>
          <a:lstStyle>
            <a:lvl1pPr marL="0" indent="0" algn="ctr">
              <a:buNone/>
              <a:defRPr sz="11360"/>
            </a:lvl1pPr>
            <a:lvl2pPr marL="2164065" indent="0" algn="ctr">
              <a:buNone/>
              <a:defRPr sz="9467"/>
            </a:lvl2pPr>
            <a:lvl3pPr marL="4328130" indent="0" algn="ctr">
              <a:buNone/>
              <a:defRPr sz="8520"/>
            </a:lvl3pPr>
            <a:lvl4pPr marL="6492194" indent="0" algn="ctr">
              <a:buNone/>
              <a:defRPr sz="7573"/>
            </a:lvl4pPr>
            <a:lvl5pPr marL="8656259" indent="0" algn="ctr">
              <a:buNone/>
              <a:defRPr sz="7573"/>
            </a:lvl5pPr>
            <a:lvl6pPr marL="10820324" indent="0" algn="ctr">
              <a:buNone/>
              <a:defRPr sz="7573"/>
            </a:lvl6pPr>
            <a:lvl7pPr marL="12984389" indent="0" algn="ctr">
              <a:buNone/>
              <a:defRPr sz="7573"/>
            </a:lvl7pPr>
            <a:lvl8pPr marL="15148453" indent="0" algn="ctr">
              <a:buNone/>
              <a:defRPr sz="7573"/>
            </a:lvl8pPr>
            <a:lvl9pPr marL="17312518" indent="0" algn="ctr">
              <a:buNone/>
              <a:defRPr sz="757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5B67C03-A1BB-4B0A-B7C0-4825C3D0C88C}" type="datetimeFigureOut">
              <a:rPr lang="fr-FR" smtClean="0"/>
              <a:t>18/06/2021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565347D-3731-4094-8918-20FE591A9265}" type="slidenum">
              <a:rPr lang="fr-FR" smtClean="0"/>
              <a:t>‹N°›</a:t>
            </a:fld>
            <a:endParaRPr lang="fr-FR"/>
          </a:p>
        </p:txBody>
      </p:sp>
    </p:spTree>
    <p:extLst>
      <p:ext uri="{BB962C8B-B14F-4D97-AF65-F5344CB8AC3E}">
        <p14:creationId xmlns:p14="http://schemas.microsoft.com/office/powerpoint/2010/main" val="3540271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67C03-A1BB-4B0A-B7C0-4825C3D0C88C}" type="datetimeFigureOut">
              <a:rPr lang="fr-FR" smtClean="0"/>
              <a:t>18/06/2021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565347D-3731-4094-8918-20FE591A9265}" type="slidenum">
              <a:rPr lang="fr-FR" smtClean="0"/>
              <a:t>‹N°›</a:t>
            </a:fld>
            <a:endParaRPr lang="fr-FR"/>
          </a:p>
        </p:txBody>
      </p:sp>
    </p:spTree>
    <p:extLst>
      <p:ext uri="{BB962C8B-B14F-4D97-AF65-F5344CB8AC3E}">
        <p14:creationId xmlns:p14="http://schemas.microsoft.com/office/powerpoint/2010/main" val="494601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148350" y="1728258"/>
            <a:ext cx="9385310" cy="2750936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92420" y="1728258"/>
            <a:ext cx="27611854" cy="275093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67C03-A1BB-4B0A-B7C0-4825C3D0C88C}" type="datetimeFigureOut">
              <a:rPr lang="fr-FR" smtClean="0"/>
              <a:t>18/06/2021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565347D-3731-4094-8918-20FE591A9265}" type="slidenum">
              <a:rPr lang="fr-FR" smtClean="0"/>
              <a:t>‹N°›</a:t>
            </a:fld>
            <a:endParaRPr lang="fr-FR"/>
          </a:p>
        </p:txBody>
      </p:sp>
    </p:spTree>
    <p:extLst>
      <p:ext uri="{BB962C8B-B14F-4D97-AF65-F5344CB8AC3E}">
        <p14:creationId xmlns:p14="http://schemas.microsoft.com/office/powerpoint/2010/main" val="2407688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67C03-A1BB-4B0A-B7C0-4825C3D0C88C}" type="datetimeFigureOut">
              <a:rPr lang="fr-FR" smtClean="0"/>
              <a:t>18/06/2021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565347D-3731-4094-8918-20FE591A9265}" type="slidenum">
              <a:rPr lang="fr-FR" smtClean="0"/>
              <a:t>‹N°›</a:t>
            </a:fld>
            <a:endParaRPr lang="fr-FR"/>
          </a:p>
        </p:txBody>
      </p:sp>
    </p:spTree>
    <p:extLst>
      <p:ext uri="{BB962C8B-B14F-4D97-AF65-F5344CB8AC3E}">
        <p14:creationId xmlns:p14="http://schemas.microsoft.com/office/powerpoint/2010/main" val="1375981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69750" y="8092767"/>
            <a:ext cx="37541240" cy="13502955"/>
          </a:xfrm>
        </p:spPr>
        <p:txBody>
          <a:bodyPr anchor="b"/>
          <a:lstStyle>
            <a:lvl1pPr>
              <a:defRPr sz="28400"/>
            </a:lvl1pPr>
          </a:lstStyle>
          <a:p>
            <a:r>
              <a:rPr lang="en-US"/>
              <a:t>Click to edit Master title style</a:t>
            </a:r>
            <a:endParaRPr lang="en-US" dirty="0"/>
          </a:p>
        </p:txBody>
      </p:sp>
      <p:sp>
        <p:nvSpPr>
          <p:cNvPr id="3" name="Text Placeholder 2"/>
          <p:cNvSpPr>
            <a:spLocks noGrp="1"/>
          </p:cNvSpPr>
          <p:nvPr>
            <p:ph type="body" idx="1"/>
          </p:nvPr>
        </p:nvSpPr>
        <p:spPr>
          <a:xfrm>
            <a:off x="2969750" y="21723465"/>
            <a:ext cx="37541240" cy="7100885"/>
          </a:xfrm>
        </p:spPr>
        <p:txBody>
          <a:bodyPr/>
          <a:lstStyle>
            <a:lvl1pPr marL="0" indent="0">
              <a:buNone/>
              <a:defRPr sz="11360">
                <a:solidFill>
                  <a:schemeClr val="tx1"/>
                </a:solidFill>
              </a:defRPr>
            </a:lvl1pPr>
            <a:lvl2pPr marL="2164065" indent="0">
              <a:buNone/>
              <a:defRPr sz="9467">
                <a:solidFill>
                  <a:schemeClr val="tx1">
                    <a:tint val="75000"/>
                  </a:schemeClr>
                </a:solidFill>
              </a:defRPr>
            </a:lvl2pPr>
            <a:lvl3pPr marL="4328130" indent="0">
              <a:buNone/>
              <a:defRPr sz="8520">
                <a:solidFill>
                  <a:schemeClr val="tx1">
                    <a:tint val="75000"/>
                  </a:schemeClr>
                </a:solidFill>
              </a:defRPr>
            </a:lvl3pPr>
            <a:lvl4pPr marL="6492194" indent="0">
              <a:buNone/>
              <a:defRPr sz="7573">
                <a:solidFill>
                  <a:schemeClr val="tx1">
                    <a:tint val="75000"/>
                  </a:schemeClr>
                </a:solidFill>
              </a:defRPr>
            </a:lvl4pPr>
            <a:lvl5pPr marL="8656259" indent="0">
              <a:buNone/>
              <a:defRPr sz="7573">
                <a:solidFill>
                  <a:schemeClr val="tx1">
                    <a:tint val="75000"/>
                  </a:schemeClr>
                </a:solidFill>
              </a:defRPr>
            </a:lvl5pPr>
            <a:lvl6pPr marL="10820324" indent="0">
              <a:buNone/>
              <a:defRPr sz="7573">
                <a:solidFill>
                  <a:schemeClr val="tx1">
                    <a:tint val="75000"/>
                  </a:schemeClr>
                </a:solidFill>
              </a:defRPr>
            </a:lvl6pPr>
            <a:lvl7pPr marL="12984389" indent="0">
              <a:buNone/>
              <a:defRPr sz="7573">
                <a:solidFill>
                  <a:schemeClr val="tx1">
                    <a:tint val="75000"/>
                  </a:schemeClr>
                </a:solidFill>
              </a:defRPr>
            </a:lvl7pPr>
            <a:lvl8pPr marL="15148453" indent="0">
              <a:buNone/>
              <a:defRPr sz="7573">
                <a:solidFill>
                  <a:schemeClr val="tx1">
                    <a:tint val="75000"/>
                  </a:schemeClr>
                </a:solidFill>
              </a:defRPr>
            </a:lvl8pPr>
            <a:lvl9pPr marL="17312518" indent="0">
              <a:buNone/>
              <a:defRPr sz="757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B67C03-A1BB-4B0A-B7C0-4825C3D0C88C}" type="datetimeFigureOut">
              <a:rPr lang="fr-FR" smtClean="0"/>
              <a:t>18/06/2021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565347D-3731-4094-8918-20FE591A9265}" type="slidenum">
              <a:rPr lang="fr-FR" smtClean="0"/>
              <a:t>‹N°›</a:t>
            </a:fld>
            <a:endParaRPr lang="fr-FR"/>
          </a:p>
        </p:txBody>
      </p:sp>
    </p:spTree>
    <p:extLst>
      <p:ext uri="{BB962C8B-B14F-4D97-AF65-F5344CB8AC3E}">
        <p14:creationId xmlns:p14="http://schemas.microsoft.com/office/powerpoint/2010/main" val="3783982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92418" y="8641292"/>
            <a:ext cx="18498582" cy="205963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035075" y="8641292"/>
            <a:ext cx="18498582" cy="205963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67C03-A1BB-4B0A-B7C0-4825C3D0C88C}" type="datetimeFigureOut">
              <a:rPr lang="fr-FR" smtClean="0"/>
              <a:t>18/06/2021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565347D-3731-4094-8918-20FE591A9265}" type="slidenum">
              <a:rPr lang="fr-FR" smtClean="0"/>
              <a:t>‹N°›</a:t>
            </a:fld>
            <a:endParaRPr lang="fr-FR"/>
          </a:p>
        </p:txBody>
      </p:sp>
    </p:spTree>
    <p:extLst>
      <p:ext uri="{BB962C8B-B14F-4D97-AF65-F5344CB8AC3E}">
        <p14:creationId xmlns:p14="http://schemas.microsoft.com/office/powerpoint/2010/main" val="2822238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98087" y="1728265"/>
            <a:ext cx="37541240" cy="6274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98092" y="7957505"/>
            <a:ext cx="18413567" cy="3899850"/>
          </a:xfrm>
        </p:spPr>
        <p:txBody>
          <a:bodyPr anchor="b"/>
          <a:lstStyle>
            <a:lvl1pPr marL="0" indent="0">
              <a:buNone/>
              <a:defRPr sz="11360" b="1"/>
            </a:lvl1pPr>
            <a:lvl2pPr marL="2164065" indent="0">
              <a:buNone/>
              <a:defRPr sz="9467" b="1"/>
            </a:lvl2pPr>
            <a:lvl3pPr marL="4328130" indent="0">
              <a:buNone/>
              <a:defRPr sz="8520" b="1"/>
            </a:lvl3pPr>
            <a:lvl4pPr marL="6492194" indent="0">
              <a:buNone/>
              <a:defRPr sz="7573" b="1"/>
            </a:lvl4pPr>
            <a:lvl5pPr marL="8656259" indent="0">
              <a:buNone/>
              <a:defRPr sz="7573" b="1"/>
            </a:lvl5pPr>
            <a:lvl6pPr marL="10820324" indent="0">
              <a:buNone/>
              <a:defRPr sz="7573" b="1"/>
            </a:lvl6pPr>
            <a:lvl7pPr marL="12984389" indent="0">
              <a:buNone/>
              <a:defRPr sz="7573" b="1"/>
            </a:lvl7pPr>
            <a:lvl8pPr marL="15148453" indent="0">
              <a:buNone/>
              <a:defRPr sz="7573" b="1"/>
            </a:lvl8pPr>
            <a:lvl9pPr marL="17312518" indent="0">
              <a:buNone/>
              <a:defRPr sz="7573" b="1"/>
            </a:lvl9pPr>
          </a:lstStyle>
          <a:p>
            <a:pPr lvl="0"/>
            <a:r>
              <a:rPr lang="en-US"/>
              <a:t>Click to edit Master text styles</a:t>
            </a:r>
          </a:p>
        </p:txBody>
      </p:sp>
      <p:sp>
        <p:nvSpPr>
          <p:cNvPr id="4" name="Content Placeholder 3"/>
          <p:cNvSpPr>
            <a:spLocks noGrp="1"/>
          </p:cNvSpPr>
          <p:nvPr>
            <p:ph sz="half" idx="2"/>
          </p:nvPr>
        </p:nvSpPr>
        <p:spPr>
          <a:xfrm>
            <a:off x="2998092" y="11857355"/>
            <a:ext cx="18413567" cy="17440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035078" y="7957505"/>
            <a:ext cx="18504251" cy="3899850"/>
          </a:xfrm>
        </p:spPr>
        <p:txBody>
          <a:bodyPr anchor="b"/>
          <a:lstStyle>
            <a:lvl1pPr marL="0" indent="0">
              <a:buNone/>
              <a:defRPr sz="11360" b="1"/>
            </a:lvl1pPr>
            <a:lvl2pPr marL="2164065" indent="0">
              <a:buNone/>
              <a:defRPr sz="9467" b="1"/>
            </a:lvl2pPr>
            <a:lvl3pPr marL="4328130" indent="0">
              <a:buNone/>
              <a:defRPr sz="8520" b="1"/>
            </a:lvl3pPr>
            <a:lvl4pPr marL="6492194" indent="0">
              <a:buNone/>
              <a:defRPr sz="7573" b="1"/>
            </a:lvl4pPr>
            <a:lvl5pPr marL="8656259" indent="0">
              <a:buNone/>
              <a:defRPr sz="7573" b="1"/>
            </a:lvl5pPr>
            <a:lvl6pPr marL="10820324" indent="0">
              <a:buNone/>
              <a:defRPr sz="7573" b="1"/>
            </a:lvl6pPr>
            <a:lvl7pPr marL="12984389" indent="0">
              <a:buNone/>
              <a:defRPr sz="7573" b="1"/>
            </a:lvl7pPr>
            <a:lvl8pPr marL="15148453" indent="0">
              <a:buNone/>
              <a:defRPr sz="7573" b="1"/>
            </a:lvl8pPr>
            <a:lvl9pPr marL="17312518" indent="0">
              <a:buNone/>
              <a:defRPr sz="7573" b="1"/>
            </a:lvl9pPr>
          </a:lstStyle>
          <a:p>
            <a:pPr lvl="0"/>
            <a:r>
              <a:rPr lang="en-US"/>
              <a:t>Click to edit Master text styles</a:t>
            </a:r>
          </a:p>
        </p:txBody>
      </p:sp>
      <p:sp>
        <p:nvSpPr>
          <p:cNvPr id="6" name="Content Placeholder 5"/>
          <p:cNvSpPr>
            <a:spLocks noGrp="1"/>
          </p:cNvSpPr>
          <p:nvPr>
            <p:ph sz="quarter" idx="4"/>
          </p:nvPr>
        </p:nvSpPr>
        <p:spPr>
          <a:xfrm>
            <a:off x="22035078" y="11857355"/>
            <a:ext cx="18504251" cy="174403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5B67C03-A1BB-4B0A-B7C0-4825C3D0C88C}" type="datetimeFigureOut">
              <a:rPr lang="fr-FR" smtClean="0"/>
              <a:t>18/06/2021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565347D-3731-4094-8918-20FE591A9265}" type="slidenum">
              <a:rPr lang="fr-FR" smtClean="0"/>
              <a:t>‹N°›</a:t>
            </a:fld>
            <a:endParaRPr lang="fr-FR"/>
          </a:p>
        </p:txBody>
      </p:sp>
    </p:spTree>
    <p:extLst>
      <p:ext uri="{BB962C8B-B14F-4D97-AF65-F5344CB8AC3E}">
        <p14:creationId xmlns:p14="http://schemas.microsoft.com/office/powerpoint/2010/main" val="2930435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5B67C03-A1BB-4B0A-B7C0-4825C3D0C88C}" type="datetimeFigureOut">
              <a:rPr lang="fr-FR" smtClean="0"/>
              <a:t>18/06/2021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565347D-3731-4094-8918-20FE591A9265}" type="slidenum">
              <a:rPr lang="fr-FR" smtClean="0"/>
              <a:t>‹N°›</a:t>
            </a:fld>
            <a:endParaRPr lang="fr-FR"/>
          </a:p>
        </p:txBody>
      </p:sp>
    </p:spTree>
    <p:extLst>
      <p:ext uri="{BB962C8B-B14F-4D97-AF65-F5344CB8AC3E}">
        <p14:creationId xmlns:p14="http://schemas.microsoft.com/office/powerpoint/2010/main" val="2014620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B67C03-A1BB-4B0A-B7C0-4825C3D0C88C}" type="datetimeFigureOut">
              <a:rPr lang="fr-FR" smtClean="0"/>
              <a:t>18/06/2021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565347D-3731-4094-8918-20FE591A9265}" type="slidenum">
              <a:rPr lang="fr-FR" smtClean="0"/>
              <a:t>‹N°›</a:t>
            </a:fld>
            <a:endParaRPr lang="fr-FR"/>
          </a:p>
        </p:txBody>
      </p:sp>
    </p:spTree>
    <p:extLst>
      <p:ext uri="{BB962C8B-B14F-4D97-AF65-F5344CB8AC3E}">
        <p14:creationId xmlns:p14="http://schemas.microsoft.com/office/powerpoint/2010/main" val="772791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98087" y="2164080"/>
            <a:ext cx="14038292" cy="7574280"/>
          </a:xfrm>
        </p:spPr>
        <p:txBody>
          <a:bodyPr anchor="b"/>
          <a:lstStyle>
            <a:lvl1pPr>
              <a:defRPr sz="15147"/>
            </a:lvl1pPr>
          </a:lstStyle>
          <a:p>
            <a:r>
              <a:rPr lang="en-US"/>
              <a:t>Click to edit Master title style</a:t>
            </a:r>
            <a:endParaRPr lang="en-US" dirty="0"/>
          </a:p>
        </p:txBody>
      </p:sp>
      <p:sp>
        <p:nvSpPr>
          <p:cNvPr id="3" name="Content Placeholder 2"/>
          <p:cNvSpPr>
            <a:spLocks noGrp="1"/>
          </p:cNvSpPr>
          <p:nvPr>
            <p:ph idx="1"/>
          </p:nvPr>
        </p:nvSpPr>
        <p:spPr>
          <a:xfrm>
            <a:off x="18504251" y="4673819"/>
            <a:ext cx="22035075" cy="23068492"/>
          </a:xfrm>
        </p:spPr>
        <p:txBody>
          <a:bodyPr/>
          <a:lstStyle>
            <a:lvl1pPr>
              <a:defRPr sz="15147"/>
            </a:lvl1pPr>
            <a:lvl2pPr>
              <a:defRPr sz="13253"/>
            </a:lvl2pPr>
            <a:lvl3pPr>
              <a:defRPr sz="11360"/>
            </a:lvl3pPr>
            <a:lvl4pPr>
              <a:defRPr sz="9467"/>
            </a:lvl4pPr>
            <a:lvl5pPr>
              <a:defRPr sz="9467"/>
            </a:lvl5pPr>
            <a:lvl6pPr>
              <a:defRPr sz="9467"/>
            </a:lvl6pPr>
            <a:lvl7pPr>
              <a:defRPr sz="9467"/>
            </a:lvl7pPr>
            <a:lvl8pPr>
              <a:defRPr sz="9467"/>
            </a:lvl8pPr>
            <a:lvl9pPr>
              <a:defRPr sz="94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98087" y="9738360"/>
            <a:ext cx="14038292" cy="18041517"/>
          </a:xfrm>
        </p:spPr>
        <p:txBody>
          <a:bodyPr/>
          <a:lstStyle>
            <a:lvl1pPr marL="0" indent="0">
              <a:buNone/>
              <a:defRPr sz="7573"/>
            </a:lvl1pPr>
            <a:lvl2pPr marL="2164065" indent="0">
              <a:buNone/>
              <a:defRPr sz="6627"/>
            </a:lvl2pPr>
            <a:lvl3pPr marL="4328130" indent="0">
              <a:buNone/>
              <a:defRPr sz="5680"/>
            </a:lvl3pPr>
            <a:lvl4pPr marL="6492194" indent="0">
              <a:buNone/>
              <a:defRPr sz="4733"/>
            </a:lvl4pPr>
            <a:lvl5pPr marL="8656259" indent="0">
              <a:buNone/>
              <a:defRPr sz="4733"/>
            </a:lvl5pPr>
            <a:lvl6pPr marL="10820324" indent="0">
              <a:buNone/>
              <a:defRPr sz="4733"/>
            </a:lvl6pPr>
            <a:lvl7pPr marL="12984389" indent="0">
              <a:buNone/>
              <a:defRPr sz="4733"/>
            </a:lvl7pPr>
            <a:lvl8pPr marL="15148453" indent="0">
              <a:buNone/>
              <a:defRPr sz="4733"/>
            </a:lvl8pPr>
            <a:lvl9pPr marL="17312518" indent="0">
              <a:buNone/>
              <a:defRPr sz="4733"/>
            </a:lvl9pPr>
          </a:lstStyle>
          <a:p>
            <a:pPr lvl="0"/>
            <a:r>
              <a:rPr lang="en-US"/>
              <a:t>Click to edit Master text styles</a:t>
            </a:r>
          </a:p>
        </p:txBody>
      </p:sp>
      <p:sp>
        <p:nvSpPr>
          <p:cNvPr id="5" name="Date Placeholder 4"/>
          <p:cNvSpPr>
            <a:spLocks noGrp="1"/>
          </p:cNvSpPr>
          <p:nvPr>
            <p:ph type="dt" sz="half" idx="10"/>
          </p:nvPr>
        </p:nvSpPr>
        <p:spPr/>
        <p:txBody>
          <a:bodyPr/>
          <a:lstStyle/>
          <a:p>
            <a:fld id="{05B67C03-A1BB-4B0A-B7C0-4825C3D0C88C}" type="datetimeFigureOut">
              <a:rPr lang="fr-FR" smtClean="0"/>
              <a:t>18/06/2021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565347D-3731-4094-8918-20FE591A9265}" type="slidenum">
              <a:rPr lang="fr-FR" smtClean="0"/>
              <a:t>‹N°›</a:t>
            </a:fld>
            <a:endParaRPr lang="fr-FR"/>
          </a:p>
        </p:txBody>
      </p:sp>
    </p:spTree>
    <p:extLst>
      <p:ext uri="{BB962C8B-B14F-4D97-AF65-F5344CB8AC3E}">
        <p14:creationId xmlns:p14="http://schemas.microsoft.com/office/powerpoint/2010/main" val="1480108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98087" y="2164080"/>
            <a:ext cx="14038292" cy="7574280"/>
          </a:xfrm>
        </p:spPr>
        <p:txBody>
          <a:bodyPr anchor="b"/>
          <a:lstStyle>
            <a:lvl1pPr>
              <a:defRPr sz="15147"/>
            </a:lvl1pPr>
          </a:lstStyle>
          <a:p>
            <a:r>
              <a:rPr lang="en-US"/>
              <a:t>Click to edit Master title style</a:t>
            </a:r>
            <a:endParaRPr lang="en-US" dirty="0"/>
          </a:p>
        </p:txBody>
      </p:sp>
      <p:sp>
        <p:nvSpPr>
          <p:cNvPr id="3" name="Picture Placeholder 2"/>
          <p:cNvSpPr>
            <a:spLocks noGrp="1" noChangeAspect="1"/>
          </p:cNvSpPr>
          <p:nvPr>
            <p:ph type="pic" idx="1"/>
          </p:nvPr>
        </p:nvSpPr>
        <p:spPr>
          <a:xfrm>
            <a:off x="18504251" y="4673819"/>
            <a:ext cx="22035075" cy="23068492"/>
          </a:xfrm>
        </p:spPr>
        <p:txBody>
          <a:bodyPr anchor="t"/>
          <a:lstStyle>
            <a:lvl1pPr marL="0" indent="0">
              <a:buNone/>
              <a:defRPr sz="15147"/>
            </a:lvl1pPr>
            <a:lvl2pPr marL="2164065" indent="0">
              <a:buNone/>
              <a:defRPr sz="13253"/>
            </a:lvl2pPr>
            <a:lvl3pPr marL="4328130" indent="0">
              <a:buNone/>
              <a:defRPr sz="11360"/>
            </a:lvl3pPr>
            <a:lvl4pPr marL="6492194" indent="0">
              <a:buNone/>
              <a:defRPr sz="9467"/>
            </a:lvl4pPr>
            <a:lvl5pPr marL="8656259" indent="0">
              <a:buNone/>
              <a:defRPr sz="9467"/>
            </a:lvl5pPr>
            <a:lvl6pPr marL="10820324" indent="0">
              <a:buNone/>
              <a:defRPr sz="9467"/>
            </a:lvl6pPr>
            <a:lvl7pPr marL="12984389" indent="0">
              <a:buNone/>
              <a:defRPr sz="9467"/>
            </a:lvl7pPr>
            <a:lvl8pPr marL="15148453" indent="0">
              <a:buNone/>
              <a:defRPr sz="9467"/>
            </a:lvl8pPr>
            <a:lvl9pPr marL="17312518" indent="0">
              <a:buNone/>
              <a:defRPr sz="9467"/>
            </a:lvl9pPr>
          </a:lstStyle>
          <a:p>
            <a:r>
              <a:rPr lang="en-US"/>
              <a:t>Click icon to add picture</a:t>
            </a:r>
            <a:endParaRPr lang="en-US" dirty="0"/>
          </a:p>
        </p:txBody>
      </p:sp>
      <p:sp>
        <p:nvSpPr>
          <p:cNvPr id="4" name="Text Placeholder 3"/>
          <p:cNvSpPr>
            <a:spLocks noGrp="1"/>
          </p:cNvSpPr>
          <p:nvPr>
            <p:ph type="body" sz="half" idx="2"/>
          </p:nvPr>
        </p:nvSpPr>
        <p:spPr>
          <a:xfrm>
            <a:off x="2998087" y="9738360"/>
            <a:ext cx="14038292" cy="18041517"/>
          </a:xfrm>
        </p:spPr>
        <p:txBody>
          <a:bodyPr/>
          <a:lstStyle>
            <a:lvl1pPr marL="0" indent="0">
              <a:buNone/>
              <a:defRPr sz="7573"/>
            </a:lvl1pPr>
            <a:lvl2pPr marL="2164065" indent="0">
              <a:buNone/>
              <a:defRPr sz="6627"/>
            </a:lvl2pPr>
            <a:lvl3pPr marL="4328130" indent="0">
              <a:buNone/>
              <a:defRPr sz="5680"/>
            </a:lvl3pPr>
            <a:lvl4pPr marL="6492194" indent="0">
              <a:buNone/>
              <a:defRPr sz="4733"/>
            </a:lvl4pPr>
            <a:lvl5pPr marL="8656259" indent="0">
              <a:buNone/>
              <a:defRPr sz="4733"/>
            </a:lvl5pPr>
            <a:lvl6pPr marL="10820324" indent="0">
              <a:buNone/>
              <a:defRPr sz="4733"/>
            </a:lvl6pPr>
            <a:lvl7pPr marL="12984389" indent="0">
              <a:buNone/>
              <a:defRPr sz="4733"/>
            </a:lvl7pPr>
            <a:lvl8pPr marL="15148453" indent="0">
              <a:buNone/>
              <a:defRPr sz="4733"/>
            </a:lvl8pPr>
            <a:lvl9pPr marL="17312518" indent="0">
              <a:buNone/>
              <a:defRPr sz="4733"/>
            </a:lvl9pPr>
          </a:lstStyle>
          <a:p>
            <a:pPr lvl="0"/>
            <a:r>
              <a:rPr lang="en-US"/>
              <a:t>Click to edit Master text styles</a:t>
            </a:r>
          </a:p>
        </p:txBody>
      </p:sp>
      <p:sp>
        <p:nvSpPr>
          <p:cNvPr id="5" name="Date Placeholder 4"/>
          <p:cNvSpPr>
            <a:spLocks noGrp="1"/>
          </p:cNvSpPr>
          <p:nvPr>
            <p:ph type="dt" sz="half" idx="10"/>
          </p:nvPr>
        </p:nvSpPr>
        <p:spPr/>
        <p:txBody>
          <a:bodyPr/>
          <a:lstStyle/>
          <a:p>
            <a:fld id="{05B67C03-A1BB-4B0A-B7C0-4825C3D0C88C}" type="datetimeFigureOut">
              <a:rPr lang="fr-FR" smtClean="0"/>
              <a:t>18/06/2021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565347D-3731-4094-8918-20FE591A9265}" type="slidenum">
              <a:rPr lang="fr-FR" smtClean="0"/>
              <a:t>‹N°›</a:t>
            </a:fld>
            <a:endParaRPr lang="fr-FR"/>
          </a:p>
        </p:txBody>
      </p:sp>
    </p:spTree>
    <p:extLst>
      <p:ext uri="{BB962C8B-B14F-4D97-AF65-F5344CB8AC3E}">
        <p14:creationId xmlns:p14="http://schemas.microsoft.com/office/powerpoint/2010/main" val="1072250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92418" y="1728265"/>
            <a:ext cx="37541240" cy="627433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92418" y="8641292"/>
            <a:ext cx="37541240" cy="205963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92418" y="30086731"/>
            <a:ext cx="9793367" cy="1728258"/>
          </a:xfrm>
          <a:prstGeom prst="rect">
            <a:avLst/>
          </a:prstGeom>
        </p:spPr>
        <p:txBody>
          <a:bodyPr vert="horz" lIns="91440" tIns="45720" rIns="91440" bIns="45720" rtlCol="0" anchor="ctr"/>
          <a:lstStyle>
            <a:lvl1pPr algn="l">
              <a:defRPr sz="5680">
                <a:solidFill>
                  <a:schemeClr val="tx1">
                    <a:tint val="75000"/>
                  </a:schemeClr>
                </a:solidFill>
              </a:defRPr>
            </a:lvl1pPr>
          </a:lstStyle>
          <a:p>
            <a:fld id="{05B67C03-A1BB-4B0A-B7C0-4825C3D0C88C}" type="datetimeFigureOut">
              <a:rPr lang="fr-FR" smtClean="0"/>
              <a:t>18/06/2021</a:t>
            </a:fld>
            <a:endParaRPr lang="fr-FR"/>
          </a:p>
        </p:txBody>
      </p:sp>
      <p:sp>
        <p:nvSpPr>
          <p:cNvPr id="5" name="Footer Placeholder 4"/>
          <p:cNvSpPr>
            <a:spLocks noGrp="1"/>
          </p:cNvSpPr>
          <p:nvPr>
            <p:ph type="ftr" sz="quarter" idx="3"/>
          </p:nvPr>
        </p:nvSpPr>
        <p:spPr>
          <a:xfrm>
            <a:off x="14418013" y="30086731"/>
            <a:ext cx="14690050" cy="1728258"/>
          </a:xfrm>
          <a:prstGeom prst="rect">
            <a:avLst/>
          </a:prstGeom>
        </p:spPr>
        <p:txBody>
          <a:bodyPr vert="horz" lIns="91440" tIns="45720" rIns="91440" bIns="45720" rtlCol="0" anchor="ctr"/>
          <a:lstStyle>
            <a:lvl1pPr algn="ctr">
              <a:defRPr sz="568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30740290" y="30086731"/>
            <a:ext cx="9793367" cy="1728258"/>
          </a:xfrm>
          <a:prstGeom prst="rect">
            <a:avLst/>
          </a:prstGeom>
        </p:spPr>
        <p:txBody>
          <a:bodyPr vert="horz" lIns="91440" tIns="45720" rIns="91440" bIns="45720" rtlCol="0" anchor="ctr"/>
          <a:lstStyle>
            <a:lvl1pPr algn="r">
              <a:defRPr sz="5680">
                <a:solidFill>
                  <a:schemeClr val="tx1">
                    <a:tint val="75000"/>
                  </a:schemeClr>
                </a:solidFill>
              </a:defRPr>
            </a:lvl1pPr>
          </a:lstStyle>
          <a:p>
            <a:fld id="{D565347D-3731-4094-8918-20FE591A9265}" type="slidenum">
              <a:rPr lang="fr-FR" smtClean="0"/>
              <a:t>‹N°›</a:t>
            </a:fld>
            <a:endParaRPr lang="fr-FR"/>
          </a:p>
        </p:txBody>
      </p:sp>
    </p:spTree>
    <p:extLst>
      <p:ext uri="{BB962C8B-B14F-4D97-AF65-F5344CB8AC3E}">
        <p14:creationId xmlns:p14="http://schemas.microsoft.com/office/powerpoint/2010/main" val="33189905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328130" rtl="0" eaLnBrk="1" latinLnBrk="0" hangingPunct="1">
        <a:lnSpc>
          <a:spcPct val="90000"/>
        </a:lnSpc>
        <a:spcBef>
          <a:spcPct val="0"/>
        </a:spcBef>
        <a:buNone/>
        <a:defRPr sz="20827" kern="1200">
          <a:solidFill>
            <a:schemeClr val="tx1"/>
          </a:solidFill>
          <a:latin typeface="+mj-lt"/>
          <a:ea typeface="+mj-ea"/>
          <a:cs typeface="+mj-cs"/>
        </a:defRPr>
      </a:lvl1pPr>
    </p:titleStyle>
    <p:bodyStyle>
      <a:lvl1pPr marL="1082032" indent="-1082032" algn="l" defTabSz="4328130" rtl="0" eaLnBrk="1" latinLnBrk="0" hangingPunct="1">
        <a:lnSpc>
          <a:spcPct val="90000"/>
        </a:lnSpc>
        <a:spcBef>
          <a:spcPts val="4733"/>
        </a:spcBef>
        <a:buFont typeface="Arial" panose="020B0604020202020204" pitchFamily="34" charset="0"/>
        <a:buChar char="•"/>
        <a:defRPr sz="13253" kern="1200">
          <a:solidFill>
            <a:schemeClr val="tx1"/>
          </a:solidFill>
          <a:latin typeface="+mn-lt"/>
          <a:ea typeface="+mn-ea"/>
          <a:cs typeface="+mn-cs"/>
        </a:defRPr>
      </a:lvl1pPr>
      <a:lvl2pPr marL="3246097" indent="-1082032" algn="l" defTabSz="4328130" rtl="0" eaLnBrk="1" latinLnBrk="0" hangingPunct="1">
        <a:lnSpc>
          <a:spcPct val="90000"/>
        </a:lnSpc>
        <a:spcBef>
          <a:spcPts val="2367"/>
        </a:spcBef>
        <a:buFont typeface="Arial" panose="020B0604020202020204" pitchFamily="34" charset="0"/>
        <a:buChar char="•"/>
        <a:defRPr sz="11360" kern="1200">
          <a:solidFill>
            <a:schemeClr val="tx1"/>
          </a:solidFill>
          <a:latin typeface="+mn-lt"/>
          <a:ea typeface="+mn-ea"/>
          <a:cs typeface="+mn-cs"/>
        </a:defRPr>
      </a:lvl2pPr>
      <a:lvl3pPr marL="5410162" indent="-1082032" algn="l" defTabSz="4328130" rtl="0" eaLnBrk="1" latinLnBrk="0" hangingPunct="1">
        <a:lnSpc>
          <a:spcPct val="90000"/>
        </a:lnSpc>
        <a:spcBef>
          <a:spcPts val="2367"/>
        </a:spcBef>
        <a:buFont typeface="Arial" panose="020B0604020202020204" pitchFamily="34" charset="0"/>
        <a:buChar char="•"/>
        <a:defRPr sz="9467" kern="1200">
          <a:solidFill>
            <a:schemeClr val="tx1"/>
          </a:solidFill>
          <a:latin typeface="+mn-lt"/>
          <a:ea typeface="+mn-ea"/>
          <a:cs typeface="+mn-cs"/>
        </a:defRPr>
      </a:lvl3pPr>
      <a:lvl4pPr marL="7574227" indent="-1082032" algn="l" defTabSz="4328130" rtl="0" eaLnBrk="1" latinLnBrk="0" hangingPunct="1">
        <a:lnSpc>
          <a:spcPct val="90000"/>
        </a:lnSpc>
        <a:spcBef>
          <a:spcPts val="2367"/>
        </a:spcBef>
        <a:buFont typeface="Arial" panose="020B0604020202020204" pitchFamily="34" charset="0"/>
        <a:buChar char="•"/>
        <a:defRPr sz="8520" kern="1200">
          <a:solidFill>
            <a:schemeClr val="tx1"/>
          </a:solidFill>
          <a:latin typeface="+mn-lt"/>
          <a:ea typeface="+mn-ea"/>
          <a:cs typeface="+mn-cs"/>
        </a:defRPr>
      </a:lvl4pPr>
      <a:lvl5pPr marL="9738291" indent="-1082032" algn="l" defTabSz="4328130" rtl="0" eaLnBrk="1" latinLnBrk="0" hangingPunct="1">
        <a:lnSpc>
          <a:spcPct val="90000"/>
        </a:lnSpc>
        <a:spcBef>
          <a:spcPts val="2367"/>
        </a:spcBef>
        <a:buFont typeface="Arial" panose="020B0604020202020204" pitchFamily="34" charset="0"/>
        <a:buChar char="•"/>
        <a:defRPr sz="8520" kern="1200">
          <a:solidFill>
            <a:schemeClr val="tx1"/>
          </a:solidFill>
          <a:latin typeface="+mn-lt"/>
          <a:ea typeface="+mn-ea"/>
          <a:cs typeface="+mn-cs"/>
        </a:defRPr>
      </a:lvl5pPr>
      <a:lvl6pPr marL="11902356" indent="-1082032" algn="l" defTabSz="4328130" rtl="0" eaLnBrk="1" latinLnBrk="0" hangingPunct="1">
        <a:lnSpc>
          <a:spcPct val="90000"/>
        </a:lnSpc>
        <a:spcBef>
          <a:spcPts val="2367"/>
        </a:spcBef>
        <a:buFont typeface="Arial" panose="020B0604020202020204" pitchFamily="34" charset="0"/>
        <a:buChar char="•"/>
        <a:defRPr sz="8520" kern="1200">
          <a:solidFill>
            <a:schemeClr val="tx1"/>
          </a:solidFill>
          <a:latin typeface="+mn-lt"/>
          <a:ea typeface="+mn-ea"/>
          <a:cs typeface="+mn-cs"/>
        </a:defRPr>
      </a:lvl6pPr>
      <a:lvl7pPr marL="14066421" indent="-1082032" algn="l" defTabSz="4328130" rtl="0" eaLnBrk="1" latinLnBrk="0" hangingPunct="1">
        <a:lnSpc>
          <a:spcPct val="90000"/>
        </a:lnSpc>
        <a:spcBef>
          <a:spcPts val="2367"/>
        </a:spcBef>
        <a:buFont typeface="Arial" panose="020B0604020202020204" pitchFamily="34" charset="0"/>
        <a:buChar char="•"/>
        <a:defRPr sz="8520" kern="1200">
          <a:solidFill>
            <a:schemeClr val="tx1"/>
          </a:solidFill>
          <a:latin typeface="+mn-lt"/>
          <a:ea typeface="+mn-ea"/>
          <a:cs typeface="+mn-cs"/>
        </a:defRPr>
      </a:lvl7pPr>
      <a:lvl8pPr marL="16230486" indent="-1082032" algn="l" defTabSz="4328130" rtl="0" eaLnBrk="1" latinLnBrk="0" hangingPunct="1">
        <a:lnSpc>
          <a:spcPct val="90000"/>
        </a:lnSpc>
        <a:spcBef>
          <a:spcPts val="2367"/>
        </a:spcBef>
        <a:buFont typeface="Arial" panose="020B0604020202020204" pitchFamily="34" charset="0"/>
        <a:buChar char="•"/>
        <a:defRPr sz="8520" kern="1200">
          <a:solidFill>
            <a:schemeClr val="tx1"/>
          </a:solidFill>
          <a:latin typeface="+mn-lt"/>
          <a:ea typeface="+mn-ea"/>
          <a:cs typeface="+mn-cs"/>
        </a:defRPr>
      </a:lvl8pPr>
      <a:lvl9pPr marL="18394550" indent="-1082032" algn="l" defTabSz="4328130" rtl="0" eaLnBrk="1" latinLnBrk="0" hangingPunct="1">
        <a:lnSpc>
          <a:spcPct val="90000"/>
        </a:lnSpc>
        <a:spcBef>
          <a:spcPts val="2367"/>
        </a:spcBef>
        <a:buFont typeface="Arial" panose="020B0604020202020204" pitchFamily="34" charset="0"/>
        <a:buChar char="•"/>
        <a:defRPr sz="8520" kern="1200">
          <a:solidFill>
            <a:schemeClr val="tx1"/>
          </a:solidFill>
          <a:latin typeface="+mn-lt"/>
          <a:ea typeface="+mn-ea"/>
          <a:cs typeface="+mn-cs"/>
        </a:defRPr>
      </a:lvl9pPr>
    </p:bodyStyle>
    <p:otherStyle>
      <a:defPPr>
        <a:defRPr lang="en-US"/>
      </a:defPPr>
      <a:lvl1pPr marL="0" algn="l" defTabSz="4328130" rtl="0" eaLnBrk="1" latinLnBrk="0" hangingPunct="1">
        <a:defRPr sz="8520" kern="1200">
          <a:solidFill>
            <a:schemeClr val="tx1"/>
          </a:solidFill>
          <a:latin typeface="+mn-lt"/>
          <a:ea typeface="+mn-ea"/>
          <a:cs typeface="+mn-cs"/>
        </a:defRPr>
      </a:lvl1pPr>
      <a:lvl2pPr marL="2164065" algn="l" defTabSz="4328130" rtl="0" eaLnBrk="1" latinLnBrk="0" hangingPunct="1">
        <a:defRPr sz="8520" kern="1200">
          <a:solidFill>
            <a:schemeClr val="tx1"/>
          </a:solidFill>
          <a:latin typeface="+mn-lt"/>
          <a:ea typeface="+mn-ea"/>
          <a:cs typeface="+mn-cs"/>
        </a:defRPr>
      </a:lvl2pPr>
      <a:lvl3pPr marL="4328130" algn="l" defTabSz="4328130" rtl="0" eaLnBrk="1" latinLnBrk="0" hangingPunct="1">
        <a:defRPr sz="8520" kern="1200">
          <a:solidFill>
            <a:schemeClr val="tx1"/>
          </a:solidFill>
          <a:latin typeface="+mn-lt"/>
          <a:ea typeface="+mn-ea"/>
          <a:cs typeface="+mn-cs"/>
        </a:defRPr>
      </a:lvl3pPr>
      <a:lvl4pPr marL="6492194" algn="l" defTabSz="4328130" rtl="0" eaLnBrk="1" latinLnBrk="0" hangingPunct="1">
        <a:defRPr sz="8520" kern="1200">
          <a:solidFill>
            <a:schemeClr val="tx1"/>
          </a:solidFill>
          <a:latin typeface="+mn-lt"/>
          <a:ea typeface="+mn-ea"/>
          <a:cs typeface="+mn-cs"/>
        </a:defRPr>
      </a:lvl4pPr>
      <a:lvl5pPr marL="8656259" algn="l" defTabSz="4328130" rtl="0" eaLnBrk="1" latinLnBrk="0" hangingPunct="1">
        <a:defRPr sz="8520" kern="1200">
          <a:solidFill>
            <a:schemeClr val="tx1"/>
          </a:solidFill>
          <a:latin typeface="+mn-lt"/>
          <a:ea typeface="+mn-ea"/>
          <a:cs typeface="+mn-cs"/>
        </a:defRPr>
      </a:lvl5pPr>
      <a:lvl6pPr marL="10820324" algn="l" defTabSz="4328130" rtl="0" eaLnBrk="1" latinLnBrk="0" hangingPunct="1">
        <a:defRPr sz="8520" kern="1200">
          <a:solidFill>
            <a:schemeClr val="tx1"/>
          </a:solidFill>
          <a:latin typeface="+mn-lt"/>
          <a:ea typeface="+mn-ea"/>
          <a:cs typeface="+mn-cs"/>
        </a:defRPr>
      </a:lvl6pPr>
      <a:lvl7pPr marL="12984389" algn="l" defTabSz="4328130" rtl="0" eaLnBrk="1" latinLnBrk="0" hangingPunct="1">
        <a:defRPr sz="8520" kern="1200">
          <a:solidFill>
            <a:schemeClr val="tx1"/>
          </a:solidFill>
          <a:latin typeface="+mn-lt"/>
          <a:ea typeface="+mn-ea"/>
          <a:cs typeface="+mn-cs"/>
        </a:defRPr>
      </a:lvl7pPr>
      <a:lvl8pPr marL="15148453" algn="l" defTabSz="4328130" rtl="0" eaLnBrk="1" latinLnBrk="0" hangingPunct="1">
        <a:defRPr sz="8520" kern="1200">
          <a:solidFill>
            <a:schemeClr val="tx1"/>
          </a:solidFill>
          <a:latin typeface="+mn-lt"/>
          <a:ea typeface="+mn-ea"/>
          <a:cs typeface="+mn-cs"/>
        </a:defRPr>
      </a:lvl8pPr>
      <a:lvl9pPr marL="17312518" algn="l" defTabSz="4328130" rtl="0" eaLnBrk="1" latinLnBrk="0" hangingPunct="1">
        <a:defRPr sz="8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15.png"/><Relationship Id="rId26" Type="http://schemas.openxmlformats.org/officeDocument/2006/relationships/package" Target="../embeddings/Dessin_Microsoft_Visio.vsdx"/><Relationship Id="rId3" Type="http://schemas.openxmlformats.org/officeDocument/2006/relationships/notesSlide" Target="../notesSlides/notesSlide1.xml"/><Relationship Id="rId21" Type="http://schemas.openxmlformats.org/officeDocument/2006/relationships/image" Target="../media/image18.png"/><Relationship Id="rId12" Type="http://schemas.openxmlformats.org/officeDocument/2006/relationships/image" Target="../media/image9.png"/><Relationship Id="rId17" Type="http://schemas.openxmlformats.org/officeDocument/2006/relationships/image" Target="../media/image14.png"/><Relationship Id="rId25" Type="http://schemas.openxmlformats.org/officeDocument/2006/relationships/image" Target="../media/image2.emf"/><Relationship Id="rId2" Type="http://schemas.openxmlformats.org/officeDocument/2006/relationships/slideLayout" Target="../slideLayouts/slideLayout1.xml"/><Relationship Id="rId16" Type="http://schemas.openxmlformats.org/officeDocument/2006/relationships/image" Target="../media/image13.png"/><Relationship Id="rId20" Type="http://schemas.openxmlformats.org/officeDocument/2006/relationships/image" Target="../media/image11.png"/><Relationship Id="rId29" Type="http://schemas.openxmlformats.org/officeDocument/2006/relationships/image" Target="../media/image14.emf"/><Relationship Id="rId1" Type="http://schemas.openxmlformats.org/officeDocument/2006/relationships/vmlDrawing" Target="../drawings/vmlDrawing1.vml"/><Relationship Id="rId6" Type="http://schemas.openxmlformats.org/officeDocument/2006/relationships/image" Target="../media/image1.emf"/><Relationship Id="rId11" Type="http://schemas.openxmlformats.org/officeDocument/2006/relationships/image" Target="../media/image8.png"/><Relationship Id="rId24" Type="http://schemas.openxmlformats.org/officeDocument/2006/relationships/package" Target="../embeddings/Dessin_Microsoft_Visio.vsdx"/><Relationship Id="rId5" Type="http://schemas.openxmlformats.org/officeDocument/2006/relationships/oleObject" Target="../embeddings/oleObject1.bin"/><Relationship Id="rId15" Type="http://schemas.openxmlformats.org/officeDocument/2006/relationships/image" Target="../media/image5.emf"/><Relationship Id="rId23" Type="http://schemas.openxmlformats.org/officeDocument/2006/relationships/image" Target="../media/image12.png"/><Relationship Id="rId28" Type="http://schemas.openxmlformats.org/officeDocument/2006/relationships/image" Target="../media/image13.emf"/><Relationship Id="rId10" Type="http://schemas.openxmlformats.org/officeDocument/2006/relationships/image" Target="../media/image7.png"/><Relationship Id="rId19" Type="http://schemas.openxmlformats.org/officeDocument/2006/relationships/image" Target="../media/image16.png"/><Relationship Id="rId31" Type="http://schemas.openxmlformats.org/officeDocument/2006/relationships/image" Target="../media/image17.png"/><Relationship Id="rId4" Type="http://schemas.openxmlformats.org/officeDocument/2006/relationships/image" Target="../media/image3.png"/><Relationship Id="rId9" Type="http://schemas.openxmlformats.org/officeDocument/2006/relationships/image" Target="../media/image6.png"/><Relationship Id="rId14" Type="http://schemas.openxmlformats.org/officeDocument/2006/relationships/image" Target="../media/image4.png"/><Relationship Id="rId22" Type="http://schemas.openxmlformats.org/officeDocument/2006/relationships/image" Target="../media/image19.png"/><Relationship Id="rId27" Type="http://schemas.openxmlformats.org/officeDocument/2006/relationships/image" Target="../media/image2.emf"/><Relationship Id="rId30"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Arrondir un rectangle avec un coin du même côté 10">
            <a:extLst>
              <a:ext uri="{FF2B5EF4-FFF2-40B4-BE49-F238E27FC236}">
                <a16:creationId xmlns:a16="http://schemas.microsoft.com/office/drawing/2014/main" id="{CA7AF9B3-389E-435D-A27D-ACDDCC6EFDDF}"/>
              </a:ext>
            </a:extLst>
          </p:cNvPr>
          <p:cNvSpPr/>
          <p:nvPr/>
        </p:nvSpPr>
        <p:spPr>
          <a:xfrm>
            <a:off x="372085" y="293046"/>
            <a:ext cx="42516599" cy="3887068"/>
          </a:xfrm>
          <a:prstGeom prst="round2SameRect">
            <a:avLst/>
          </a:prstGeom>
          <a:solidFill>
            <a:sysClr val="window" lastClr="FFFFFF"/>
          </a:solidFill>
          <a:ln w="25400" cap="flat" cmpd="sng" algn="ctr">
            <a:solidFill>
              <a:srgbClr val="4F81BD">
                <a:shade val="50000"/>
              </a:srgbClr>
            </a:solidFill>
            <a:prstDash val="solid"/>
          </a:ln>
          <a:effectLst/>
        </p:spPr>
        <p:txBody>
          <a:bodyPr anchor="ctr"/>
          <a:lstStyle/>
          <a:p>
            <a:pPr algn="ctr" defTabSz="916320" fontAlgn="base">
              <a:spcBef>
                <a:spcPct val="0"/>
              </a:spcBef>
              <a:spcAft>
                <a:spcPct val="0"/>
              </a:spcAft>
              <a:defRPr/>
            </a:pPr>
            <a:endParaRPr lang="en-US" sz="1804" kern="0" dirty="0">
              <a:solidFill>
                <a:prstClr val="white"/>
              </a:solidFill>
              <a:latin typeface="Arial"/>
            </a:endParaRPr>
          </a:p>
        </p:txBody>
      </p:sp>
      <p:sp>
        <p:nvSpPr>
          <p:cNvPr id="16" name="ZoneTexte 24">
            <a:extLst>
              <a:ext uri="{FF2B5EF4-FFF2-40B4-BE49-F238E27FC236}">
                <a16:creationId xmlns:a16="http://schemas.microsoft.com/office/drawing/2014/main" id="{69BC6E8A-52CB-489A-8354-6E751850DB65}"/>
              </a:ext>
            </a:extLst>
          </p:cNvPr>
          <p:cNvSpPr txBox="1">
            <a:spLocks noChangeArrowheads="1"/>
          </p:cNvSpPr>
          <p:nvPr/>
        </p:nvSpPr>
        <p:spPr bwMode="auto">
          <a:xfrm>
            <a:off x="8314387" y="204893"/>
            <a:ext cx="27156187"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146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1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10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91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91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91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91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91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9100">
                <a:solidFill>
                  <a:schemeClr val="tx1"/>
                </a:solidFill>
                <a:latin typeface="Arial" panose="020B0604020202020204" pitchFamily="34" charset="0"/>
              </a:defRPr>
            </a:lvl9pPr>
          </a:lstStyle>
          <a:p>
            <a:pPr algn="ctr">
              <a:spcBef>
                <a:spcPct val="0"/>
              </a:spcBef>
              <a:buNone/>
            </a:pPr>
            <a:r>
              <a:rPr lang="en-US" sz="5400" b="1" dirty="0"/>
              <a:t>Modelling and simulation of resistive type superconducting fault current limiter using </a:t>
            </a:r>
            <a:r>
              <a:rPr lang="en-US" sz="5400" b="1" dirty="0" err="1"/>
              <a:t>OpenModelica</a:t>
            </a:r>
            <a:r>
              <a:rPr lang="en-US" sz="5400" b="1" dirty="0"/>
              <a:t>.</a:t>
            </a:r>
          </a:p>
          <a:p>
            <a:pPr algn="ctr">
              <a:spcBef>
                <a:spcPct val="0"/>
              </a:spcBef>
              <a:buNone/>
            </a:pPr>
            <a:endParaRPr lang="en-US" sz="5400" b="1" spc="-301" dirty="0">
              <a:solidFill>
                <a:srgbClr val="000000"/>
              </a:solidFill>
            </a:endParaRPr>
          </a:p>
        </p:txBody>
      </p:sp>
      <p:sp>
        <p:nvSpPr>
          <p:cNvPr id="17" name="ZoneTexte 24">
            <a:extLst>
              <a:ext uri="{FF2B5EF4-FFF2-40B4-BE49-F238E27FC236}">
                <a16:creationId xmlns:a16="http://schemas.microsoft.com/office/drawing/2014/main" id="{A00D9A37-39A2-44B4-A7B3-A493B7CD8866}"/>
              </a:ext>
            </a:extLst>
          </p:cNvPr>
          <p:cNvSpPr txBox="1">
            <a:spLocks noChangeArrowheads="1"/>
          </p:cNvSpPr>
          <p:nvPr/>
        </p:nvSpPr>
        <p:spPr bwMode="auto">
          <a:xfrm>
            <a:off x="10555534" y="2035600"/>
            <a:ext cx="2018211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146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1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10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91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91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91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91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91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9100">
                <a:solidFill>
                  <a:schemeClr val="tx1"/>
                </a:solidFill>
                <a:latin typeface="Arial" panose="020B0604020202020204" pitchFamily="34" charset="0"/>
              </a:defRPr>
            </a:lvl9pPr>
          </a:lstStyle>
          <a:p>
            <a:pPr algn="ctr">
              <a:spcBef>
                <a:spcPct val="0"/>
              </a:spcBef>
              <a:buNone/>
            </a:pPr>
            <a:r>
              <a:rPr lang="fr-FR" sz="4800" b="1" dirty="0">
                <a:solidFill>
                  <a:schemeClr val="accent1"/>
                </a:solidFill>
                <a:cs typeface="Arial" panose="020B0604020202020204" pitchFamily="34" charset="0"/>
              </a:rPr>
              <a:t>A. DJAOUTI  G. DIDIER </a:t>
            </a:r>
            <a:r>
              <a:rPr lang="fr-FR" altLang="fr-FR" sz="4800" b="1" dirty="0">
                <a:solidFill>
                  <a:schemeClr val="accent1"/>
                </a:solidFill>
                <a:cs typeface="Arial" panose="020B0604020202020204" pitchFamily="34" charset="0"/>
              </a:rPr>
              <a:t> </a:t>
            </a:r>
            <a:r>
              <a:rPr lang="fr-FR" sz="4800" b="1" dirty="0">
                <a:solidFill>
                  <a:schemeClr val="accent1"/>
                </a:solidFill>
                <a:cs typeface="Arial" panose="020B0604020202020204" pitchFamily="34" charset="0"/>
              </a:rPr>
              <a:t>D. NETTER and C. BONNARD</a:t>
            </a:r>
            <a:endParaRPr lang="en-US" sz="4400" dirty="0">
              <a:solidFill>
                <a:schemeClr val="accent1"/>
              </a:solidFill>
              <a:latin typeface="NimbusSanL-Regu"/>
              <a:cs typeface="Arial" panose="020B0604020202020204" pitchFamily="34" charset="0"/>
            </a:endParaRPr>
          </a:p>
        </p:txBody>
      </p:sp>
      <p:sp>
        <p:nvSpPr>
          <p:cNvPr id="18" name="ZoneTexte 24">
            <a:extLst>
              <a:ext uri="{FF2B5EF4-FFF2-40B4-BE49-F238E27FC236}">
                <a16:creationId xmlns:a16="http://schemas.microsoft.com/office/drawing/2014/main" id="{1514F36C-A3AA-4F4F-A6ED-B094F4CD1A47}"/>
              </a:ext>
            </a:extLst>
          </p:cNvPr>
          <p:cNvSpPr txBox="1">
            <a:spLocks noChangeArrowheads="1"/>
          </p:cNvSpPr>
          <p:nvPr/>
        </p:nvSpPr>
        <p:spPr bwMode="auto">
          <a:xfrm>
            <a:off x="12663758" y="2768778"/>
            <a:ext cx="1530980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146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1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10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91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91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91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91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91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9100">
                <a:solidFill>
                  <a:schemeClr val="tx1"/>
                </a:solidFill>
                <a:latin typeface="Arial" panose="020B0604020202020204" pitchFamily="34" charset="0"/>
              </a:defRPr>
            </a:lvl9pPr>
          </a:lstStyle>
          <a:p>
            <a:pPr algn="ctr">
              <a:spcBef>
                <a:spcPct val="0"/>
              </a:spcBef>
              <a:buNone/>
            </a:pPr>
            <a:r>
              <a:rPr lang="fr-FR" sz="4000" dirty="0">
                <a:solidFill>
                  <a:prstClr val="black"/>
                </a:solidFill>
                <a:latin typeface="NimbusSanL-Regu"/>
                <a:cs typeface="Arial" panose="020B0604020202020204" pitchFamily="34" charset="0"/>
              </a:rPr>
              <a:t>Université</a:t>
            </a:r>
            <a:r>
              <a:rPr lang="en-US" sz="4000" dirty="0">
                <a:solidFill>
                  <a:prstClr val="black"/>
                </a:solidFill>
                <a:latin typeface="NimbusSanL-Regu"/>
                <a:cs typeface="Arial" panose="020B0604020202020204" pitchFamily="34" charset="0"/>
              </a:rPr>
              <a:t> de </a:t>
            </a:r>
            <a:r>
              <a:rPr lang="fr-FR" sz="4000" dirty="0">
                <a:solidFill>
                  <a:prstClr val="black"/>
                </a:solidFill>
                <a:latin typeface="NimbusSanL-Regu"/>
                <a:cs typeface="Arial" panose="020B0604020202020204" pitchFamily="34" charset="0"/>
              </a:rPr>
              <a:t>lorraine</a:t>
            </a:r>
            <a:r>
              <a:rPr lang="en-US" sz="4000" dirty="0">
                <a:solidFill>
                  <a:prstClr val="black"/>
                </a:solidFill>
                <a:latin typeface="NimbusSanL-Regu"/>
                <a:cs typeface="Arial" panose="020B0604020202020204" pitchFamily="34" charset="0"/>
              </a:rPr>
              <a:t>, GREEN, 54500 Vandoevre</a:t>
            </a:r>
            <a:r>
              <a:rPr lang="fr-FR" sz="4000" dirty="0">
                <a:solidFill>
                  <a:prstClr val="black"/>
                </a:solidFill>
                <a:latin typeface="NimbusSanL-Regu"/>
                <a:cs typeface="Arial" panose="020B0604020202020204" pitchFamily="34" charset="0"/>
              </a:rPr>
              <a:t>-Lès</a:t>
            </a:r>
            <a:r>
              <a:rPr lang="en-US" sz="4000" dirty="0">
                <a:solidFill>
                  <a:prstClr val="black"/>
                </a:solidFill>
                <a:latin typeface="NimbusSanL-Regu"/>
                <a:cs typeface="Arial" panose="020B0604020202020204" pitchFamily="34" charset="0"/>
              </a:rPr>
              <a:t>-Nancy, France</a:t>
            </a:r>
          </a:p>
          <a:p>
            <a:pPr algn="ctr">
              <a:spcBef>
                <a:spcPct val="0"/>
              </a:spcBef>
              <a:buNone/>
            </a:pPr>
            <a:r>
              <a:rPr lang="en-US" sz="4000" dirty="0">
                <a:solidFill>
                  <a:prstClr val="black"/>
                </a:solidFill>
                <a:latin typeface="NimbusSanL-Regu"/>
                <a:cs typeface="Arial" panose="020B0604020202020204" pitchFamily="34" charset="0"/>
              </a:rPr>
              <a:t>abderrahmane.djaouti@univ-lorraine.fr</a:t>
            </a:r>
          </a:p>
        </p:txBody>
      </p:sp>
      <p:sp>
        <p:nvSpPr>
          <p:cNvPr id="29" name="Rectangle à coins arrondis 13">
            <a:extLst>
              <a:ext uri="{FF2B5EF4-FFF2-40B4-BE49-F238E27FC236}">
                <a16:creationId xmlns:a16="http://schemas.microsoft.com/office/drawing/2014/main" id="{AE57350D-1BCC-4C9F-8173-1F639209EBAB}"/>
              </a:ext>
            </a:extLst>
          </p:cNvPr>
          <p:cNvSpPr/>
          <p:nvPr/>
        </p:nvSpPr>
        <p:spPr>
          <a:xfrm>
            <a:off x="372085" y="4784240"/>
            <a:ext cx="42516600" cy="2282104"/>
          </a:xfrm>
          <a:prstGeom prst="roundRect">
            <a:avLst>
              <a:gd name="adj" fmla="val 11699"/>
            </a:avLst>
          </a:prstGeom>
          <a:solidFill>
            <a:sysClr val="window" lastClr="FFFFFF"/>
          </a:solidFill>
          <a:ln w="25400" cap="flat" cmpd="sng" algn="ctr">
            <a:solidFill>
              <a:srgbClr val="4F81BD">
                <a:lumMod val="75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grpSp>
        <p:nvGrpSpPr>
          <p:cNvPr id="7" name="Groupe 6">
            <a:extLst>
              <a:ext uri="{FF2B5EF4-FFF2-40B4-BE49-F238E27FC236}">
                <a16:creationId xmlns:a16="http://schemas.microsoft.com/office/drawing/2014/main" id="{F0AB5396-E968-44DF-8589-6F8B92314079}"/>
              </a:ext>
            </a:extLst>
          </p:cNvPr>
          <p:cNvGrpSpPr/>
          <p:nvPr/>
        </p:nvGrpSpPr>
        <p:grpSpPr>
          <a:xfrm>
            <a:off x="18123130" y="4338047"/>
            <a:ext cx="5754686" cy="914400"/>
            <a:chOff x="18295675" y="4368195"/>
            <a:chExt cx="5754686" cy="914400"/>
          </a:xfrm>
        </p:grpSpPr>
        <p:sp>
          <p:nvSpPr>
            <p:cNvPr id="30" name="Rectangle à coins arrondis 22">
              <a:extLst>
                <a:ext uri="{FF2B5EF4-FFF2-40B4-BE49-F238E27FC236}">
                  <a16:creationId xmlns:a16="http://schemas.microsoft.com/office/drawing/2014/main" id="{CEEB688E-8987-41AC-B60A-95EE171AC0D6}"/>
                </a:ext>
              </a:extLst>
            </p:cNvPr>
            <p:cNvSpPr/>
            <p:nvPr/>
          </p:nvSpPr>
          <p:spPr>
            <a:xfrm>
              <a:off x="18295675" y="4368195"/>
              <a:ext cx="5754686" cy="914400"/>
            </a:xfrm>
            <a:prstGeom prst="roundRect">
              <a:avLst/>
            </a:prstGeom>
            <a:solidFill>
              <a:srgbClr val="4F81BD">
                <a:lumMod val="50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3600" b="1" i="0" u="none" strike="noStrike" kern="0" cap="none" spc="0" normalizeH="0" baseline="0" noProof="0" dirty="0">
                <a:ln>
                  <a:noFill/>
                </a:ln>
                <a:solidFill>
                  <a:prstClr val="white"/>
                </a:solidFill>
                <a:effectLst/>
                <a:uLnTx/>
                <a:uFillTx/>
                <a:latin typeface="Arial"/>
                <a:ea typeface="+mn-ea"/>
                <a:cs typeface="Arial" charset="0"/>
              </a:endParaRPr>
            </a:p>
          </p:txBody>
        </p:sp>
        <p:sp>
          <p:nvSpPr>
            <p:cNvPr id="31" name="ZoneTexte 24">
              <a:extLst>
                <a:ext uri="{FF2B5EF4-FFF2-40B4-BE49-F238E27FC236}">
                  <a16:creationId xmlns:a16="http://schemas.microsoft.com/office/drawing/2014/main" id="{EE9DDF9A-34F4-4AD4-A37E-2917E62EACAB}"/>
                </a:ext>
              </a:extLst>
            </p:cNvPr>
            <p:cNvSpPr txBox="1">
              <a:spLocks noChangeArrowheads="1"/>
            </p:cNvSpPr>
            <p:nvPr/>
          </p:nvSpPr>
          <p:spPr bwMode="auto">
            <a:xfrm>
              <a:off x="18665337" y="4451459"/>
              <a:ext cx="47681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146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1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10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91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91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91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91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91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9100">
                  <a:solidFill>
                    <a:schemeClr val="tx1"/>
                  </a:solidFill>
                  <a:latin typeface="Arial" panose="020B0604020202020204" pitchFamily="34" charset="0"/>
                </a:defRPr>
              </a:lvl9pPr>
            </a:lstStyle>
            <a:p>
              <a:pPr algn="ctr" defTabSz="914400" fontAlgn="base">
                <a:spcBef>
                  <a:spcPct val="0"/>
                </a:spcBef>
                <a:spcAft>
                  <a:spcPct val="0"/>
                </a:spcAft>
                <a:buFontTx/>
                <a:buNone/>
              </a:pPr>
              <a:r>
                <a:rPr lang="en-US" altLang="fr-FR" sz="3600" b="1" dirty="0">
                  <a:solidFill>
                    <a:prstClr val="white"/>
                  </a:solidFill>
                  <a:cs typeface="Arial" panose="020B0604020202020204" pitchFamily="34" charset="0"/>
                </a:rPr>
                <a:t>1. Abstract</a:t>
              </a:r>
              <a:endParaRPr lang="en-US" altLang="fr-FR" sz="3600" dirty="0">
                <a:solidFill>
                  <a:prstClr val="white"/>
                </a:solidFill>
                <a:cs typeface="Arial" panose="020B0604020202020204" pitchFamily="34" charset="0"/>
              </a:endParaRPr>
            </a:p>
          </p:txBody>
        </p:sp>
      </p:grpSp>
      <p:sp>
        <p:nvSpPr>
          <p:cNvPr id="32" name="Rectangle 18">
            <a:extLst>
              <a:ext uri="{FF2B5EF4-FFF2-40B4-BE49-F238E27FC236}">
                <a16:creationId xmlns:a16="http://schemas.microsoft.com/office/drawing/2014/main" id="{049559E0-D3A3-4835-9F85-272703BC045A}"/>
              </a:ext>
            </a:extLst>
          </p:cNvPr>
          <p:cNvSpPr>
            <a:spLocks noChangeArrowheads="1"/>
          </p:cNvSpPr>
          <p:nvPr/>
        </p:nvSpPr>
        <p:spPr bwMode="auto">
          <a:xfrm>
            <a:off x="575979" y="5101386"/>
            <a:ext cx="42278613" cy="1846659"/>
          </a:xfrm>
          <a:prstGeom prst="rect">
            <a:avLst/>
          </a:prstGeom>
        </p:spPr>
        <p:txBody>
          <a:bodyPr wrap="square">
            <a:spAutoFit/>
          </a:bodyPr>
          <a:lstStyle/>
          <a:p>
            <a:pPr algn="just"/>
            <a:r>
              <a:rPr lang="en-US" sz="3800" dirty="0">
                <a:latin typeface="Times New Roman" panose="02020603050405020304" pitchFamily="18" charset="0"/>
                <a:cs typeface="Times New Roman" panose="02020603050405020304" pitchFamily="18" charset="0"/>
              </a:rPr>
              <a:t>    In order to introduce high-temperature superconducting fault current limiters (SFCL) into electrical networks, a model is needed to predict the various phenomena that appear within the limiter. This paper presents a model of a resistive type superconducting fault current limiter developed in </a:t>
            </a:r>
            <a:r>
              <a:rPr lang="en-US" sz="3800" dirty="0" err="1">
                <a:latin typeface="Times New Roman" panose="02020603050405020304" pitchFamily="18" charset="0"/>
                <a:cs typeface="Times New Roman" panose="02020603050405020304" pitchFamily="18" charset="0"/>
              </a:rPr>
              <a:t>OpenModelica</a:t>
            </a:r>
            <a:r>
              <a:rPr lang="en-US" sz="3800" dirty="0">
                <a:latin typeface="Times New Roman" panose="02020603050405020304" pitchFamily="18" charset="0"/>
                <a:cs typeface="Times New Roman" panose="02020603050405020304" pitchFamily="18" charset="0"/>
              </a:rPr>
              <a:t> software. The finite difference method is used to solve the heat equation. The model considers the electrical and thermal phenomena in the thickness and the length of the HTS tape, which allows to study the presence of hot spots phenomenon. The obtained results are compared with finite element analysis</a:t>
            </a:r>
            <a:r>
              <a:rPr lang="en-US" sz="3600" dirty="0">
                <a:latin typeface="Times New Roman" panose="02020603050405020304" pitchFamily="18" charset="0"/>
                <a:cs typeface="Times New Roman" panose="02020603050405020304" pitchFamily="18" charset="0"/>
              </a:rPr>
              <a:t>.</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44" name="Rectangle 18">
            <a:extLst>
              <a:ext uri="{FF2B5EF4-FFF2-40B4-BE49-F238E27FC236}">
                <a16:creationId xmlns:a16="http://schemas.microsoft.com/office/drawing/2014/main" id="{0D6CF029-E909-4D6E-9E5C-E76CB0AB1FB1}"/>
              </a:ext>
            </a:extLst>
          </p:cNvPr>
          <p:cNvSpPr>
            <a:spLocks noChangeArrowheads="1"/>
          </p:cNvSpPr>
          <p:nvPr/>
        </p:nvSpPr>
        <p:spPr bwMode="auto">
          <a:xfrm>
            <a:off x="13423495" y="19807608"/>
            <a:ext cx="12462734" cy="1846659"/>
          </a:xfrm>
          <a:prstGeom prst="rect">
            <a:avLst/>
          </a:prstGeom>
        </p:spPr>
        <p:txBody>
          <a:bodyPr wrap="square">
            <a:spAutoFit/>
          </a:bodyPr>
          <a:lstStyle/>
          <a:p>
            <a:pPr algn="just" defTabSz="914400" eaLnBrk="0" fontAlgn="base" hangingPunct="0">
              <a:spcBef>
                <a:spcPct val="0"/>
              </a:spcBef>
              <a:spcAft>
                <a:spcPct val="0"/>
              </a:spcAft>
            </a:pPr>
            <a:endParaRPr lang="en-US" sz="3800" dirty="0">
              <a:solidFill>
                <a:prstClr val="black"/>
              </a:solidFill>
              <a:latin typeface="NimbusSanL-Regu"/>
              <a:cs typeface="Arial" panose="020B0604020202020204" pitchFamily="34" charset="0"/>
            </a:endParaRPr>
          </a:p>
          <a:p>
            <a:pPr marL="571500" indent="-571500" algn="just" defTabSz="914400" eaLnBrk="0" fontAlgn="base" hangingPunct="0">
              <a:spcBef>
                <a:spcPct val="0"/>
              </a:spcBef>
              <a:spcAft>
                <a:spcPct val="0"/>
              </a:spcAft>
              <a:buFont typeface="Wingdings" panose="05000000000000000000" pitchFamily="2" charset="2"/>
              <a:buChar char="§"/>
            </a:pPr>
            <a:endParaRPr lang="en-US" sz="3800" dirty="0">
              <a:solidFill>
                <a:prstClr val="black"/>
              </a:solidFill>
              <a:latin typeface="NimbusSanL-Regu"/>
              <a:cs typeface="Arial" panose="020B0604020202020204" pitchFamily="34" charset="0"/>
            </a:endParaRPr>
          </a:p>
          <a:p>
            <a:pPr marL="571500" indent="-571500" algn="just" defTabSz="914400" eaLnBrk="0" fontAlgn="base" hangingPunct="0">
              <a:spcBef>
                <a:spcPct val="0"/>
              </a:spcBef>
              <a:spcAft>
                <a:spcPct val="0"/>
              </a:spcAft>
              <a:buFont typeface="Wingdings" panose="05000000000000000000" pitchFamily="2" charset="2"/>
              <a:buChar char="§"/>
            </a:pPr>
            <a:endParaRPr lang="en-US" sz="3800" dirty="0">
              <a:solidFill>
                <a:prstClr val="black"/>
              </a:solidFill>
              <a:latin typeface="NimbusSanL-Regu"/>
              <a:cs typeface="Arial" panose="020B0604020202020204" pitchFamily="34" charset="0"/>
            </a:endParaRPr>
          </a:p>
        </p:txBody>
      </p:sp>
      <p:sp>
        <p:nvSpPr>
          <p:cNvPr id="94" name="ZoneTexte 24">
            <a:extLst>
              <a:ext uri="{FF2B5EF4-FFF2-40B4-BE49-F238E27FC236}">
                <a16:creationId xmlns:a16="http://schemas.microsoft.com/office/drawing/2014/main" id="{564D1B33-9AB4-4366-A772-0588A21F6AE1}"/>
              </a:ext>
            </a:extLst>
          </p:cNvPr>
          <p:cNvSpPr>
            <a:spLocks noChangeArrowheads="1"/>
          </p:cNvSpPr>
          <p:nvPr/>
        </p:nvSpPr>
        <p:spPr bwMode="auto">
          <a:xfrm>
            <a:off x="13359890" y="20865338"/>
            <a:ext cx="7671610" cy="715089"/>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146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1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10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91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91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91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91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91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9100">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altLang="fr-FR" sz="36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sp>
        <p:nvSpPr>
          <p:cNvPr id="118" name="Rectangle à coins arrondis 5">
            <a:extLst>
              <a:ext uri="{FF2B5EF4-FFF2-40B4-BE49-F238E27FC236}">
                <a16:creationId xmlns:a16="http://schemas.microsoft.com/office/drawing/2014/main" id="{7F716480-E722-4FA6-89F2-0DFD855169F1}"/>
              </a:ext>
            </a:extLst>
          </p:cNvPr>
          <p:cNvSpPr/>
          <p:nvPr/>
        </p:nvSpPr>
        <p:spPr>
          <a:xfrm>
            <a:off x="32629298" y="19923827"/>
            <a:ext cx="10320798" cy="12244328"/>
          </a:xfrm>
          <a:prstGeom prst="roundRect">
            <a:avLst>
              <a:gd name="adj" fmla="val 11699"/>
            </a:avLst>
          </a:prstGeom>
          <a:solidFill>
            <a:sysClr val="window" lastClr="FFFFFF"/>
          </a:solidFill>
          <a:ln w="25400" cap="flat" cmpd="sng" algn="ctr">
            <a:solidFill>
              <a:srgbClr val="4F81BD">
                <a:lumMod val="75000"/>
              </a:srgbClr>
            </a:solidFill>
            <a:prstDash val="solid"/>
          </a:ln>
          <a:effectLst/>
        </p:spPr>
        <p:txBody>
          <a:bodyPr anchor="ctr"/>
          <a:lstStyle/>
          <a:p>
            <a:pPr algn="just"/>
            <a:r>
              <a:rPr lang="en-US" sz="3800" dirty="0">
                <a:latin typeface="Times New Roman" panose="02020603050405020304" pitchFamily="18" charset="0"/>
                <a:cs typeface="Times New Roman" panose="02020603050405020304" pitchFamily="18" charset="0"/>
              </a:rPr>
              <a:t>This paper presents a multi-scale model of a </a:t>
            </a:r>
            <a:r>
              <a:rPr lang="en-US" sz="3800" dirty="0" err="1">
                <a:latin typeface="Times New Roman" panose="02020603050405020304" pitchFamily="18" charset="0"/>
                <a:cs typeface="Times New Roman" panose="02020603050405020304" pitchFamily="18" charset="0"/>
              </a:rPr>
              <a:t>rSFCL</a:t>
            </a:r>
            <a:r>
              <a:rPr lang="en-US" sz="3800" dirty="0">
                <a:latin typeface="Times New Roman" panose="02020603050405020304" pitchFamily="18" charset="0"/>
                <a:cs typeface="Times New Roman" panose="02020603050405020304" pitchFamily="18" charset="0"/>
              </a:rPr>
              <a:t> that takes into account electrical and thermal phenomena in the length and thickness of the tape (2D model).</a:t>
            </a:r>
          </a:p>
          <a:p>
            <a:pPr marL="571500" indent="-571500" algn="just">
              <a:buFont typeface="Wingdings" panose="05000000000000000000" pitchFamily="2" charset="2"/>
              <a:buChar char="v"/>
            </a:pPr>
            <a:endParaRPr lang="en-US" sz="3800" dirty="0">
              <a:latin typeface="Times New Roman" panose="02020603050405020304" pitchFamily="18" charset="0"/>
              <a:cs typeface="Times New Roman" panose="02020603050405020304" pitchFamily="18" charset="0"/>
            </a:endParaRPr>
          </a:p>
          <a:p>
            <a:pPr marL="571500" indent="-571500" algn="just">
              <a:buFont typeface="Wingdings" panose="05000000000000000000" pitchFamily="2" charset="2"/>
              <a:buChar char="v"/>
            </a:pPr>
            <a:r>
              <a:rPr lang="en-US" sz="3800" dirty="0">
                <a:latin typeface="Times New Roman" panose="02020603050405020304" pitchFamily="18" charset="0"/>
                <a:cs typeface="Times New Roman" panose="02020603050405020304" pitchFamily="18" charset="0"/>
              </a:rPr>
              <a:t> The model is configurable and allows to simulate physical phenomena in 1D and 2D including the presence of thin layers (interfacial effects). The 3D model can be obtained by discretizing and considering a heat diffusion according to the width. </a:t>
            </a:r>
          </a:p>
          <a:p>
            <a:pPr marL="571500" indent="-571500" algn="just">
              <a:buFont typeface="Wingdings" panose="05000000000000000000" pitchFamily="2" charset="2"/>
              <a:buChar char="v"/>
            </a:pPr>
            <a:r>
              <a:rPr lang="en-US" sz="3800" dirty="0">
                <a:latin typeface="Times New Roman" panose="02020603050405020304" pitchFamily="18" charset="0"/>
                <a:cs typeface="Times New Roman" panose="02020603050405020304" pitchFamily="18" charset="0"/>
              </a:rPr>
              <a:t>The open-source </a:t>
            </a:r>
            <a:r>
              <a:rPr lang="en-US" sz="3800" dirty="0" err="1">
                <a:latin typeface="Times New Roman" panose="02020603050405020304" pitchFamily="18" charset="0"/>
                <a:cs typeface="Times New Roman" panose="02020603050405020304" pitchFamily="18" charset="0"/>
              </a:rPr>
              <a:t>OpenModelica</a:t>
            </a:r>
            <a:r>
              <a:rPr lang="en-US" sz="3800" dirty="0">
                <a:latin typeface="Times New Roman" panose="02020603050405020304" pitchFamily="18" charset="0"/>
                <a:cs typeface="Times New Roman" panose="02020603050405020304" pitchFamily="18" charset="0"/>
              </a:rPr>
              <a:t> software offers the advantage that it is compatible with the FMI (Functional Mock-up Interface) standard for co-simulation and model exchange.</a:t>
            </a:r>
          </a:p>
          <a:p>
            <a:pPr marL="571500" indent="-571500" algn="just">
              <a:buFont typeface="Wingdings" panose="05000000000000000000" pitchFamily="2" charset="2"/>
              <a:buChar char="v"/>
            </a:pPr>
            <a:r>
              <a:rPr lang="en-US" sz="3800" kern="0" dirty="0">
                <a:solidFill>
                  <a:prstClr val="black"/>
                </a:solidFill>
                <a:latin typeface="Times New Roman" panose="02020603050405020304" pitchFamily="18" charset="0"/>
                <a:cs typeface="Times New Roman" panose="02020603050405020304" pitchFamily="18" charset="0"/>
              </a:rPr>
              <a:t>the simplicity of the finite difference method allows to reduce the calculation time of the simulation.</a:t>
            </a:r>
            <a:endParaRPr kumimoji="0" lang="en-US" sz="38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nvGrpSpPr>
          <p:cNvPr id="119" name="Groupe 156">
            <a:extLst>
              <a:ext uri="{FF2B5EF4-FFF2-40B4-BE49-F238E27FC236}">
                <a16:creationId xmlns:a16="http://schemas.microsoft.com/office/drawing/2014/main" id="{33BF10EC-8B7F-45C0-A42F-CCE0A7A1A882}"/>
              </a:ext>
            </a:extLst>
          </p:cNvPr>
          <p:cNvGrpSpPr>
            <a:grpSpLocks/>
          </p:cNvGrpSpPr>
          <p:nvPr/>
        </p:nvGrpSpPr>
        <p:grpSpPr bwMode="auto">
          <a:xfrm>
            <a:off x="34121657" y="19482337"/>
            <a:ext cx="7119256" cy="956897"/>
            <a:chOff x="1677909" y="3971907"/>
            <a:chExt cx="12765114" cy="882650"/>
          </a:xfrm>
        </p:grpSpPr>
        <p:sp>
          <p:nvSpPr>
            <p:cNvPr id="120" name="Rogner un rectangle avec un coin diagonal 299">
              <a:extLst>
                <a:ext uri="{FF2B5EF4-FFF2-40B4-BE49-F238E27FC236}">
                  <a16:creationId xmlns:a16="http://schemas.microsoft.com/office/drawing/2014/main" id="{E0068F40-D228-418C-9BF3-AC119CA2CD87}"/>
                </a:ext>
              </a:extLst>
            </p:cNvPr>
            <p:cNvSpPr/>
            <p:nvPr/>
          </p:nvSpPr>
          <p:spPr>
            <a:xfrm>
              <a:off x="2153712" y="3971907"/>
              <a:ext cx="12223750" cy="882650"/>
            </a:xfrm>
            <a:prstGeom prst="roundRect">
              <a:avLst/>
            </a:prstGeom>
            <a:solidFill>
              <a:srgbClr val="4F81BD">
                <a:lumMod val="50000"/>
              </a:srgbClr>
            </a:solidFill>
            <a:ln w="25400" cap="flat" cmpd="sng" algn="ctr">
              <a:solidFill>
                <a:srgbClr val="4F81BD">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121" name="ZoneTexte 24">
              <a:extLst>
                <a:ext uri="{FF2B5EF4-FFF2-40B4-BE49-F238E27FC236}">
                  <a16:creationId xmlns:a16="http://schemas.microsoft.com/office/drawing/2014/main" id="{9E5E2FE5-14D8-4052-9F32-57F20AB7130C}"/>
                </a:ext>
              </a:extLst>
            </p:cNvPr>
            <p:cNvSpPr>
              <a:spLocks noChangeArrowheads="1"/>
            </p:cNvSpPr>
            <p:nvPr/>
          </p:nvSpPr>
          <p:spPr bwMode="auto">
            <a:xfrm>
              <a:off x="1677909" y="4038687"/>
              <a:ext cx="12765114" cy="659604"/>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146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1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10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91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91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91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91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91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9100">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fr-FR" sz="36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Conclusions &amp; Perspectives</a:t>
              </a:r>
            </a:p>
          </p:txBody>
        </p:sp>
      </p:grpSp>
      <p:pic>
        <p:nvPicPr>
          <p:cNvPr id="97" name="Picture 1">
            <a:extLst>
              <a:ext uri="{FF2B5EF4-FFF2-40B4-BE49-F238E27FC236}">
                <a16:creationId xmlns:a16="http://schemas.microsoft.com/office/drawing/2014/main" id="{AF2F9566-0EE2-413C-829D-FC0F8EBF07B6}"/>
              </a:ext>
            </a:extLst>
          </p:cNvPr>
          <p:cNvPicPr>
            <a:picLocks noChangeAspect="1" noChangeArrowheads="1"/>
          </p:cNvPicPr>
          <p:nvPr/>
        </p:nvPicPr>
        <p:blipFill>
          <a:blip r:embed="rId4" cstate="print"/>
          <a:srcRect r="37546"/>
          <a:stretch>
            <a:fillRect/>
          </a:stretch>
        </p:blipFill>
        <p:spPr bwMode="auto">
          <a:xfrm>
            <a:off x="1079083" y="488027"/>
            <a:ext cx="4265898" cy="2065722"/>
          </a:xfrm>
          <a:prstGeom prst="rect">
            <a:avLst/>
          </a:prstGeom>
          <a:noFill/>
          <a:ln w="9525">
            <a:noFill/>
            <a:miter lim="800000"/>
            <a:headEnd/>
            <a:tailEnd/>
          </a:ln>
        </p:spPr>
      </p:pic>
      <p:graphicFrame>
        <p:nvGraphicFramePr>
          <p:cNvPr id="98" name="Object 6">
            <a:extLst>
              <a:ext uri="{FF2B5EF4-FFF2-40B4-BE49-F238E27FC236}">
                <a16:creationId xmlns:a16="http://schemas.microsoft.com/office/drawing/2014/main" id="{A3952319-5E55-4C4B-9928-F1D650188C61}"/>
              </a:ext>
            </a:extLst>
          </p:cNvPr>
          <p:cNvGraphicFramePr>
            <a:graphicFrameLocks noChangeAspect="1"/>
          </p:cNvGraphicFramePr>
          <p:nvPr>
            <p:extLst>
              <p:ext uri="{D42A27DB-BD31-4B8C-83A1-F6EECF244321}">
                <p14:modId xmlns:p14="http://schemas.microsoft.com/office/powerpoint/2010/main" val="3445789231"/>
              </p:ext>
            </p:extLst>
          </p:nvPr>
        </p:nvGraphicFramePr>
        <p:xfrm>
          <a:off x="575979" y="2449990"/>
          <a:ext cx="7031410" cy="1641072"/>
        </p:xfrm>
        <a:graphic>
          <a:graphicData uri="http://schemas.openxmlformats.org/presentationml/2006/ole">
            <mc:AlternateContent xmlns:mc="http://schemas.openxmlformats.org/markup-compatibility/2006">
              <mc:Choice xmlns:v="urn:schemas-microsoft-com:vml" Requires="v">
                <p:oleObj spid="_x0000_s1125" name="Document" r:id="rId5" imgW="1304800" imgH="537821" progId="Word.Document.8">
                  <p:embed/>
                </p:oleObj>
              </mc:Choice>
              <mc:Fallback>
                <p:oleObj name="Document" r:id="rId5" imgW="1304800" imgH="537821" progId="Word.Document.8">
                  <p:embed/>
                  <p:pic>
                    <p:nvPicPr>
                      <p:cNvPr id="61" name="Object 6">
                        <a:extLst>
                          <a:ext uri="{FF2B5EF4-FFF2-40B4-BE49-F238E27FC236}">
                            <a16:creationId xmlns:a16="http://schemas.microsoft.com/office/drawing/2014/main" id="{BC50F6DF-B7BC-414B-9187-1E5842F1120C}"/>
                          </a:ext>
                        </a:extLst>
                      </p:cNvPr>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5979" y="2449990"/>
                        <a:ext cx="7031410" cy="1641072"/>
                      </a:xfrm>
                      <a:prstGeom prst="rect">
                        <a:avLst/>
                      </a:prstGeom>
                      <a:noFill/>
                      <a:ln>
                        <a:noFill/>
                      </a:ln>
                      <a:effectLst/>
                    </p:spPr>
                  </p:pic>
                </p:oleObj>
              </mc:Fallback>
            </mc:AlternateContent>
          </a:graphicData>
        </a:graphic>
      </p:graphicFrame>
      <p:grpSp>
        <p:nvGrpSpPr>
          <p:cNvPr id="6" name="Groupe 5">
            <a:extLst>
              <a:ext uri="{FF2B5EF4-FFF2-40B4-BE49-F238E27FC236}">
                <a16:creationId xmlns:a16="http://schemas.microsoft.com/office/drawing/2014/main" id="{126A4A3A-CFC4-48E4-B90C-6878FA09E893}"/>
              </a:ext>
            </a:extLst>
          </p:cNvPr>
          <p:cNvGrpSpPr/>
          <p:nvPr/>
        </p:nvGrpSpPr>
        <p:grpSpPr>
          <a:xfrm>
            <a:off x="-792928" y="7599682"/>
            <a:ext cx="22243229" cy="11237411"/>
            <a:chOff x="8538521" y="5047352"/>
            <a:chExt cx="16270626" cy="10331218"/>
          </a:xfrm>
        </p:grpSpPr>
        <p:sp>
          <p:nvSpPr>
            <p:cNvPr id="38" name="Rectangle à coins arrondis 13">
              <a:extLst>
                <a:ext uri="{FF2B5EF4-FFF2-40B4-BE49-F238E27FC236}">
                  <a16:creationId xmlns:a16="http://schemas.microsoft.com/office/drawing/2014/main" id="{07901F56-9680-472B-9945-E476C67512F6}"/>
                </a:ext>
              </a:extLst>
            </p:cNvPr>
            <p:cNvSpPr/>
            <p:nvPr/>
          </p:nvSpPr>
          <p:spPr>
            <a:xfrm>
              <a:off x="9421501" y="5047352"/>
              <a:ext cx="15387646" cy="10331218"/>
            </a:xfrm>
            <a:prstGeom prst="roundRect">
              <a:avLst>
                <a:gd name="adj" fmla="val 11699"/>
              </a:avLst>
            </a:prstGeom>
            <a:solidFill>
              <a:sysClr val="window" lastClr="FFFFFF"/>
            </a:solidFill>
            <a:ln w="25400" cap="flat" cmpd="sng" algn="ctr">
              <a:solidFill>
                <a:srgbClr val="4F81BD">
                  <a:lumMod val="75000"/>
                </a:srgbClr>
              </a:solidFill>
              <a:prstDash val="solid"/>
            </a:ln>
            <a:effectLst/>
          </p:spPr>
          <p:txBody>
            <a:bodyPr anchor="ctr"/>
            <a:lstStyle/>
            <a:p>
              <a:pPr lvl="0" algn="ctr" defTabSz="914400" fontAlgn="base">
                <a:spcBef>
                  <a:spcPct val="0"/>
                </a:spcBef>
                <a:spcAft>
                  <a:spcPct val="0"/>
                </a:spcAft>
                <a:defRPr/>
              </a:pPr>
              <a:endParaRPr kumimoji="0" lang="en-US" sz="2800" b="0" i="0" u="none" strike="noStrike" kern="0" cap="none" spc="0" normalizeH="0" baseline="0" noProof="0" dirty="0">
                <a:ln>
                  <a:noFill/>
                </a:ln>
                <a:solidFill>
                  <a:prstClr val="black"/>
                </a:solidFill>
                <a:effectLst/>
                <a:uLnTx/>
                <a:uFillTx/>
                <a:latin typeface="Arial"/>
              </a:endParaRPr>
            </a:p>
          </p:txBody>
        </p:sp>
        <mc:AlternateContent xmlns:mc="http://schemas.openxmlformats.org/markup-compatibility/2006" xmlns:a14="http://schemas.microsoft.com/office/drawing/2010/main">
          <mc:Choice Requires="a14">
            <p:sp>
              <p:nvSpPr>
                <p:cNvPr id="131" name="Rectangle 130">
                  <a:extLst>
                    <a:ext uri="{FF2B5EF4-FFF2-40B4-BE49-F238E27FC236}">
                      <a16:creationId xmlns:a16="http://schemas.microsoft.com/office/drawing/2014/main" id="{6B5C50A1-2C66-4F81-98BC-D47843F35927}"/>
                    </a:ext>
                  </a:extLst>
                </p:cNvPr>
                <p:cNvSpPr/>
                <p:nvPr/>
              </p:nvSpPr>
              <p:spPr>
                <a:xfrm>
                  <a:off x="9450969" y="6357749"/>
                  <a:ext cx="3737887" cy="124502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eqArr>
                          <m:eqArrPr>
                            <m:ctrlPr>
                              <a:rPr lang="fr-FR" sz="4000" i="1" smtClean="0">
                                <a:solidFill>
                                  <a:schemeClr val="tx1"/>
                                </a:solidFill>
                                <a:latin typeface="Cambria Math" panose="02040503050406030204" pitchFamily="18" charset="0"/>
                              </a:rPr>
                            </m:ctrlPr>
                          </m:eqArrPr>
                          <m:e>
                            <m:r>
                              <a:rPr lang="fr-FR" sz="4000">
                                <a:solidFill>
                                  <a:schemeClr val="tx1"/>
                                </a:solidFill>
                                <a:latin typeface="Cambria Math" panose="02040503050406030204" pitchFamily="18" charset="0"/>
                              </a:rPr>
                              <m:t>&amp;</m:t>
                            </m:r>
                            <m:sSub>
                              <m:sSubPr>
                                <m:ctrlPr>
                                  <a:rPr lang="fr-FR" sz="4000" i="1">
                                    <a:solidFill>
                                      <a:schemeClr val="tx1"/>
                                    </a:solidFill>
                                    <a:latin typeface="Cambria Math" panose="02040503050406030204" pitchFamily="18" charset="0"/>
                                  </a:rPr>
                                </m:ctrlPr>
                              </m:sSubPr>
                              <m:e>
                                <m:r>
                                  <a:rPr lang="fr-FR" sz="4000" i="1">
                                    <a:solidFill>
                                      <a:schemeClr val="tx1"/>
                                    </a:solidFill>
                                    <a:latin typeface="Cambria Math" panose="02040503050406030204" pitchFamily="18" charset="0"/>
                                  </a:rPr>
                                  <m:t>𝑅</m:t>
                                </m:r>
                              </m:e>
                              <m:sub>
                                <m:r>
                                  <a:rPr lang="fr-FR" sz="4000" i="1">
                                    <a:solidFill>
                                      <a:schemeClr val="tx1"/>
                                    </a:solidFill>
                                    <a:latin typeface="Cambria Math" panose="02040503050406030204" pitchFamily="18" charset="0"/>
                                  </a:rPr>
                                  <m:t>𝑒𝑙</m:t>
                                </m:r>
                              </m:sub>
                            </m:sSub>
                            <m:d>
                              <m:dPr>
                                <m:ctrlPr>
                                  <a:rPr lang="fr-FR" sz="4000" i="1">
                                    <a:solidFill>
                                      <a:schemeClr val="tx1"/>
                                    </a:solidFill>
                                    <a:latin typeface="Cambria Math" panose="02040503050406030204" pitchFamily="18" charset="0"/>
                                  </a:rPr>
                                </m:ctrlPr>
                              </m:dPr>
                              <m:e>
                                <m:r>
                                  <a:rPr lang="fr-FR" sz="4000" i="1">
                                    <a:solidFill>
                                      <a:schemeClr val="tx1"/>
                                    </a:solidFill>
                                    <a:latin typeface="Cambria Math" panose="02040503050406030204" pitchFamily="18" charset="0"/>
                                  </a:rPr>
                                  <m:t>𝐽</m:t>
                                </m:r>
                                <m:r>
                                  <a:rPr lang="fr-FR" sz="4000" i="0">
                                    <a:solidFill>
                                      <a:schemeClr val="tx1"/>
                                    </a:solidFill>
                                    <a:latin typeface="Cambria Math" panose="02040503050406030204" pitchFamily="18" charset="0"/>
                                  </a:rPr>
                                  <m:t>,</m:t>
                                </m:r>
                                <m:r>
                                  <a:rPr lang="fr-FR" sz="4000" i="1">
                                    <a:solidFill>
                                      <a:schemeClr val="tx1"/>
                                    </a:solidFill>
                                    <a:latin typeface="Cambria Math" panose="02040503050406030204" pitchFamily="18" charset="0"/>
                                  </a:rPr>
                                  <m:t>𝑇</m:t>
                                </m:r>
                              </m:e>
                            </m:d>
                            <m:r>
                              <a:rPr lang="fr-FR" sz="4000" i="0">
                                <a:solidFill>
                                  <a:schemeClr val="tx1"/>
                                </a:solidFill>
                                <a:latin typeface="Cambria Math" panose="02040503050406030204" pitchFamily="18" charset="0"/>
                              </a:rPr>
                              <m:t> =</m:t>
                            </m:r>
                            <m:r>
                              <a:rPr lang="fr-FR" sz="4000" i="1">
                                <a:solidFill>
                                  <a:schemeClr val="tx1"/>
                                </a:solidFill>
                                <a:latin typeface="Cambria Math" panose="02040503050406030204" pitchFamily="18" charset="0"/>
                              </a:rPr>
                              <m:t>𝜌</m:t>
                            </m:r>
                            <m:d>
                              <m:dPr>
                                <m:ctrlPr>
                                  <a:rPr lang="fr-FR" sz="4000" i="1">
                                    <a:solidFill>
                                      <a:schemeClr val="tx1"/>
                                    </a:solidFill>
                                    <a:latin typeface="Cambria Math" panose="02040503050406030204" pitchFamily="18" charset="0"/>
                                  </a:rPr>
                                </m:ctrlPr>
                              </m:dPr>
                              <m:e>
                                <m:r>
                                  <a:rPr lang="fr-FR" sz="4000" i="1">
                                    <a:solidFill>
                                      <a:schemeClr val="tx1"/>
                                    </a:solidFill>
                                    <a:latin typeface="Cambria Math" panose="02040503050406030204" pitchFamily="18" charset="0"/>
                                  </a:rPr>
                                  <m:t>𝑇</m:t>
                                </m:r>
                              </m:e>
                            </m:d>
                            <m:r>
                              <a:rPr lang="fr-FR" sz="4000" i="0">
                                <a:solidFill>
                                  <a:schemeClr val="tx1"/>
                                </a:solidFill>
                                <a:latin typeface="Cambria Math" panose="02040503050406030204" pitchFamily="18" charset="0"/>
                              </a:rPr>
                              <m:t> </m:t>
                            </m:r>
                            <m:f>
                              <m:fPr>
                                <m:ctrlPr>
                                  <a:rPr lang="fr-FR" sz="4000" i="1">
                                    <a:solidFill>
                                      <a:schemeClr val="tx1"/>
                                    </a:solidFill>
                                    <a:latin typeface="Cambria Math" panose="02040503050406030204" pitchFamily="18" charset="0"/>
                                  </a:rPr>
                                </m:ctrlPr>
                              </m:fPr>
                              <m:num>
                                <m:r>
                                  <a:rPr lang="fr-FR" sz="4000" i="1">
                                    <a:solidFill>
                                      <a:schemeClr val="tx1"/>
                                    </a:solidFill>
                                    <a:latin typeface="Cambria Math" panose="02040503050406030204" pitchFamily="18" charset="0"/>
                                  </a:rPr>
                                  <m:t>𝐿</m:t>
                                </m:r>
                              </m:num>
                              <m:den>
                                <m:r>
                                  <a:rPr lang="fr-FR" sz="4000" i="1">
                                    <a:solidFill>
                                      <a:schemeClr val="tx1"/>
                                    </a:solidFill>
                                    <a:latin typeface="Cambria Math" panose="02040503050406030204" pitchFamily="18" charset="0"/>
                                  </a:rPr>
                                  <m:t>𝑆</m:t>
                                </m:r>
                              </m:den>
                            </m:f>
                            <m:r>
                              <a:rPr lang="fr-FR" sz="4000" i="0">
                                <a:solidFill>
                                  <a:schemeClr val="tx1"/>
                                </a:solidFill>
                                <a:latin typeface="Cambria Math" panose="02040503050406030204" pitchFamily="18" charset="0"/>
                              </a:rPr>
                              <m:t>#</m:t>
                            </m:r>
                          </m:e>
                        </m:eqArr>
                      </m:oMath>
                    </m:oMathPara>
                  </a14:m>
                  <a:endParaRPr lang="fr-FR" sz="40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31" name="Rectangle 130">
                  <a:extLst>
                    <a:ext uri="{FF2B5EF4-FFF2-40B4-BE49-F238E27FC236}">
                      <a16:creationId xmlns:a16="http://schemas.microsoft.com/office/drawing/2014/main" id="{6B5C50A1-2C66-4F81-98BC-D47843F35927}"/>
                    </a:ext>
                  </a:extLst>
                </p:cNvPr>
                <p:cNvSpPr>
                  <a:spLocks noRot="1" noChangeAspect="1" noMove="1" noResize="1" noEditPoints="1" noAdjustHandles="1" noChangeArrowheads="1" noChangeShapeType="1" noTextEdit="1"/>
                </p:cNvSpPr>
                <p:nvPr/>
              </p:nvSpPr>
              <p:spPr>
                <a:xfrm>
                  <a:off x="9450969" y="6357749"/>
                  <a:ext cx="3737887" cy="1245021"/>
                </a:xfrm>
                <a:prstGeom prst="rect">
                  <a:avLst/>
                </a:prstGeom>
                <a:blipFill>
                  <a:blip r:embed="rId8"/>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32" name="Rectangle 131">
                  <a:extLst>
                    <a:ext uri="{FF2B5EF4-FFF2-40B4-BE49-F238E27FC236}">
                      <a16:creationId xmlns:a16="http://schemas.microsoft.com/office/drawing/2014/main" id="{E248E59D-3555-4383-AA5D-C04B42B41E52}"/>
                    </a:ext>
                  </a:extLst>
                </p:cNvPr>
                <p:cNvSpPr/>
                <p:nvPr/>
              </p:nvSpPr>
              <p:spPr>
                <a:xfrm>
                  <a:off x="8538521" y="9982317"/>
                  <a:ext cx="6405728" cy="159569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eqArr>
                          <m:eqArrPr>
                            <m:ctrlPr>
                              <a:rPr lang="fr-FR" sz="4000" i="1" smtClean="0">
                                <a:solidFill>
                                  <a:schemeClr val="tx1"/>
                                </a:solidFill>
                                <a:latin typeface="Cambria Math" panose="02040503050406030204" pitchFamily="18" charset="0"/>
                              </a:rPr>
                            </m:ctrlPr>
                          </m:eqArrPr>
                          <m:e>
                            <m:r>
                              <a:rPr lang="fr-FR" sz="4000">
                                <a:solidFill>
                                  <a:schemeClr val="tx1"/>
                                </a:solidFill>
                                <a:latin typeface="Cambria Math" panose="02040503050406030204" pitchFamily="18" charset="0"/>
                              </a:rPr>
                              <m:t>&amp;</m:t>
                            </m:r>
                            <m:sSub>
                              <m:sSubPr>
                                <m:ctrlPr>
                                  <a:rPr lang="fr-FR" sz="4000" i="1">
                                    <a:solidFill>
                                      <a:schemeClr val="tx1"/>
                                    </a:solidFill>
                                    <a:latin typeface="Cambria Math" panose="02040503050406030204" pitchFamily="18" charset="0"/>
                                  </a:rPr>
                                </m:ctrlPr>
                              </m:sSubPr>
                              <m:e>
                                <m:r>
                                  <a:rPr lang="fr-FR" sz="4000" i="1">
                                    <a:solidFill>
                                      <a:schemeClr val="tx1"/>
                                    </a:solidFill>
                                    <a:latin typeface="Cambria Math" panose="02040503050406030204" pitchFamily="18" charset="0"/>
                                  </a:rPr>
                                  <m:t>𝜌</m:t>
                                </m:r>
                              </m:e>
                              <m:sub>
                                <m:r>
                                  <a:rPr lang="fr-FR" sz="4000" i="1">
                                    <a:solidFill>
                                      <a:schemeClr val="tx1"/>
                                    </a:solidFill>
                                    <a:latin typeface="Cambria Math" panose="02040503050406030204" pitchFamily="18" charset="0"/>
                                  </a:rPr>
                                  <m:t>𝑠</m:t>
                                </m:r>
                              </m:sub>
                            </m:sSub>
                            <m:d>
                              <m:dPr>
                                <m:ctrlPr>
                                  <a:rPr lang="fr-FR" sz="4000" i="1">
                                    <a:solidFill>
                                      <a:schemeClr val="tx1"/>
                                    </a:solidFill>
                                    <a:latin typeface="Cambria Math" panose="02040503050406030204" pitchFamily="18" charset="0"/>
                                  </a:rPr>
                                </m:ctrlPr>
                              </m:dPr>
                              <m:e>
                                <m:r>
                                  <a:rPr lang="fr-FR" sz="4000" i="1">
                                    <a:solidFill>
                                      <a:schemeClr val="tx1"/>
                                    </a:solidFill>
                                    <a:latin typeface="Cambria Math" panose="02040503050406030204" pitchFamily="18" charset="0"/>
                                  </a:rPr>
                                  <m:t>𝐽</m:t>
                                </m:r>
                                <m:r>
                                  <a:rPr lang="fr-FR" sz="4000" i="0">
                                    <a:solidFill>
                                      <a:schemeClr val="tx1"/>
                                    </a:solidFill>
                                    <a:latin typeface="Cambria Math" panose="02040503050406030204" pitchFamily="18" charset="0"/>
                                  </a:rPr>
                                  <m:t>,</m:t>
                                </m:r>
                                <m:r>
                                  <a:rPr lang="fr-FR" sz="4000" i="1">
                                    <a:solidFill>
                                      <a:schemeClr val="tx1"/>
                                    </a:solidFill>
                                    <a:latin typeface="Cambria Math" panose="02040503050406030204" pitchFamily="18" charset="0"/>
                                  </a:rPr>
                                  <m:t>𝑇</m:t>
                                </m:r>
                              </m:e>
                            </m:d>
                            <m:r>
                              <a:rPr lang="fr-FR" sz="4000" i="0">
                                <a:solidFill>
                                  <a:schemeClr val="tx1"/>
                                </a:solidFill>
                                <a:latin typeface="Cambria Math" panose="02040503050406030204" pitchFamily="18" charset="0"/>
                              </a:rPr>
                              <m:t> =</m:t>
                            </m:r>
                            <m:f>
                              <m:fPr>
                                <m:ctrlPr>
                                  <a:rPr lang="fr-FR" sz="4000" i="1">
                                    <a:solidFill>
                                      <a:schemeClr val="tx1"/>
                                    </a:solidFill>
                                    <a:latin typeface="Cambria Math" panose="02040503050406030204" pitchFamily="18" charset="0"/>
                                  </a:rPr>
                                </m:ctrlPr>
                              </m:fPr>
                              <m:num>
                                <m:sSub>
                                  <m:sSubPr>
                                    <m:ctrlPr>
                                      <a:rPr lang="fr-FR" sz="4000" i="1">
                                        <a:solidFill>
                                          <a:schemeClr val="tx1"/>
                                        </a:solidFill>
                                        <a:latin typeface="Cambria Math" panose="02040503050406030204" pitchFamily="18" charset="0"/>
                                      </a:rPr>
                                    </m:ctrlPr>
                                  </m:sSubPr>
                                  <m:e>
                                    <m:r>
                                      <a:rPr lang="fr-FR" sz="4000" i="1">
                                        <a:solidFill>
                                          <a:schemeClr val="tx1"/>
                                        </a:solidFill>
                                        <a:latin typeface="Cambria Math" panose="02040503050406030204" pitchFamily="18" charset="0"/>
                                      </a:rPr>
                                      <m:t>𝐸</m:t>
                                    </m:r>
                                  </m:e>
                                  <m:sub>
                                    <m:r>
                                      <a:rPr lang="fr-FR" sz="4000" i="1">
                                        <a:solidFill>
                                          <a:schemeClr val="tx1"/>
                                        </a:solidFill>
                                        <a:latin typeface="Cambria Math" panose="02040503050406030204" pitchFamily="18" charset="0"/>
                                      </a:rPr>
                                      <m:t>𝑐</m:t>
                                    </m:r>
                                  </m:sub>
                                </m:sSub>
                              </m:num>
                              <m:den>
                                <m:d>
                                  <m:dPr>
                                    <m:begChr m:val=""/>
                                    <m:ctrlPr>
                                      <a:rPr lang="fr-FR" sz="4000" i="1">
                                        <a:solidFill>
                                          <a:schemeClr val="tx1"/>
                                        </a:solidFill>
                                        <a:latin typeface="Cambria Math" panose="02040503050406030204" pitchFamily="18" charset="0"/>
                                      </a:rPr>
                                    </m:ctrlPr>
                                  </m:dPr>
                                  <m:e>
                                    <m:sSub>
                                      <m:sSubPr>
                                        <m:ctrlPr>
                                          <a:rPr lang="fr-FR" sz="4000" i="1">
                                            <a:solidFill>
                                              <a:schemeClr val="tx1"/>
                                            </a:solidFill>
                                            <a:latin typeface="Cambria Math" panose="02040503050406030204" pitchFamily="18" charset="0"/>
                                          </a:rPr>
                                        </m:ctrlPr>
                                      </m:sSubPr>
                                      <m:e>
                                        <m:r>
                                          <a:rPr lang="fr-FR" sz="4000" i="1">
                                            <a:solidFill>
                                              <a:schemeClr val="tx1"/>
                                            </a:solidFill>
                                            <a:latin typeface="Cambria Math" panose="02040503050406030204" pitchFamily="18" charset="0"/>
                                          </a:rPr>
                                          <m:t>𝐽</m:t>
                                        </m:r>
                                      </m:e>
                                      <m:sub>
                                        <m:r>
                                          <a:rPr lang="fr-FR" sz="4000" i="1">
                                            <a:solidFill>
                                              <a:schemeClr val="tx1"/>
                                            </a:solidFill>
                                            <a:latin typeface="Cambria Math" panose="02040503050406030204" pitchFamily="18" charset="0"/>
                                          </a:rPr>
                                          <m:t>𝑐</m:t>
                                        </m:r>
                                      </m:sub>
                                    </m:sSub>
                                    <m:r>
                                      <a:rPr lang="fr-FR" sz="4000" i="0">
                                        <a:solidFill>
                                          <a:schemeClr val="tx1"/>
                                        </a:solidFill>
                                        <a:latin typeface="Cambria Math" panose="02040503050406030204" pitchFamily="18" charset="0"/>
                                      </a:rPr>
                                      <m:t>(</m:t>
                                    </m:r>
                                    <m:r>
                                      <a:rPr lang="fr-FR" sz="4000" i="1">
                                        <a:solidFill>
                                          <a:schemeClr val="tx1"/>
                                        </a:solidFill>
                                        <a:latin typeface="Cambria Math" panose="02040503050406030204" pitchFamily="18" charset="0"/>
                                      </a:rPr>
                                      <m:t>𝑇</m:t>
                                    </m:r>
                                  </m:e>
                                </m:d>
                              </m:den>
                            </m:f>
                            <m:sSup>
                              <m:sSupPr>
                                <m:ctrlPr>
                                  <a:rPr lang="fr-FR" sz="4000" i="1">
                                    <a:solidFill>
                                      <a:schemeClr val="tx1"/>
                                    </a:solidFill>
                                    <a:latin typeface="Cambria Math" panose="02040503050406030204" pitchFamily="18" charset="0"/>
                                  </a:rPr>
                                </m:ctrlPr>
                              </m:sSupPr>
                              <m:e>
                                <m:d>
                                  <m:dPr>
                                    <m:ctrlPr>
                                      <a:rPr lang="fr-FR" sz="4000" i="1">
                                        <a:solidFill>
                                          <a:schemeClr val="tx1"/>
                                        </a:solidFill>
                                        <a:latin typeface="Cambria Math" panose="02040503050406030204" pitchFamily="18" charset="0"/>
                                      </a:rPr>
                                    </m:ctrlPr>
                                  </m:dPr>
                                  <m:e>
                                    <m:f>
                                      <m:fPr>
                                        <m:ctrlPr>
                                          <a:rPr lang="fr-FR" sz="4000" i="1">
                                            <a:solidFill>
                                              <a:schemeClr val="tx1"/>
                                            </a:solidFill>
                                            <a:latin typeface="Cambria Math" panose="02040503050406030204" pitchFamily="18" charset="0"/>
                                          </a:rPr>
                                        </m:ctrlPr>
                                      </m:fPr>
                                      <m:num>
                                        <m:d>
                                          <m:dPr>
                                            <m:begChr m:val="|"/>
                                            <m:endChr m:val="|"/>
                                            <m:ctrlPr>
                                              <a:rPr lang="fr-FR" sz="4000" i="1">
                                                <a:solidFill>
                                                  <a:schemeClr val="tx1"/>
                                                </a:solidFill>
                                                <a:latin typeface="Cambria Math" panose="02040503050406030204" pitchFamily="18" charset="0"/>
                                              </a:rPr>
                                            </m:ctrlPr>
                                          </m:dPr>
                                          <m:e>
                                            <m:r>
                                              <a:rPr lang="fr-FR" sz="4000" i="1">
                                                <a:solidFill>
                                                  <a:schemeClr val="tx1"/>
                                                </a:solidFill>
                                                <a:latin typeface="Cambria Math" panose="02040503050406030204" pitchFamily="18" charset="0"/>
                                              </a:rPr>
                                              <m:t>𝐽</m:t>
                                            </m:r>
                                          </m:e>
                                        </m:d>
                                      </m:num>
                                      <m:den>
                                        <m:d>
                                          <m:dPr>
                                            <m:begChr m:val=""/>
                                            <m:ctrlPr>
                                              <a:rPr lang="fr-FR" sz="4000" i="1">
                                                <a:solidFill>
                                                  <a:schemeClr val="tx1"/>
                                                </a:solidFill>
                                                <a:latin typeface="Cambria Math" panose="02040503050406030204" pitchFamily="18" charset="0"/>
                                              </a:rPr>
                                            </m:ctrlPr>
                                          </m:dPr>
                                          <m:e>
                                            <m:sSub>
                                              <m:sSubPr>
                                                <m:ctrlPr>
                                                  <a:rPr lang="fr-FR" sz="4000" i="1">
                                                    <a:solidFill>
                                                      <a:schemeClr val="tx1"/>
                                                    </a:solidFill>
                                                    <a:latin typeface="Cambria Math" panose="02040503050406030204" pitchFamily="18" charset="0"/>
                                                  </a:rPr>
                                                </m:ctrlPr>
                                              </m:sSubPr>
                                              <m:e>
                                                <m:r>
                                                  <a:rPr lang="fr-FR" sz="4000" i="1">
                                                    <a:solidFill>
                                                      <a:schemeClr val="tx1"/>
                                                    </a:solidFill>
                                                    <a:latin typeface="Cambria Math" panose="02040503050406030204" pitchFamily="18" charset="0"/>
                                                  </a:rPr>
                                                  <m:t>𝐽</m:t>
                                                </m:r>
                                              </m:e>
                                              <m:sub>
                                                <m:r>
                                                  <a:rPr lang="fr-FR" sz="4000" i="1">
                                                    <a:solidFill>
                                                      <a:schemeClr val="tx1"/>
                                                    </a:solidFill>
                                                    <a:latin typeface="Cambria Math" panose="02040503050406030204" pitchFamily="18" charset="0"/>
                                                  </a:rPr>
                                                  <m:t>𝑐</m:t>
                                                </m:r>
                                              </m:sub>
                                            </m:sSub>
                                            <m:r>
                                              <a:rPr lang="fr-FR" sz="4000" i="0">
                                                <a:solidFill>
                                                  <a:schemeClr val="tx1"/>
                                                </a:solidFill>
                                                <a:latin typeface="Cambria Math" panose="02040503050406030204" pitchFamily="18" charset="0"/>
                                              </a:rPr>
                                              <m:t>(</m:t>
                                            </m:r>
                                            <m:r>
                                              <a:rPr lang="fr-FR" sz="4000" i="1">
                                                <a:solidFill>
                                                  <a:schemeClr val="tx1"/>
                                                </a:solidFill>
                                                <a:latin typeface="Cambria Math" panose="02040503050406030204" pitchFamily="18" charset="0"/>
                                              </a:rPr>
                                              <m:t>𝑇</m:t>
                                            </m:r>
                                          </m:e>
                                        </m:d>
                                      </m:den>
                                    </m:f>
                                  </m:e>
                                </m:d>
                              </m:e>
                              <m:sup>
                                <m:r>
                                  <a:rPr lang="fr-FR" sz="4000" i="1">
                                    <a:solidFill>
                                      <a:schemeClr val="tx1"/>
                                    </a:solidFill>
                                    <a:latin typeface="Cambria Math" panose="02040503050406030204" pitchFamily="18" charset="0"/>
                                  </a:rPr>
                                  <m:t>𝑛</m:t>
                                </m:r>
                                <m:r>
                                  <a:rPr lang="fr-FR" sz="4000" i="0">
                                    <a:solidFill>
                                      <a:schemeClr val="tx1"/>
                                    </a:solidFill>
                                    <a:latin typeface="Cambria Math" panose="02040503050406030204" pitchFamily="18" charset="0"/>
                                  </a:rPr>
                                  <m:t>−1</m:t>
                                </m:r>
                              </m:sup>
                            </m:sSup>
                            <m:r>
                              <a:rPr lang="fr-FR" sz="4000" i="0">
                                <a:solidFill>
                                  <a:schemeClr val="tx1"/>
                                </a:solidFill>
                                <a:latin typeface="Cambria Math" panose="02040503050406030204" pitchFamily="18" charset="0"/>
                              </a:rPr>
                              <m:t>#</m:t>
                            </m:r>
                          </m:e>
                        </m:eqArr>
                      </m:oMath>
                    </m:oMathPara>
                  </a14:m>
                  <a:endParaRPr lang="fr-FR"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32" name="Rectangle 131">
                  <a:extLst>
                    <a:ext uri="{FF2B5EF4-FFF2-40B4-BE49-F238E27FC236}">
                      <a16:creationId xmlns:a16="http://schemas.microsoft.com/office/drawing/2014/main" id="{E248E59D-3555-4383-AA5D-C04B42B41E52}"/>
                    </a:ext>
                  </a:extLst>
                </p:cNvPr>
                <p:cNvSpPr>
                  <a:spLocks noRot="1" noChangeAspect="1" noMove="1" noResize="1" noEditPoints="1" noAdjustHandles="1" noChangeArrowheads="1" noChangeShapeType="1" noTextEdit="1"/>
                </p:cNvSpPr>
                <p:nvPr/>
              </p:nvSpPr>
              <p:spPr>
                <a:xfrm>
                  <a:off x="8538521" y="9982317"/>
                  <a:ext cx="6405728" cy="1595693"/>
                </a:xfrm>
                <a:prstGeom prst="rect">
                  <a:avLst/>
                </a:prstGeom>
                <a:blipFill>
                  <a:blip r:embed="rId9"/>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33" name="Rectangle 132">
                  <a:extLst>
                    <a:ext uri="{FF2B5EF4-FFF2-40B4-BE49-F238E27FC236}">
                      <a16:creationId xmlns:a16="http://schemas.microsoft.com/office/drawing/2014/main" id="{4D42FB44-AFA1-4D30-A4D5-2FBD13691047}"/>
                    </a:ext>
                  </a:extLst>
                </p:cNvPr>
                <p:cNvSpPr/>
                <p:nvPr/>
              </p:nvSpPr>
              <p:spPr>
                <a:xfrm>
                  <a:off x="9863888" y="11490588"/>
                  <a:ext cx="5887735" cy="707886"/>
                </a:xfrm>
                <a:prstGeom prst="rect">
                  <a:avLst/>
                </a:prstGeom>
              </p:spPr>
              <p:txBody>
                <a:bodyPr wrap="none">
                  <a:spAutoFit/>
                </a:bodyPr>
                <a:lstStyle/>
                <a:p>
                  <a:pPr marL="571500" indent="-571500">
                    <a:buFont typeface="Arial" panose="020B0604020202020204" pitchFamily="34" charset="0"/>
                    <a:buChar char="•"/>
                  </a:pPr>
                  <a14:m>
                    <m:oMath xmlns:m="http://schemas.openxmlformats.org/officeDocument/2006/math">
                      <m:r>
                        <m:rPr>
                          <m:nor/>
                        </m:rPr>
                        <a:rPr lang="en-US" sz="4000" smtClean="0">
                          <a:solidFill>
                            <a:schemeClr val="tx1"/>
                          </a:solidFill>
                          <a:latin typeface="Times New Roman" panose="02020603050405020304" pitchFamily="18" charset="0"/>
                          <a:cs typeface="Times New Roman" panose="02020603050405020304" pitchFamily="18" charset="0"/>
                        </a:rPr>
                        <m:t>(</m:t>
                      </m:r>
                      <m:r>
                        <m:rPr>
                          <m:nor/>
                        </m:rPr>
                        <a:rPr lang="en-US" sz="4000" smtClean="0">
                          <a:solidFill>
                            <a:schemeClr val="tx1"/>
                          </a:solidFill>
                          <a:latin typeface="Times New Roman" panose="02020603050405020304" pitchFamily="18" charset="0"/>
                          <a:cs typeface="Times New Roman" panose="02020603050405020304" pitchFamily="18" charset="0"/>
                        </a:rPr>
                        <m:t>RE</m:t>
                      </m:r>
                      <m:r>
                        <m:rPr>
                          <m:nor/>
                        </m:rPr>
                        <a:rPr lang="en-US" sz="4000" smtClean="0">
                          <a:solidFill>
                            <a:schemeClr val="tx1"/>
                          </a:solidFill>
                          <a:latin typeface="Times New Roman" panose="02020603050405020304" pitchFamily="18" charset="0"/>
                          <a:cs typeface="Times New Roman" panose="02020603050405020304" pitchFamily="18" charset="0"/>
                        </a:rPr>
                        <m:t>)</m:t>
                      </m:r>
                      <m:r>
                        <m:rPr>
                          <m:nor/>
                        </m:rPr>
                        <a:rPr lang="en-US" sz="4000" smtClean="0">
                          <a:solidFill>
                            <a:schemeClr val="tx1"/>
                          </a:solidFill>
                          <a:latin typeface="Times New Roman" panose="02020603050405020304" pitchFamily="18" charset="0"/>
                          <a:cs typeface="Times New Roman" panose="02020603050405020304" pitchFamily="18" charset="0"/>
                        </a:rPr>
                        <m:t>BCO</m:t>
                      </m:r>
                      <m:r>
                        <m:rPr>
                          <m:nor/>
                        </m:rPr>
                        <a:rPr lang="en-US" sz="4000" smtClean="0">
                          <a:solidFill>
                            <a:schemeClr val="tx1"/>
                          </a:solidFill>
                          <a:latin typeface="Times New Roman" panose="02020603050405020304" pitchFamily="18" charset="0"/>
                          <a:cs typeface="Times New Roman" panose="02020603050405020304" pitchFamily="18" charset="0"/>
                        </a:rPr>
                        <m:t> </m:t>
                      </m:r>
                      <m:r>
                        <m:rPr>
                          <m:nor/>
                        </m:rPr>
                        <a:rPr lang="en-US" sz="4000" smtClean="0">
                          <a:solidFill>
                            <a:schemeClr val="tx1"/>
                          </a:solidFill>
                          <a:latin typeface="Times New Roman" panose="02020603050405020304" pitchFamily="18" charset="0"/>
                          <a:cs typeface="Times New Roman" panose="02020603050405020304" pitchFamily="18" charset="0"/>
                        </a:rPr>
                        <m:t>normal</m:t>
                      </m:r>
                      <m:r>
                        <m:rPr>
                          <m:nor/>
                        </m:rPr>
                        <a:rPr lang="en-US" sz="4000" smtClean="0">
                          <a:solidFill>
                            <a:schemeClr val="tx1"/>
                          </a:solidFill>
                          <a:latin typeface="Times New Roman" panose="02020603050405020304" pitchFamily="18" charset="0"/>
                          <a:cs typeface="Times New Roman" panose="02020603050405020304" pitchFamily="18" charset="0"/>
                        </a:rPr>
                        <m:t>−</m:t>
                      </m:r>
                      <m:r>
                        <m:rPr>
                          <m:nor/>
                        </m:rPr>
                        <a:rPr lang="en-US" sz="4000" smtClean="0">
                          <a:solidFill>
                            <a:schemeClr val="tx1"/>
                          </a:solidFill>
                          <a:latin typeface="Times New Roman" panose="02020603050405020304" pitchFamily="18" charset="0"/>
                          <a:cs typeface="Times New Roman" panose="02020603050405020304" pitchFamily="18" charset="0"/>
                        </a:rPr>
                        <m:t>state</m:t>
                      </m:r>
                      <m:r>
                        <m:rPr>
                          <m:nor/>
                        </m:rPr>
                        <a:rPr lang="en-US" sz="4000" smtClean="0">
                          <a:solidFill>
                            <a:schemeClr val="tx1"/>
                          </a:solidFill>
                          <a:latin typeface="Times New Roman" panose="02020603050405020304" pitchFamily="18" charset="0"/>
                          <a:cs typeface="Times New Roman" panose="02020603050405020304" pitchFamily="18" charset="0"/>
                        </a:rPr>
                        <m:t> </m:t>
                      </m:r>
                      <m:r>
                        <m:rPr>
                          <m:nor/>
                        </m:rPr>
                        <a:rPr lang="en-US" sz="4000" smtClean="0">
                          <a:solidFill>
                            <a:schemeClr val="tx1"/>
                          </a:solidFill>
                          <a:latin typeface="Times New Roman" panose="02020603050405020304" pitchFamily="18" charset="0"/>
                          <a:cs typeface="Times New Roman" panose="02020603050405020304" pitchFamily="18" charset="0"/>
                        </a:rPr>
                        <m:t>resistivity</m:t>
                      </m:r>
                      <m:r>
                        <m:rPr>
                          <m:nor/>
                        </m:rPr>
                        <a:rPr lang="fr-FR" sz="4000" b="0" i="0" smtClean="0">
                          <a:solidFill>
                            <a:schemeClr val="tx1"/>
                          </a:solidFill>
                          <a:latin typeface="Times New Roman" panose="02020603050405020304" pitchFamily="18" charset="0"/>
                          <a:cs typeface="Times New Roman" panose="02020603050405020304" pitchFamily="18" charset="0"/>
                        </a:rPr>
                        <m:t>:</m:t>
                      </m:r>
                    </m:oMath>
                  </a14:m>
                  <a:endParaRPr lang="fr-FR" sz="72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33" name="Rectangle 132">
                  <a:extLst>
                    <a:ext uri="{FF2B5EF4-FFF2-40B4-BE49-F238E27FC236}">
                      <a16:creationId xmlns:a16="http://schemas.microsoft.com/office/drawing/2014/main" id="{4D42FB44-AFA1-4D30-A4D5-2FBD13691047}"/>
                    </a:ext>
                  </a:extLst>
                </p:cNvPr>
                <p:cNvSpPr>
                  <a:spLocks noRot="1" noChangeAspect="1" noMove="1" noResize="1" noEditPoints="1" noAdjustHandles="1" noChangeArrowheads="1" noChangeShapeType="1" noTextEdit="1"/>
                </p:cNvSpPr>
                <p:nvPr/>
              </p:nvSpPr>
              <p:spPr>
                <a:xfrm>
                  <a:off x="9863888" y="11490588"/>
                  <a:ext cx="5887735" cy="707886"/>
                </a:xfrm>
                <a:prstGeom prst="rect">
                  <a:avLst/>
                </a:prstGeom>
                <a:blipFill>
                  <a:blip r:embed="rId10"/>
                  <a:stretch>
                    <a:fillRect/>
                  </a:stretch>
                </a:blipFill>
              </p:spPr>
              <p:txBody>
                <a:bodyPr/>
                <a:lstStyle/>
                <a:p>
                  <a:r>
                    <a:rPr lang="fr-FR">
                      <a:noFill/>
                    </a:rPr>
                    <a:t> </a:t>
                  </a:r>
                </a:p>
              </p:txBody>
            </p:sp>
          </mc:Fallback>
        </mc:AlternateContent>
        <p:sp>
          <p:nvSpPr>
            <p:cNvPr id="134" name="Rectangle 133">
              <a:extLst>
                <a:ext uri="{FF2B5EF4-FFF2-40B4-BE49-F238E27FC236}">
                  <a16:creationId xmlns:a16="http://schemas.microsoft.com/office/drawing/2014/main" id="{A3243F94-953D-4EFB-81CE-2C42823E7079}"/>
                </a:ext>
              </a:extLst>
            </p:cNvPr>
            <p:cNvSpPr/>
            <p:nvPr/>
          </p:nvSpPr>
          <p:spPr>
            <a:xfrm>
              <a:off x="9863888" y="9528920"/>
              <a:ext cx="2165981" cy="677108"/>
            </a:xfrm>
            <a:prstGeom prst="rect">
              <a:avLst/>
            </a:prstGeom>
          </p:spPr>
          <p:txBody>
            <a:bodyPr wrap="none">
              <a:spAutoFit/>
            </a:bodyPr>
            <a:lstStyle/>
            <a:p>
              <a:pPr marL="571500" indent="-571500">
                <a:buFont typeface="Arial" panose="020B0604020202020204" pitchFamily="34" charset="0"/>
                <a:buChar char="•"/>
              </a:pPr>
              <a:r>
                <a:rPr lang="fr-FR" sz="3800" spc="-5" dirty="0">
                  <a:solidFill>
                    <a:schemeClr val="tx1"/>
                  </a:solidFill>
                  <a:latin typeface="Times New Roman;serif"/>
                  <a:ea typeface="SimSun" panose="02010600030101010101" pitchFamily="2" charset="-122"/>
                  <a:cs typeface="Times New Roman" panose="02020603050405020304" pitchFamily="18" charset="0"/>
                </a:rPr>
                <a:t>P</a:t>
              </a:r>
              <a:r>
                <a:rPr lang="x-none" sz="3800" spc="-5" dirty="0">
                  <a:solidFill>
                    <a:schemeClr val="tx1"/>
                  </a:solidFill>
                  <a:latin typeface="Times New Roman;serif"/>
                  <a:ea typeface="SimSun" panose="02010600030101010101" pitchFamily="2" charset="-122"/>
                  <a:cs typeface="Times New Roman" panose="02020603050405020304" pitchFamily="18" charset="0"/>
                </a:rPr>
                <a:t>ower law</a:t>
              </a:r>
              <a:r>
                <a:rPr lang="fr-FR" sz="3800" spc="-5" dirty="0">
                  <a:solidFill>
                    <a:schemeClr val="tx1"/>
                  </a:solidFill>
                  <a:latin typeface="Times New Roman;serif"/>
                  <a:ea typeface="SimSun" panose="02010600030101010101" pitchFamily="2" charset="-122"/>
                  <a:cs typeface="Times New Roman" panose="02020603050405020304" pitchFamily="18" charset="0"/>
                </a:rPr>
                <a:t>:</a:t>
              </a:r>
              <a:endParaRPr lang="fr-FR" sz="3800" dirty="0">
                <a:solidFill>
                  <a:schemeClr val="tx1"/>
                </a:solidFill>
              </a:endParaRPr>
            </a:p>
          </p:txBody>
        </p:sp>
        <mc:AlternateContent xmlns:mc="http://schemas.openxmlformats.org/markup-compatibility/2006" xmlns:a14="http://schemas.microsoft.com/office/drawing/2010/main">
          <mc:Choice Requires="a14">
            <p:sp>
              <p:nvSpPr>
                <p:cNvPr id="135" name="Rectangle 134">
                  <a:extLst>
                    <a:ext uri="{FF2B5EF4-FFF2-40B4-BE49-F238E27FC236}">
                      <a16:creationId xmlns:a16="http://schemas.microsoft.com/office/drawing/2014/main" id="{A261194D-7873-4862-A1C8-DDF9FE850BBE}"/>
                    </a:ext>
                  </a:extLst>
                </p:cNvPr>
                <p:cNvSpPr/>
                <p:nvPr/>
              </p:nvSpPr>
              <p:spPr>
                <a:xfrm>
                  <a:off x="9479962" y="8343744"/>
                  <a:ext cx="3737887" cy="124502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eqArr>
                          <m:eqArrPr>
                            <m:ctrlPr>
                              <a:rPr lang="fr-FR" sz="4000" i="1" smtClean="0">
                                <a:solidFill>
                                  <a:schemeClr val="tx1"/>
                                </a:solidFill>
                                <a:latin typeface="Cambria Math" panose="02040503050406030204" pitchFamily="18" charset="0"/>
                              </a:rPr>
                            </m:ctrlPr>
                          </m:eqArrPr>
                          <m:e>
                            <m:r>
                              <a:rPr lang="fr-FR" sz="4000">
                                <a:solidFill>
                                  <a:schemeClr val="tx1"/>
                                </a:solidFill>
                                <a:latin typeface="Cambria Math" panose="02040503050406030204" pitchFamily="18" charset="0"/>
                              </a:rPr>
                              <m:t>&amp;</m:t>
                            </m:r>
                            <m:sSub>
                              <m:sSubPr>
                                <m:ctrlPr>
                                  <a:rPr lang="fr-FR" sz="4000" i="1">
                                    <a:solidFill>
                                      <a:schemeClr val="tx1"/>
                                    </a:solidFill>
                                    <a:latin typeface="Cambria Math" panose="02040503050406030204" pitchFamily="18" charset="0"/>
                                  </a:rPr>
                                </m:ctrlPr>
                              </m:sSubPr>
                              <m:e>
                                <m:r>
                                  <a:rPr lang="fr-FR" sz="4000" i="1">
                                    <a:solidFill>
                                      <a:schemeClr val="tx1"/>
                                    </a:solidFill>
                                    <a:latin typeface="Cambria Math" panose="02040503050406030204" pitchFamily="18" charset="0"/>
                                  </a:rPr>
                                  <m:t>𝑅</m:t>
                                </m:r>
                              </m:e>
                              <m:sub>
                                <m:r>
                                  <a:rPr lang="fr-FR" sz="4000" i="1">
                                    <a:solidFill>
                                      <a:schemeClr val="tx1"/>
                                    </a:solidFill>
                                    <a:latin typeface="Cambria Math" panose="02040503050406030204" pitchFamily="18" charset="0"/>
                                  </a:rPr>
                                  <m:t>𝑒𝑙</m:t>
                                </m:r>
                              </m:sub>
                            </m:sSub>
                            <m:d>
                              <m:dPr>
                                <m:ctrlPr>
                                  <a:rPr lang="fr-FR" sz="4000" i="1">
                                    <a:solidFill>
                                      <a:schemeClr val="tx1"/>
                                    </a:solidFill>
                                    <a:latin typeface="Cambria Math" panose="02040503050406030204" pitchFamily="18" charset="0"/>
                                  </a:rPr>
                                </m:ctrlPr>
                              </m:dPr>
                              <m:e>
                                <m:r>
                                  <a:rPr lang="fr-FR" sz="4000" i="1">
                                    <a:solidFill>
                                      <a:schemeClr val="tx1"/>
                                    </a:solidFill>
                                    <a:latin typeface="Cambria Math" panose="02040503050406030204" pitchFamily="18" charset="0"/>
                                  </a:rPr>
                                  <m:t>𝐽</m:t>
                                </m:r>
                                <m:r>
                                  <a:rPr lang="fr-FR" sz="4000" i="0">
                                    <a:solidFill>
                                      <a:schemeClr val="tx1"/>
                                    </a:solidFill>
                                    <a:latin typeface="Cambria Math" panose="02040503050406030204" pitchFamily="18" charset="0"/>
                                  </a:rPr>
                                  <m:t>,</m:t>
                                </m:r>
                                <m:r>
                                  <a:rPr lang="fr-FR" sz="4000" i="1">
                                    <a:solidFill>
                                      <a:schemeClr val="tx1"/>
                                    </a:solidFill>
                                    <a:latin typeface="Cambria Math" panose="02040503050406030204" pitchFamily="18" charset="0"/>
                                  </a:rPr>
                                  <m:t>𝑇</m:t>
                                </m:r>
                              </m:e>
                            </m:d>
                            <m:r>
                              <a:rPr lang="fr-FR" sz="4000" i="0">
                                <a:solidFill>
                                  <a:schemeClr val="tx1"/>
                                </a:solidFill>
                                <a:latin typeface="Cambria Math" panose="02040503050406030204" pitchFamily="18" charset="0"/>
                              </a:rPr>
                              <m:t> =</m:t>
                            </m:r>
                            <m:r>
                              <a:rPr lang="fr-FR" sz="4000" i="1">
                                <a:solidFill>
                                  <a:schemeClr val="tx1"/>
                                </a:solidFill>
                                <a:latin typeface="Cambria Math" panose="02040503050406030204" pitchFamily="18" charset="0"/>
                              </a:rPr>
                              <m:t>𝜌</m:t>
                            </m:r>
                            <m:d>
                              <m:dPr>
                                <m:ctrlPr>
                                  <a:rPr lang="fr-FR" sz="4000" i="1">
                                    <a:solidFill>
                                      <a:schemeClr val="tx1"/>
                                    </a:solidFill>
                                    <a:latin typeface="Cambria Math" panose="02040503050406030204" pitchFamily="18" charset="0"/>
                                  </a:rPr>
                                </m:ctrlPr>
                              </m:dPr>
                              <m:e>
                                <m:r>
                                  <a:rPr lang="fr-FR" sz="4000" i="1">
                                    <a:solidFill>
                                      <a:schemeClr val="tx1"/>
                                    </a:solidFill>
                                    <a:latin typeface="Cambria Math" panose="02040503050406030204" pitchFamily="18" charset="0"/>
                                  </a:rPr>
                                  <m:t>𝐽</m:t>
                                </m:r>
                                <m:r>
                                  <a:rPr lang="fr-FR" sz="4000" i="0">
                                    <a:solidFill>
                                      <a:schemeClr val="tx1"/>
                                    </a:solidFill>
                                    <a:latin typeface="Cambria Math" panose="02040503050406030204" pitchFamily="18" charset="0"/>
                                  </a:rPr>
                                  <m:t>,</m:t>
                                </m:r>
                                <m:r>
                                  <a:rPr lang="fr-FR" sz="4000" i="1">
                                    <a:solidFill>
                                      <a:schemeClr val="tx1"/>
                                    </a:solidFill>
                                    <a:latin typeface="Cambria Math" panose="02040503050406030204" pitchFamily="18" charset="0"/>
                                  </a:rPr>
                                  <m:t>𝑇</m:t>
                                </m:r>
                              </m:e>
                            </m:d>
                            <m:r>
                              <a:rPr lang="fr-FR" sz="4000" i="0">
                                <a:solidFill>
                                  <a:schemeClr val="tx1"/>
                                </a:solidFill>
                                <a:latin typeface="Cambria Math" panose="02040503050406030204" pitchFamily="18" charset="0"/>
                              </a:rPr>
                              <m:t> </m:t>
                            </m:r>
                            <m:f>
                              <m:fPr>
                                <m:ctrlPr>
                                  <a:rPr lang="fr-FR" sz="4000" i="1">
                                    <a:solidFill>
                                      <a:schemeClr val="tx1"/>
                                    </a:solidFill>
                                    <a:latin typeface="Cambria Math" panose="02040503050406030204" pitchFamily="18" charset="0"/>
                                  </a:rPr>
                                </m:ctrlPr>
                              </m:fPr>
                              <m:num>
                                <m:r>
                                  <a:rPr lang="fr-FR" sz="4000" i="1">
                                    <a:solidFill>
                                      <a:schemeClr val="tx1"/>
                                    </a:solidFill>
                                    <a:latin typeface="Cambria Math" panose="02040503050406030204" pitchFamily="18" charset="0"/>
                                  </a:rPr>
                                  <m:t>𝐿</m:t>
                                </m:r>
                              </m:num>
                              <m:den>
                                <m:r>
                                  <a:rPr lang="fr-FR" sz="4000" i="1">
                                    <a:solidFill>
                                      <a:schemeClr val="tx1"/>
                                    </a:solidFill>
                                    <a:latin typeface="Cambria Math" panose="02040503050406030204" pitchFamily="18" charset="0"/>
                                  </a:rPr>
                                  <m:t>𝑆</m:t>
                                </m:r>
                              </m:den>
                            </m:f>
                            <m:r>
                              <a:rPr lang="fr-FR" sz="4000" i="0">
                                <a:solidFill>
                                  <a:schemeClr val="tx1"/>
                                </a:solidFill>
                                <a:latin typeface="Cambria Math" panose="02040503050406030204" pitchFamily="18" charset="0"/>
                              </a:rPr>
                              <m:t>#</m:t>
                            </m:r>
                          </m:e>
                        </m:eqArr>
                      </m:oMath>
                    </m:oMathPara>
                  </a14:m>
                  <a:endParaRPr lang="fr-FR" sz="40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35" name="Rectangle 134">
                  <a:extLst>
                    <a:ext uri="{FF2B5EF4-FFF2-40B4-BE49-F238E27FC236}">
                      <a16:creationId xmlns:a16="http://schemas.microsoft.com/office/drawing/2014/main" id="{A261194D-7873-4862-A1C8-DDF9FE850BBE}"/>
                    </a:ext>
                  </a:extLst>
                </p:cNvPr>
                <p:cNvSpPr>
                  <a:spLocks noRot="1" noChangeAspect="1" noMove="1" noResize="1" noEditPoints="1" noAdjustHandles="1" noChangeArrowheads="1" noChangeShapeType="1" noTextEdit="1"/>
                </p:cNvSpPr>
                <p:nvPr/>
              </p:nvSpPr>
              <p:spPr>
                <a:xfrm>
                  <a:off x="9479962" y="8343744"/>
                  <a:ext cx="3737887" cy="1245021"/>
                </a:xfrm>
                <a:prstGeom prst="rect">
                  <a:avLst/>
                </a:prstGeom>
                <a:blipFill>
                  <a:blip r:embed="rId11"/>
                  <a:stretch>
                    <a:fillRect/>
                  </a:stretch>
                </a:blipFill>
              </p:spPr>
              <p:txBody>
                <a:bodyPr/>
                <a:lstStyle/>
                <a:p>
                  <a:r>
                    <a:rPr lang="fr-FR">
                      <a:noFill/>
                    </a:rPr>
                    <a:t> </a:t>
                  </a:r>
                </a:p>
              </p:txBody>
            </p:sp>
          </mc:Fallback>
        </mc:AlternateContent>
        <p:sp>
          <p:nvSpPr>
            <p:cNvPr id="136" name="Rectangle 135">
              <a:extLst>
                <a:ext uri="{FF2B5EF4-FFF2-40B4-BE49-F238E27FC236}">
                  <a16:creationId xmlns:a16="http://schemas.microsoft.com/office/drawing/2014/main" id="{CCB257A6-84EA-4D88-9095-D76E587F694D}"/>
                </a:ext>
              </a:extLst>
            </p:cNvPr>
            <p:cNvSpPr/>
            <p:nvPr/>
          </p:nvSpPr>
          <p:spPr>
            <a:xfrm>
              <a:off x="9358293" y="7636086"/>
              <a:ext cx="13661163" cy="677108"/>
            </a:xfrm>
            <a:prstGeom prst="rect">
              <a:avLst/>
            </a:prstGeom>
          </p:spPr>
          <p:txBody>
            <a:bodyPr wrap="square">
              <a:spAutoFit/>
            </a:bodyPr>
            <a:lstStyle/>
            <a:p>
              <a:pPr marL="571500" indent="-571500">
                <a:buFont typeface="Wingdings" panose="05000000000000000000" pitchFamily="2" charset="2"/>
                <a:buChar char="v"/>
              </a:pPr>
              <a:r>
                <a:rPr lang="en-US" sz="3800" dirty="0">
                  <a:solidFill>
                    <a:schemeClr val="tx1"/>
                  </a:solidFill>
                  <a:latin typeface="Times New Roman" panose="02020603050405020304" pitchFamily="18" charset="0"/>
                  <a:cs typeface="Times New Roman" panose="02020603050405020304" pitchFamily="18" charset="0"/>
                </a:rPr>
                <a:t>The resistance of each </a:t>
              </a:r>
              <a:r>
                <a:rPr lang="en-US" sz="3800" dirty="0">
                  <a:solidFill>
                    <a:schemeClr val="tx1"/>
                  </a:solidFill>
                  <a:latin typeface="Times New Roman" panose="02020603050405020304" pitchFamily="18" charset="0"/>
                </a:rPr>
                <a:t>(RE)BCO </a:t>
              </a:r>
              <a:r>
                <a:rPr lang="en-US" sz="3800" dirty="0">
                  <a:solidFill>
                    <a:schemeClr val="tx1"/>
                  </a:solidFill>
                  <a:latin typeface="Times New Roman" panose="02020603050405020304" pitchFamily="18" charset="0"/>
                  <a:cs typeface="Times New Roman" panose="02020603050405020304" pitchFamily="18" charset="0"/>
                </a:rPr>
                <a:t>discretization element: </a:t>
              </a:r>
            </a:p>
          </p:txBody>
        </p:sp>
        <mc:AlternateContent xmlns:mc="http://schemas.openxmlformats.org/markup-compatibility/2006" xmlns:a14="http://schemas.microsoft.com/office/drawing/2010/main">
          <mc:Choice Requires="a14">
            <p:sp>
              <p:nvSpPr>
                <p:cNvPr id="137" name="Rectangle 136">
                  <a:extLst>
                    <a:ext uri="{FF2B5EF4-FFF2-40B4-BE49-F238E27FC236}">
                      <a16:creationId xmlns:a16="http://schemas.microsoft.com/office/drawing/2014/main" id="{3C51F9E9-CC80-4437-B53E-E7ADCDA4F0F4}"/>
                    </a:ext>
                  </a:extLst>
                </p:cNvPr>
                <p:cNvSpPr/>
                <p:nvPr/>
              </p:nvSpPr>
              <p:spPr>
                <a:xfrm>
                  <a:off x="9864983" y="12172076"/>
                  <a:ext cx="6065956" cy="7078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eqArr>
                          <m:eqArrPr>
                            <m:ctrlPr>
                              <a:rPr lang="fr-FR" sz="4000" i="1" smtClean="0">
                                <a:solidFill>
                                  <a:schemeClr val="tx1"/>
                                </a:solidFill>
                                <a:latin typeface="Cambria Math" panose="02040503050406030204" pitchFamily="18" charset="0"/>
                              </a:rPr>
                            </m:ctrlPr>
                          </m:eqArrPr>
                          <m:e>
                            <m:r>
                              <a:rPr lang="fr-FR" sz="4000">
                                <a:solidFill>
                                  <a:schemeClr val="tx1"/>
                                </a:solidFill>
                                <a:latin typeface="Cambria Math" panose="02040503050406030204" pitchFamily="18" charset="0"/>
                              </a:rPr>
                              <m:t>&amp;</m:t>
                            </m:r>
                            <m:sSub>
                              <m:sSubPr>
                                <m:ctrlPr>
                                  <a:rPr lang="fr-FR" sz="4000" i="1">
                                    <a:solidFill>
                                      <a:schemeClr val="tx1"/>
                                    </a:solidFill>
                                    <a:latin typeface="Cambria Math" panose="02040503050406030204" pitchFamily="18" charset="0"/>
                                  </a:rPr>
                                </m:ctrlPr>
                              </m:sSubPr>
                              <m:e>
                                <m:r>
                                  <a:rPr lang="fr-FR" sz="4000" i="1">
                                    <a:solidFill>
                                      <a:schemeClr val="tx1"/>
                                    </a:solidFill>
                                    <a:latin typeface="Cambria Math" panose="02040503050406030204" pitchFamily="18" charset="0"/>
                                  </a:rPr>
                                  <m:t>𝜌</m:t>
                                </m:r>
                              </m:e>
                              <m:sub>
                                <m:r>
                                  <a:rPr lang="fr-FR" sz="4000" i="1">
                                    <a:solidFill>
                                      <a:schemeClr val="tx1"/>
                                    </a:solidFill>
                                    <a:latin typeface="Cambria Math" panose="02040503050406030204" pitchFamily="18" charset="0"/>
                                  </a:rPr>
                                  <m:t>𝑁</m:t>
                                </m:r>
                              </m:sub>
                            </m:sSub>
                            <m:d>
                              <m:dPr>
                                <m:ctrlPr>
                                  <a:rPr lang="fr-FR" sz="4000" i="1">
                                    <a:solidFill>
                                      <a:schemeClr val="tx1"/>
                                    </a:solidFill>
                                    <a:latin typeface="Cambria Math" panose="02040503050406030204" pitchFamily="18" charset="0"/>
                                  </a:rPr>
                                </m:ctrlPr>
                              </m:dPr>
                              <m:e>
                                <m:r>
                                  <a:rPr lang="fr-FR" sz="4000" i="1">
                                    <a:solidFill>
                                      <a:schemeClr val="tx1"/>
                                    </a:solidFill>
                                    <a:latin typeface="Cambria Math" panose="02040503050406030204" pitchFamily="18" charset="0"/>
                                  </a:rPr>
                                  <m:t>𝑇</m:t>
                                </m:r>
                              </m:e>
                            </m:d>
                            <m:r>
                              <a:rPr lang="fr-FR" sz="4000" i="0">
                                <a:solidFill>
                                  <a:schemeClr val="tx1"/>
                                </a:solidFill>
                                <a:latin typeface="Cambria Math" panose="02040503050406030204" pitchFamily="18" charset="0"/>
                              </a:rPr>
                              <m:t> = </m:t>
                            </m:r>
                            <m:sSub>
                              <m:sSubPr>
                                <m:ctrlPr>
                                  <a:rPr lang="fr-FR" sz="4000" i="1">
                                    <a:solidFill>
                                      <a:schemeClr val="tx1"/>
                                    </a:solidFill>
                                    <a:latin typeface="Cambria Math" panose="02040503050406030204" pitchFamily="18" charset="0"/>
                                  </a:rPr>
                                </m:ctrlPr>
                              </m:sSubPr>
                              <m:e>
                                <m:r>
                                  <a:rPr lang="fr-FR" sz="4000" i="1">
                                    <a:solidFill>
                                      <a:schemeClr val="tx1"/>
                                    </a:solidFill>
                                    <a:latin typeface="Cambria Math" panose="02040503050406030204" pitchFamily="18" charset="0"/>
                                  </a:rPr>
                                  <m:t>𝜌</m:t>
                                </m:r>
                              </m:e>
                              <m:sub>
                                <m:r>
                                  <a:rPr lang="fr-FR" sz="4000" i="1">
                                    <a:solidFill>
                                      <a:schemeClr val="tx1"/>
                                    </a:solidFill>
                                    <a:latin typeface="Cambria Math" panose="02040503050406030204" pitchFamily="18" charset="0"/>
                                  </a:rPr>
                                  <m:t>𝑇𝐶</m:t>
                                </m:r>
                              </m:sub>
                            </m:sSub>
                            <m:r>
                              <a:rPr lang="fr-FR" sz="4000" i="0">
                                <a:solidFill>
                                  <a:schemeClr val="tx1"/>
                                </a:solidFill>
                                <a:latin typeface="Cambria Math" panose="02040503050406030204" pitchFamily="18" charset="0"/>
                              </a:rPr>
                              <m:t>+</m:t>
                            </m:r>
                            <m:r>
                              <a:rPr lang="fr-FR" sz="4000" i="1">
                                <a:solidFill>
                                  <a:schemeClr val="tx1"/>
                                </a:solidFill>
                                <a:latin typeface="Cambria Math" panose="02040503050406030204" pitchFamily="18" charset="0"/>
                              </a:rPr>
                              <m:t>𝛼</m:t>
                            </m:r>
                            <m:r>
                              <a:rPr lang="fr-FR" sz="4000" i="0">
                                <a:solidFill>
                                  <a:schemeClr val="tx1"/>
                                </a:solidFill>
                                <a:latin typeface="Cambria Math" panose="02040503050406030204" pitchFamily="18" charset="0"/>
                              </a:rPr>
                              <m:t>(</m:t>
                            </m:r>
                            <m:r>
                              <a:rPr lang="fr-FR" sz="4000" i="1">
                                <a:solidFill>
                                  <a:schemeClr val="tx1"/>
                                </a:solidFill>
                                <a:latin typeface="Cambria Math" panose="02040503050406030204" pitchFamily="18" charset="0"/>
                              </a:rPr>
                              <m:t>𝑇</m:t>
                            </m:r>
                            <m:r>
                              <a:rPr lang="fr-FR" sz="4000" i="0">
                                <a:solidFill>
                                  <a:schemeClr val="tx1"/>
                                </a:solidFill>
                                <a:latin typeface="Cambria Math" panose="02040503050406030204" pitchFamily="18" charset="0"/>
                              </a:rPr>
                              <m:t>−</m:t>
                            </m:r>
                            <m:sSub>
                              <m:sSubPr>
                                <m:ctrlPr>
                                  <a:rPr lang="fr-FR" sz="4000" i="1">
                                    <a:solidFill>
                                      <a:schemeClr val="tx1"/>
                                    </a:solidFill>
                                    <a:latin typeface="Cambria Math" panose="02040503050406030204" pitchFamily="18" charset="0"/>
                                  </a:rPr>
                                </m:ctrlPr>
                              </m:sSubPr>
                              <m:e>
                                <m:r>
                                  <a:rPr lang="fr-FR" sz="4000" i="1">
                                    <a:solidFill>
                                      <a:schemeClr val="tx1"/>
                                    </a:solidFill>
                                    <a:latin typeface="Cambria Math" panose="02040503050406030204" pitchFamily="18" charset="0"/>
                                  </a:rPr>
                                  <m:t>𝑇</m:t>
                                </m:r>
                              </m:e>
                              <m:sub>
                                <m:r>
                                  <a:rPr lang="fr-FR" sz="4000" i="1">
                                    <a:solidFill>
                                      <a:schemeClr val="tx1"/>
                                    </a:solidFill>
                                    <a:latin typeface="Cambria Math" panose="02040503050406030204" pitchFamily="18" charset="0"/>
                                  </a:rPr>
                                  <m:t>𝑐</m:t>
                                </m:r>
                              </m:sub>
                            </m:sSub>
                            <m:r>
                              <a:rPr lang="fr-FR" sz="4000" i="0">
                                <a:solidFill>
                                  <a:schemeClr val="tx1"/>
                                </a:solidFill>
                                <a:latin typeface="Cambria Math" panose="02040503050406030204" pitchFamily="18" charset="0"/>
                              </a:rPr>
                              <m:t>)#</m:t>
                            </m:r>
                          </m:e>
                        </m:eqArr>
                      </m:oMath>
                    </m:oMathPara>
                  </a14:m>
                  <a:endParaRPr lang="fr-FR" sz="40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37" name="Rectangle 136">
                  <a:extLst>
                    <a:ext uri="{FF2B5EF4-FFF2-40B4-BE49-F238E27FC236}">
                      <a16:creationId xmlns:a16="http://schemas.microsoft.com/office/drawing/2014/main" id="{3C51F9E9-CC80-4437-B53E-E7ADCDA4F0F4}"/>
                    </a:ext>
                  </a:extLst>
                </p:cNvPr>
                <p:cNvSpPr>
                  <a:spLocks noRot="1" noChangeAspect="1" noMove="1" noResize="1" noEditPoints="1" noAdjustHandles="1" noChangeArrowheads="1" noChangeShapeType="1" noTextEdit="1"/>
                </p:cNvSpPr>
                <p:nvPr/>
              </p:nvSpPr>
              <p:spPr>
                <a:xfrm>
                  <a:off x="9864983" y="12172076"/>
                  <a:ext cx="6065956" cy="707886"/>
                </a:xfrm>
                <a:prstGeom prst="rect">
                  <a:avLst/>
                </a:prstGeom>
                <a:blipFill>
                  <a:blip r:embed="rId12"/>
                  <a:stretch>
                    <a:fillRect/>
                  </a:stretch>
                </a:blipFill>
              </p:spPr>
              <p:txBody>
                <a:bodyPr/>
                <a:lstStyle/>
                <a:p>
                  <a:r>
                    <a:rPr lang="fr-FR">
                      <a:noFill/>
                    </a:rPr>
                    <a:t> </a:t>
                  </a:r>
                </a:p>
              </p:txBody>
            </p:sp>
          </mc:Fallback>
        </mc:AlternateContent>
        <p:sp>
          <p:nvSpPr>
            <p:cNvPr id="138" name="Rectangle 137">
              <a:extLst>
                <a:ext uri="{FF2B5EF4-FFF2-40B4-BE49-F238E27FC236}">
                  <a16:creationId xmlns:a16="http://schemas.microsoft.com/office/drawing/2014/main" id="{1BBC9E3E-2E10-4C22-9813-99BD13C478BA}"/>
                </a:ext>
              </a:extLst>
            </p:cNvPr>
            <p:cNvSpPr/>
            <p:nvPr/>
          </p:nvSpPr>
          <p:spPr>
            <a:xfrm>
              <a:off x="9907872" y="12985982"/>
              <a:ext cx="6155082" cy="707886"/>
            </a:xfrm>
            <a:prstGeom prst="rect">
              <a:avLst/>
            </a:prstGeom>
          </p:spPr>
          <p:txBody>
            <a:bodyPr wrap="none">
              <a:spAutoFit/>
            </a:bodyPr>
            <a:lstStyle/>
            <a:p>
              <a:pPr marL="571500" indent="-571500">
                <a:buFont typeface="Arial" panose="020B0604020202020204" pitchFamily="34" charset="0"/>
                <a:buChar char="•"/>
              </a:pPr>
              <a:r>
                <a:rPr lang="en-US" sz="4000" dirty="0">
                  <a:solidFill>
                    <a:schemeClr val="tx1"/>
                  </a:solidFill>
                  <a:latin typeface="Times New Roman" panose="02020603050405020304" pitchFamily="18" charset="0"/>
                  <a:ea typeface="SimSun" panose="02010600030101010101" pitchFamily="2" charset="-122"/>
                </a:rPr>
                <a:t>The final resistivity of the (RE)BCO:</a:t>
              </a:r>
              <a:endParaRPr lang="fr-FR" sz="4000" dirty="0">
                <a:solidFill>
                  <a:schemeClr val="tx1"/>
                </a:solidFill>
              </a:endParaRPr>
            </a:p>
          </p:txBody>
        </p:sp>
        <mc:AlternateContent xmlns:mc="http://schemas.openxmlformats.org/markup-compatibility/2006" xmlns:a14="http://schemas.microsoft.com/office/drawing/2010/main">
          <mc:Choice Requires="a14">
            <p:sp>
              <p:nvSpPr>
                <p:cNvPr id="139" name="Rectangle 138">
                  <a:extLst>
                    <a:ext uri="{FF2B5EF4-FFF2-40B4-BE49-F238E27FC236}">
                      <a16:creationId xmlns:a16="http://schemas.microsoft.com/office/drawing/2014/main" id="{01D0131D-AA53-41EE-AA0E-EFDDDAA9870F}"/>
                    </a:ext>
                  </a:extLst>
                </p:cNvPr>
                <p:cNvSpPr/>
                <p:nvPr/>
              </p:nvSpPr>
              <p:spPr>
                <a:xfrm>
                  <a:off x="9683943" y="13659111"/>
                  <a:ext cx="6688754" cy="139115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eqArr>
                          <m:eqArrPr>
                            <m:ctrlPr>
                              <a:rPr lang="fr-FR" sz="4000" i="1" smtClean="0">
                                <a:solidFill>
                                  <a:schemeClr val="tx1"/>
                                </a:solidFill>
                                <a:latin typeface="Cambria Math" panose="02040503050406030204" pitchFamily="18" charset="0"/>
                              </a:rPr>
                            </m:ctrlPr>
                          </m:eqArrPr>
                          <m:e>
                            <m:r>
                              <a:rPr lang="fr-FR" sz="4000">
                                <a:solidFill>
                                  <a:schemeClr val="tx1"/>
                                </a:solidFill>
                                <a:latin typeface="Cambria Math" panose="02040503050406030204" pitchFamily="18" charset="0"/>
                              </a:rPr>
                              <m:t>&amp;</m:t>
                            </m:r>
                            <m:sSub>
                              <m:sSubPr>
                                <m:ctrlPr>
                                  <a:rPr lang="fr-FR" sz="4000" i="1">
                                    <a:solidFill>
                                      <a:schemeClr val="tx1"/>
                                    </a:solidFill>
                                    <a:latin typeface="Cambria Math" panose="02040503050406030204" pitchFamily="18" charset="0"/>
                                  </a:rPr>
                                </m:ctrlPr>
                              </m:sSubPr>
                              <m:e>
                                <m:r>
                                  <a:rPr lang="fr-FR" sz="4000" i="1">
                                    <a:solidFill>
                                      <a:schemeClr val="tx1"/>
                                    </a:solidFill>
                                    <a:latin typeface="Cambria Math" panose="02040503050406030204" pitchFamily="18" charset="0"/>
                                  </a:rPr>
                                  <m:t>𝜌</m:t>
                                </m:r>
                              </m:e>
                              <m:sub>
                                <m:r>
                                  <a:rPr lang="fr-FR" sz="4000" i="1">
                                    <a:solidFill>
                                      <a:schemeClr val="tx1"/>
                                    </a:solidFill>
                                    <a:latin typeface="Cambria Math" panose="02040503050406030204" pitchFamily="18" charset="0"/>
                                  </a:rPr>
                                  <m:t>𝑠𝑐</m:t>
                                </m:r>
                              </m:sub>
                            </m:sSub>
                            <m:d>
                              <m:dPr>
                                <m:ctrlPr>
                                  <a:rPr lang="fr-FR" sz="4000" i="1">
                                    <a:solidFill>
                                      <a:schemeClr val="tx1"/>
                                    </a:solidFill>
                                    <a:latin typeface="Cambria Math" panose="02040503050406030204" pitchFamily="18" charset="0"/>
                                  </a:rPr>
                                </m:ctrlPr>
                              </m:dPr>
                              <m:e>
                                <m:r>
                                  <a:rPr lang="fr-FR" sz="4000" i="1">
                                    <a:solidFill>
                                      <a:schemeClr val="tx1"/>
                                    </a:solidFill>
                                    <a:latin typeface="Cambria Math" panose="02040503050406030204" pitchFamily="18" charset="0"/>
                                  </a:rPr>
                                  <m:t>𝐽</m:t>
                                </m:r>
                                <m:r>
                                  <a:rPr lang="fr-FR" sz="4000" i="0">
                                    <a:solidFill>
                                      <a:schemeClr val="tx1"/>
                                    </a:solidFill>
                                    <a:latin typeface="Cambria Math" panose="02040503050406030204" pitchFamily="18" charset="0"/>
                                  </a:rPr>
                                  <m:t>,</m:t>
                                </m:r>
                                <m:r>
                                  <a:rPr lang="fr-FR" sz="4000" i="1">
                                    <a:solidFill>
                                      <a:schemeClr val="tx1"/>
                                    </a:solidFill>
                                    <a:latin typeface="Cambria Math" panose="02040503050406030204" pitchFamily="18" charset="0"/>
                                  </a:rPr>
                                  <m:t>𝑇</m:t>
                                </m:r>
                              </m:e>
                            </m:d>
                            <m:r>
                              <a:rPr lang="fr-FR" sz="4000" i="0">
                                <a:solidFill>
                                  <a:schemeClr val="tx1"/>
                                </a:solidFill>
                                <a:latin typeface="Cambria Math" panose="02040503050406030204" pitchFamily="18" charset="0"/>
                              </a:rPr>
                              <m:t>  = </m:t>
                            </m:r>
                            <m:f>
                              <m:fPr>
                                <m:ctrlPr>
                                  <a:rPr lang="fr-FR" sz="4000" i="1">
                                    <a:solidFill>
                                      <a:schemeClr val="tx1"/>
                                    </a:solidFill>
                                    <a:latin typeface="Cambria Math" panose="02040503050406030204" pitchFamily="18" charset="0"/>
                                  </a:rPr>
                                </m:ctrlPr>
                              </m:fPr>
                              <m:num>
                                <m:sSub>
                                  <m:sSubPr>
                                    <m:ctrlPr>
                                      <a:rPr lang="fr-FR" sz="4000" i="1">
                                        <a:solidFill>
                                          <a:schemeClr val="tx1"/>
                                        </a:solidFill>
                                        <a:latin typeface="Cambria Math" panose="02040503050406030204" pitchFamily="18" charset="0"/>
                                      </a:rPr>
                                    </m:ctrlPr>
                                  </m:sSubPr>
                                  <m:e>
                                    <m:r>
                                      <a:rPr lang="fr-FR" sz="4000" i="1">
                                        <a:solidFill>
                                          <a:schemeClr val="tx1"/>
                                        </a:solidFill>
                                        <a:latin typeface="Cambria Math" panose="02040503050406030204" pitchFamily="18" charset="0"/>
                                      </a:rPr>
                                      <m:t>𝜌</m:t>
                                    </m:r>
                                  </m:e>
                                  <m:sub>
                                    <m:r>
                                      <a:rPr lang="fr-FR" sz="4000" i="1">
                                        <a:solidFill>
                                          <a:schemeClr val="tx1"/>
                                        </a:solidFill>
                                        <a:latin typeface="Cambria Math" panose="02040503050406030204" pitchFamily="18" charset="0"/>
                                      </a:rPr>
                                      <m:t>𝑠</m:t>
                                    </m:r>
                                  </m:sub>
                                </m:sSub>
                                <m:d>
                                  <m:dPr>
                                    <m:ctrlPr>
                                      <a:rPr lang="fr-FR" sz="4000" i="1">
                                        <a:solidFill>
                                          <a:schemeClr val="tx1"/>
                                        </a:solidFill>
                                        <a:latin typeface="Cambria Math" panose="02040503050406030204" pitchFamily="18" charset="0"/>
                                      </a:rPr>
                                    </m:ctrlPr>
                                  </m:dPr>
                                  <m:e>
                                    <m:r>
                                      <a:rPr lang="fr-FR" sz="4000" i="1">
                                        <a:solidFill>
                                          <a:schemeClr val="tx1"/>
                                        </a:solidFill>
                                        <a:latin typeface="Cambria Math" panose="02040503050406030204" pitchFamily="18" charset="0"/>
                                      </a:rPr>
                                      <m:t>𝐽</m:t>
                                    </m:r>
                                    <m:r>
                                      <a:rPr lang="fr-FR" sz="4000" i="0">
                                        <a:solidFill>
                                          <a:schemeClr val="tx1"/>
                                        </a:solidFill>
                                        <a:latin typeface="Cambria Math" panose="02040503050406030204" pitchFamily="18" charset="0"/>
                                      </a:rPr>
                                      <m:t>,</m:t>
                                    </m:r>
                                    <m:r>
                                      <a:rPr lang="fr-FR" sz="4000" i="1">
                                        <a:solidFill>
                                          <a:schemeClr val="tx1"/>
                                        </a:solidFill>
                                        <a:latin typeface="Cambria Math" panose="02040503050406030204" pitchFamily="18" charset="0"/>
                                      </a:rPr>
                                      <m:t>𝑇</m:t>
                                    </m:r>
                                  </m:e>
                                </m:d>
                                <m:r>
                                  <a:rPr lang="fr-FR" sz="4000" i="0">
                                    <a:solidFill>
                                      <a:schemeClr val="tx1"/>
                                    </a:solidFill>
                                    <a:latin typeface="Cambria Math" panose="02040503050406030204" pitchFamily="18" charset="0"/>
                                  </a:rPr>
                                  <m:t>×</m:t>
                                </m:r>
                                <m:sSub>
                                  <m:sSubPr>
                                    <m:ctrlPr>
                                      <a:rPr lang="fr-FR" sz="4000" i="1">
                                        <a:solidFill>
                                          <a:schemeClr val="tx1"/>
                                        </a:solidFill>
                                        <a:latin typeface="Cambria Math" panose="02040503050406030204" pitchFamily="18" charset="0"/>
                                      </a:rPr>
                                    </m:ctrlPr>
                                  </m:sSubPr>
                                  <m:e>
                                    <m:r>
                                      <a:rPr lang="fr-FR" sz="4000" i="1">
                                        <a:solidFill>
                                          <a:schemeClr val="tx1"/>
                                        </a:solidFill>
                                        <a:latin typeface="Cambria Math" panose="02040503050406030204" pitchFamily="18" charset="0"/>
                                      </a:rPr>
                                      <m:t>𝜌</m:t>
                                    </m:r>
                                  </m:e>
                                  <m:sub>
                                    <m:r>
                                      <a:rPr lang="fr-FR" sz="4000" i="1">
                                        <a:solidFill>
                                          <a:schemeClr val="tx1"/>
                                        </a:solidFill>
                                        <a:latin typeface="Cambria Math" panose="02040503050406030204" pitchFamily="18" charset="0"/>
                                      </a:rPr>
                                      <m:t>𝑁</m:t>
                                    </m:r>
                                  </m:sub>
                                </m:sSub>
                                <m:d>
                                  <m:dPr>
                                    <m:ctrlPr>
                                      <a:rPr lang="fr-FR" sz="4000" i="1">
                                        <a:solidFill>
                                          <a:schemeClr val="tx1"/>
                                        </a:solidFill>
                                        <a:latin typeface="Cambria Math" panose="02040503050406030204" pitchFamily="18" charset="0"/>
                                      </a:rPr>
                                    </m:ctrlPr>
                                  </m:dPr>
                                  <m:e>
                                    <m:r>
                                      <a:rPr lang="fr-FR" sz="4000" i="1">
                                        <a:solidFill>
                                          <a:schemeClr val="tx1"/>
                                        </a:solidFill>
                                        <a:latin typeface="Cambria Math" panose="02040503050406030204" pitchFamily="18" charset="0"/>
                                      </a:rPr>
                                      <m:t>𝑇</m:t>
                                    </m:r>
                                  </m:e>
                                </m:d>
                              </m:num>
                              <m:den>
                                <m:sSub>
                                  <m:sSubPr>
                                    <m:ctrlPr>
                                      <a:rPr lang="fr-FR" sz="4000" i="1">
                                        <a:solidFill>
                                          <a:schemeClr val="tx1"/>
                                        </a:solidFill>
                                        <a:latin typeface="Cambria Math" panose="02040503050406030204" pitchFamily="18" charset="0"/>
                                      </a:rPr>
                                    </m:ctrlPr>
                                  </m:sSubPr>
                                  <m:e>
                                    <m:r>
                                      <a:rPr lang="fr-FR" sz="4000" i="1">
                                        <a:solidFill>
                                          <a:schemeClr val="tx1"/>
                                        </a:solidFill>
                                        <a:latin typeface="Cambria Math" panose="02040503050406030204" pitchFamily="18" charset="0"/>
                                      </a:rPr>
                                      <m:t>𝜌</m:t>
                                    </m:r>
                                  </m:e>
                                  <m:sub>
                                    <m:r>
                                      <a:rPr lang="fr-FR" sz="4000" i="1">
                                        <a:solidFill>
                                          <a:schemeClr val="tx1"/>
                                        </a:solidFill>
                                        <a:latin typeface="Cambria Math" panose="02040503050406030204" pitchFamily="18" charset="0"/>
                                      </a:rPr>
                                      <m:t>𝑠</m:t>
                                    </m:r>
                                  </m:sub>
                                </m:sSub>
                                <m:d>
                                  <m:dPr>
                                    <m:ctrlPr>
                                      <a:rPr lang="fr-FR" sz="4000" i="1">
                                        <a:solidFill>
                                          <a:schemeClr val="tx1"/>
                                        </a:solidFill>
                                        <a:latin typeface="Cambria Math" panose="02040503050406030204" pitchFamily="18" charset="0"/>
                                      </a:rPr>
                                    </m:ctrlPr>
                                  </m:dPr>
                                  <m:e>
                                    <m:r>
                                      <a:rPr lang="fr-FR" sz="4000" i="1">
                                        <a:solidFill>
                                          <a:schemeClr val="tx1"/>
                                        </a:solidFill>
                                        <a:latin typeface="Cambria Math" panose="02040503050406030204" pitchFamily="18" charset="0"/>
                                      </a:rPr>
                                      <m:t>𝐽</m:t>
                                    </m:r>
                                    <m:r>
                                      <a:rPr lang="fr-FR" sz="4000" i="0">
                                        <a:solidFill>
                                          <a:schemeClr val="tx1"/>
                                        </a:solidFill>
                                        <a:latin typeface="Cambria Math" panose="02040503050406030204" pitchFamily="18" charset="0"/>
                                      </a:rPr>
                                      <m:t>,</m:t>
                                    </m:r>
                                    <m:r>
                                      <a:rPr lang="fr-FR" sz="4000" i="1">
                                        <a:solidFill>
                                          <a:schemeClr val="tx1"/>
                                        </a:solidFill>
                                        <a:latin typeface="Cambria Math" panose="02040503050406030204" pitchFamily="18" charset="0"/>
                                      </a:rPr>
                                      <m:t>𝑇</m:t>
                                    </m:r>
                                  </m:e>
                                </m:d>
                                <m:r>
                                  <a:rPr lang="fr-FR" sz="4000" i="0">
                                    <a:solidFill>
                                      <a:schemeClr val="tx1"/>
                                    </a:solidFill>
                                    <a:latin typeface="Cambria Math" panose="02040503050406030204" pitchFamily="18" charset="0"/>
                                  </a:rPr>
                                  <m:t>+</m:t>
                                </m:r>
                                <m:sSub>
                                  <m:sSubPr>
                                    <m:ctrlPr>
                                      <a:rPr lang="fr-FR" sz="4000" i="1">
                                        <a:solidFill>
                                          <a:schemeClr val="tx1"/>
                                        </a:solidFill>
                                        <a:latin typeface="Cambria Math" panose="02040503050406030204" pitchFamily="18" charset="0"/>
                                      </a:rPr>
                                    </m:ctrlPr>
                                  </m:sSubPr>
                                  <m:e>
                                    <m:r>
                                      <a:rPr lang="fr-FR" sz="4000" i="1">
                                        <a:solidFill>
                                          <a:schemeClr val="tx1"/>
                                        </a:solidFill>
                                        <a:latin typeface="Cambria Math" panose="02040503050406030204" pitchFamily="18" charset="0"/>
                                      </a:rPr>
                                      <m:t>𝜌</m:t>
                                    </m:r>
                                  </m:e>
                                  <m:sub>
                                    <m:r>
                                      <a:rPr lang="fr-FR" sz="4000" i="1">
                                        <a:solidFill>
                                          <a:schemeClr val="tx1"/>
                                        </a:solidFill>
                                        <a:latin typeface="Cambria Math" panose="02040503050406030204" pitchFamily="18" charset="0"/>
                                      </a:rPr>
                                      <m:t>𝑁</m:t>
                                    </m:r>
                                  </m:sub>
                                </m:sSub>
                                <m:d>
                                  <m:dPr>
                                    <m:ctrlPr>
                                      <a:rPr lang="fr-FR" sz="4000" i="1">
                                        <a:solidFill>
                                          <a:schemeClr val="tx1"/>
                                        </a:solidFill>
                                        <a:latin typeface="Cambria Math" panose="02040503050406030204" pitchFamily="18" charset="0"/>
                                      </a:rPr>
                                    </m:ctrlPr>
                                  </m:dPr>
                                  <m:e>
                                    <m:r>
                                      <a:rPr lang="fr-FR" sz="4000" i="1">
                                        <a:solidFill>
                                          <a:schemeClr val="tx1"/>
                                        </a:solidFill>
                                        <a:latin typeface="Cambria Math" panose="02040503050406030204" pitchFamily="18" charset="0"/>
                                      </a:rPr>
                                      <m:t>𝑇</m:t>
                                    </m:r>
                                  </m:e>
                                </m:d>
                              </m:den>
                            </m:f>
                            <m:r>
                              <a:rPr lang="fr-FR" sz="4000" i="0">
                                <a:solidFill>
                                  <a:schemeClr val="tx1"/>
                                </a:solidFill>
                                <a:latin typeface="Cambria Math" panose="02040503050406030204" pitchFamily="18" charset="0"/>
                              </a:rPr>
                              <m:t>#</m:t>
                            </m:r>
                          </m:e>
                        </m:eqArr>
                      </m:oMath>
                    </m:oMathPara>
                  </a14:m>
                  <a:endParaRPr lang="fr-FR" sz="40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39" name="Rectangle 138">
                  <a:extLst>
                    <a:ext uri="{FF2B5EF4-FFF2-40B4-BE49-F238E27FC236}">
                      <a16:creationId xmlns:a16="http://schemas.microsoft.com/office/drawing/2014/main" id="{01D0131D-AA53-41EE-AA0E-EFDDDAA9870F}"/>
                    </a:ext>
                  </a:extLst>
                </p:cNvPr>
                <p:cNvSpPr>
                  <a:spLocks noRot="1" noChangeAspect="1" noMove="1" noResize="1" noEditPoints="1" noAdjustHandles="1" noChangeArrowheads="1" noChangeShapeType="1" noTextEdit="1"/>
                </p:cNvSpPr>
                <p:nvPr/>
              </p:nvSpPr>
              <p:spPr>
                <a:xfrm>
                  <a:off x="9683943" y="13659111"/>
                  <a:ext cx="6688754" cy="1391150"/>
                </a:xfrm>
                <a:prstGeom prst="rect">
                  <a:avLst/>
                </a:prstGeom>
                <a:blipFill>
                  <a:blip r:embed="rId13"/>
                  <a:stretch>
                    <a:fillRect/>
                  </a:stretch>
                </a:blipFill>
              </p:spPr>
              <p:txBody>
                <a:bodyPr/>
                <a:lstStyle/>
                <a:p>
                  <a:r>
                    <a:rPr lang="fr-FR">
                      <a:noFill/>
                    </a:rPr>
                    <a:t> </a:t>
                  </a:r>
                </a:p>
              </p:txBody>
            </p:sp>
          </mc:Fallback>
        </mc:AlternateContent>
      </p:grpSp>
      <p:pic>
        <p:nvPicPr>
          <p:cNvPr id="146" name="Image 145">
            <a:extLst>
              <a:ext uri="{FF2B5EF4-FFF2-40B4-BE49-F238E27FC236}">
                <a16:creationId xmlns:a16="http://schemas.microsoft.com/office/drawing/2014/main" id="{524B5FD6-9DDB-460D-A778-ED8CC8F1944D}"/>
              </a:ext>
            </a:extLst>
          </p:cNvPr>
          <p:cNvPicPr>
            <a:picLocks noChangeAspect="1"/>
          </p:cNvPicPr>
          <p:nvPr/>
        </p:nvPicPr>
        <p:blipFill>
          <a:blip r:embed="rId14"/>
          <a:stretch>
            <a:fillRect/>
          </a:stretch>
        </p:blipFill>
        <p:spPr>
          <a:xfrm>
            <a:off x="13610878" y="7928107"/>
            <a:ext cx="7420622" cy="3758144"/>
          </a:xfrm>
          <a:prstGeom prst="rect">
            <a:avLst/>
          </a:prstGeom>
        </p:spPr>
      </p:pic>
      <p:sp>
        <p:nvSpPr>
          <p:cNvPr id="147" name="Rectangle 146">
            <a:extLst>
              <a:ext uri="{FF2B5EF4-FFF2-40B4-BE49-F238E27FC236}">
                <a16:creationId xmlns:a16="http://schemas.microsoft.com/office/drawing/2014/main" id="{F32EC62D-AE4E-41D1-831D-59CEAFC2DDA6}"/>
              </a:ext>
            </a:extLst>
          </p:cNvPr>
          <p:cNvSpPr/>
          <p:nvPr/>
        </p:nvSpPr>
        <p:spPr>
          <a:xfrm>
            <a:off x="357575" y="8404362"/>
            <a:ext cx="18778377" cy="677108"/>
          </a:xfrm>
          <a:prstGeom prst="rect">
            <a:avLst/>
          </a:prstGeom>
        </p:spPr>
        <p:txBody>
          <a:bodyPr wrap="none">
            <a:spAutoFit/>
          </a:bodyPr>
          <a:lstStyle/>
          <a:p>
            <a:pPr marL="571500" indent="-571500">
              <a:buFont typeface="Wingdings" panose="05000000000000000000" pitchFamily="2" charset="2"/>
              <a:buChar char="v"/>
            </a:pPr>
            <a:r>
              <a:rPr lang="en-US" sz="3800" spc="-5" dirty="0">
                <a:solidFill>
                  <a:schemeClr val="tx1"/>
                </a:solidFill>
                <a:latin typeface="Times New Roman;serif"/>
                <a:ea typeface="SimSun" panose="02010600030101010101" pitchFamily="2" charset="-122"/>
                <a:cs typeface="Times New Roman" panose="02020603050405020304" pitchFamily="18" charset="0"/>
              </a:rPr>
              <a:t>The resistance of each silver and Hastelloy discretization element: </a:t>
            </a:r>
            <a:endParaRPr lang="fr-FR" sz="3800" dirty="0">
              <a:solidFill>
                <a:schemeClr val="tx1"/>
              </a:solidFill>
            </a:endParaRPr>
          </a:p>
        </p:txBody>
      </p:sp>
      <p:sp>
        <p:nvSpPr>
          <p:cNvPr id="149" name="Rectangle à coins arrondis 22">
            <a:extLst>
              <a:ext uri="{FF2B5EF4-FFF2-40B4-BE49-F238E27FC236}">
                <a16:creationId xmlns:a16="http://schemas.microsoft.com/office/drawing/2014/main" id="{A601F6B6-8456-4FC8-8CB8-14071B7CD0B9}"/>
              </a:ext>
            </a:extLst>
          </p:cNvPr>
          <p:cNvSpPr/>
          <p:nvPr/>
        </p:nvSpPr>
        <p:spPr>
          <a:xfrm>
            <a:off x="7775618" y="7225059"/>
            <a:ext cx="6285637" cy="846485"/>
          </a:xfrm>
          <a:prstGeom prst="roundRect">
            <a:avLst/>
          </a:prstGeom>
          <a:solidFill>
            <a:srgbClr val="4F81BD">
              <a:lumMod val="50000"/>
            </a:srgb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3600" b="1" i="0" u="none" strike="noStrike" kern="0" cap="none" spc="0" normalizeH="0" baseline="0" noProof="0" dirty="0">
              <a:ln>
                <a:noFill/>
              </a:ln>
              <a:solidFill>
                <a:prstClr val="white"/>
              </a:solidFill>
              <a:effectLst/>
              <a:uLnTx/>
              <a:uFillTx/>
              <a:latin typeface="Arial"/>
              <a:ea typeface="+mn-ea"/>
              <a:cs typeface="Arial" charset="0"/>
            </a:endParaRPr>
          </a:p>
        </p:txBody>
      </p:sp>
      <p:sp>
        <p:nvSpPr>
          <p:cNvPr id="150" name="ZoneTexte 24">
            <a:extLst>
              <a:ext uri="{FF2B5EF4-FFF2-40B4-BE49-F238E27FC236}">
                <a16:creationId xmlns:a16="http://schemas.microsoft.com/office/drawing/2014/main" id="{E4E28B66-A023-44DE-9E38-B1839E691EC8}"/>
              </a:ext>
            </a:extLst>
          </p:cNvPr>
          <p:cNvSpPr txBox="1">
            <a:spLocks noChangeArrowheads="1"/>
          </p:cNvSpPr>
          <p:nvPr/>
        </p:nvSpPr>
        <p:spPr bwMode="auto">
          <a:xfrm>
            <a:off x="3746060" y="7299369"/>
            <a:ext cx="1384611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146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1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10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91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91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91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91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91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9100">
                <a:solidFill>
                  <a:schemeClr val="tx1"/>
                </a:solidFill>
                <a:latin typeface="Arial" panose="020B0604020202020204" pitchFamily="34" charset="0"/>
              </a:defRPr>
            </a:lvl9pPr>
          </a:lstStyle>
          <a:p>
            <a:pPr algn="ctr" defTabSz="914400" fontAlgn="base">
              <a:spcBef>
                <a:spcPct val="0"/>
              </a:spcBef>
              <a:spcAft>
                <a:spcPct val="0"/>
              </a:spcAft>
              <a:buNone/>
            </a:pPr>
            <a:r>
              <a:rPr lang="en-US" altLang="fr-FR" sz="3600" b="1" dirty="0">
                <a:solidFill>
                  <a:prstClr val="white"/>
                </a:solidFill>
                <a:cs typeface="Arial" panose="020B0604020202020204" pitchFamily="34" charset="0"/>
              </a:rPr>
              <a:t>2. </a:t>
            </a:r>
            <a:r>
              <a:rPr lang="fr-FR" sz="3600" b="1" dirty="0" err="1">
                <a:solidFill>
                  <a:prstClr val="white"/>
                </a:solidFill>
                <a:cs typeface="Arial" panose="020B0604020202020204" pitchFamily="34" charset="0"/>
              </a:rPr>
              <a:t>Electrical</a:t>
            </a:r>
            <a:r>
              <a:rPr lang="fr-FR" sz="3600" b="1" dirty="0">
                <a:solidFill>
                  <a:prstClr val="white"/>
                </a:solidFill>
                <a:cs typeface="Arial" panose="020B0604020202020204" pitchFamily="34" charset="0"/>
              </a:rPr>
              <a:t> Model </a:t>
            </a:r>
            <a:r>
              <a:rPr lang="en-GB" sz="3600" b="1" dirty="0">
                <a:solidFill>
                  <a:prstClr val="white"/>
                </a:solidFill>
                <a:cs typeface="Arial" panose="020B0604020202020204" pitchFamily="34" charset="0"/>
              </a:rPr>
              <a:t> </a:t>
            </a:r>
          </a:p>
          <a:p>
            <a:pPr algn="ctr" defTabSz="914400" fontAlgn="base">
              <a:spcBef>
                <a:spcPct val="0"/>
              </a:spcBef>
              <a:spcAft>
                <a:spcPct val="0"/>
              </a:spcAft>
              <a:buFontTx/>
              <a:buNone/>
            </a:pPr>
            <a:endParaRPr lang="en-US" altLang="fr-FR" sz="3600" dirty="0">
              <a:solidFill>
                <a:prstClr val="white"/>
              </a:solidFill>
              <a:cs typeface="Arial" panose="020B0604020202020204" pitchFamily="34" charset="0"/>
            </a:endParaRPr>
          </a:p>
        </p:txBody>
      </p:sp>
      <p:pic>
        <p:nvPicPr>
          <p:cNvPr id="152" name="Image 151">
            <a:extLst>
              <a:ext uri="{FF2B5EF4-FFF2-40B4-BE49-F238E27FC236}">
                <a16:creationId xmlns:a16="http://schemas.microsoft.com/office/drawing/2014/main" id="{3AB7C0FD-B149-4095-8024-0D5CE6BF44E3}"/>
              </a:ext>
            </a:extLst>
          </p:cNvPr>
          <p:cNvPicPr>
            <a:picLocks noChangeAspect="1"/>
          </p:cNvPicPr>
          <p:nvPr/>
        </p:nvPicPr>
        <p:blipFill>
          <a:blip r:embed="rId15"/>
          <a:stretch>
            <a:fillRect/>
          </a:stretch>
        </p:blipFill>
        <p:spPr>
          <a:xfrm>
            <a:off x="10879833" y="11659742"/>
            <a:ext cx="10714346" cy="6692241"/>
          </a:xfrm>
          <a:prstGeom prst="rect">
            <a:avLst/>
          </a:prstGeom>
        </p:spPr>
      </p:pic>
      <p:grpSp>
        <p:nvGrpSpPr>
          <p:cNvPr id="12" name="Groupe 11">
            <a:extLst>
              <a:ext uri="{FF2B5EF4-FFF2-40B4-BE49-F238E27FC236}">
                <a16:creationId xmlns:a16="http://schemas.microsoft.com/office/drawing/2014/main" id="{3FF2A942-7FC4-484A-A807-1B3359EA1CEB}"/>
              </a:ext>
            </a:extLst>
          </p:cNvPr>
          <p:cNvGrpSpPr/>
          <p:nvPr/>
        </p:nvGrpSpPr>
        <p:grpSpPr>
          <a:xfrm>
            <a:off x="21715285" y="7391264"/>
            <a:ext cx="21173399" cy="11445830"/>
            <a:chOff x="21715285" y="7391264"/>
            <a:chExt cx="21173399" cy="11445830"/>
          </a:xfrm>
        </p:grpSpPr>
        <p:grpSp>
          <p:nvGrpSpPr>
            <p:cNvPr id="8" name="Groupe 7">
              <a:extLst>
                <a:ext uri="{FF2B5EF4-FFF2-40B4-BE49-F238E27FC236}">
                  <a16:creationId xmlns:a16="http://schemas.microsoft.com/office/drawing/2014/main" id="{1C92D4EC-99CE-497D-8829-6DFEC2E311E7}"/>
                </a:ext>
              </a:extLst>
            </p:cNvPr>
            <p:cNvGrpSpPr/>
            <p:nvPr/>
          </p:nvGrpSpPr>
          <p:grpSpPr>
            <a:xfrm>
              <a:off x="21859516" y="7391264"/>
              <a:ext cx="21029168" cy="11445830"/>
              <a:chOff x="21859516" y="7384652"/>
              <a:chExt cx="21029168" cy="10704748"/>
            </a:xfrm>
          </p:grpSpPr>
          <p:sp>
            <p:nvSpPr>
              <p:cNvPr id="51" name="Rectangle à coins arrondis 13">
                <a:extLst>
                  <a:ext uri="{FF2B5EF4-FFF2-40B4-BE49-F238E27FC236}">
                    <a16:creationId xmlns:a16="http://schemas.microsoft.com/office/drawing/2014/main" id="{136DA7AC-3E96-4824-9C9F-8528D288DD3B}"/>
                  </a:ext>
                </a:extLst>
              </p:cNvPr>
              <p:cNvSpPr/>
              <p:nvPr/>
            </p:nvSpPr>
            <p:spPr>
              <a:xfrm>
                <a:off x="21859516" y="7696022"/>
                <a:ext cx="21029168" cy="10393378"/>
              </a:xfrm>
              <a:prstGeom prst="roundRect">
                <a:avLst>
                  <a:gd name="adj" fmla="val 11699"/>
                </a:avLst>
              </a:prstGeom>
              <a:solidFill>
                <a:sysClr val="window" lastClr="FFFFFF"/>
              </a:solidFill>
              <a:ln w="25400" cap="flat" cmpd="sng" algn="ctr">
                <a:solidFill>
                  <a:srgbClr val="4F81BD">
                    <a:lumMod val="75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grpSp>
            <p:nvGrpSpPr>
              <p:cNvPr id="84" name="Groupe 156">
                <a:extLst>
                  <a:ext uri="{FF2B5EF4-FFF2-40B4-BE49-F238E27FC236}">
                    <a16:creationId xmlns:a16="http://schemas.microsoft.com/office/drawing/2014/main" id="{7D07BAE3-49A5-4F86-B6AC-C141188C25B1}"/>
                  </a:ext>
                </a:extLst>
              </p:cNvPr>
              <p:cNvGrpSpPr>
                <a:grpSpLocks/>
              </p:cNvGrpSpPr>
              <p:nvPr/>
            </p:nvGrpSpPr>
            <p:grpSpPr bwMode="auto">
              <a:xfrm>
                <a:off x="28899277" y="7384652"/>
                <a:ext cx="7780457" cy="788193"/>
                <a:chOff x="1846763" y="4054867"/>
                <a:chExt cx="12223750" cy="684707"/>
              </a:xfrm>
            </p:grpSpPr>
            <p:sp>
              <p:nvSpPr>
                <p:cNvPr id="85" name="Rogner un rectangle avec un coin diagonal 299">
                  <a:extLst>
                    <a:ext uri="{FF2B5EF4-FFF2-40B4-BE49-F238E27FC236}">
                      <a16:creationId xmlns:a16="http://schemas.microsoft.com/office/drawing/2014/main" id="{9ED5C71F-4D8D-4229-9473-AB7E9DF96190}"/>
                    </a:ext>
                  </a:extLst>
                </p:cNvPr>
                <p:cNvSpPr/>
                <p:nvPr/>
              </p:nvSpPr>
              <p:spPr>
                <a:xfrm>
                  <a:off x="1846763" y="4054867"/>
                  <a:ext cx="12223750" cy="684707"/>
                </a:xfrm>
                <a:prstGeom prst="roundRect">
                  <a:avLst/>
                </a:prstGeom>
                <a:solidFill>
                  <a:srgbClr val="4F81BD">
                    <a:lumMod val="50000"/>
                  </a:srgbClr>
                </a:solidFill>
                <a:ln w="25400" cap="flat" cmpd="sng" algn="ctr">
                  <a:solidFill>
                    <a:srgbClr val="4F81BD">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Arial"/>
                    <a:ea typeface="+mn-ea"/>
                    <a:cs typeface="+mn-cs"/>
                  </a:endParaRPr>
                </a:p>
              </p:txBody>
            </p:sp>
            <p:sp>
              <p:nvSpPr>
                <p:cNvPr id="86" name="ZoneTexte 24">
                  <a:extLst>
                    <a:ext uri="{FF2B5EF4-FFF2-40B4-BE49-F238E27FC236}">
                      <a16:creationId xmlns:a16="http://schemas.microsoft.com/office/drawing/2014/main" id="{804FB5B0-1823-41D1-9049-000F18431788}"/>
                    </a:ext>
                  </a:extLst>
                </p:cNvPr>
                <p:cNvSpPr>
                  <a:spLocks noChangeArrowheads="1"/>
                </p:cNvSpPr>
                <p:nvPr/>
              </p:nvSpPr>
              <p:spPr bwMode="auto">
                <a:xfrm>
                  <a:off x="1932268" y="4099269"/>
                  <a:ext cx="12052742" cy="621201"/>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146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1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110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91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91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91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91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91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9100">
                      <a:solidFill>
                        <a:schemeClr val="tx1"/>
                      </a:solidFill>
                      <a:latin typeface="Arial" panose="020B0604020202020204" pitchFamily="34"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fr-FR" sz="36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3. Thermal Model</a:t>
                  </a:r>
                  <a:endParaRPr kumimoji="0" lang="en-US" altLang="fr-FR" sz="36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grpSp>
        <mc:AlternateContent xmlns:mc="http://schemas.openxmlformats.org/markup-compatibility/2006" xmlns:a14="http://schemas.microsoft.com/office/drawing/2010/main">
          <mc:Choice Requires="a14">
            <p:sp>
              <p:nvSpPr>
                <p:cNvPr id="153" name="Rectangle 152">
                  <a:extLst>
                    <a:ext uri="{FF2B5EF4-FFF2-40B4-BE49-F238E27FC236}">
                      <a16:creationId xmlns:a16="http://schemas.microsoft.com/office/drawing/2014/main" id="{54596A24-4F02-44F6-BE5E-373D7851B862}"/>
                    </a:ext>
                  </a:extLst>
                </p:cNvPr>
                <p:cNvSpPr/>
                <p:nvPr/>
              </p:nvSpPr>
              <p:spPr>
                <a:xfrm>
                  <a:off x="21756857" y="9418081"/>
                  <a:ext cx="8247514" cy="12043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eqArr>
                          <m:eqArrPr>
                            <m:ctrlPr>
                              <a:rPr lang="fr-FR" sz="3800" i="1" smtClean="0">
                                <a:solidFill>
                                  <a:schemeClr val="tx1"/>
                                </a:solidFill>
                                <a:latin typeface="Cambria Math" panose="02040503050406030204" pitchFamily="18" charset="0"/>
                              </a:rPr>
                            </m:ctrlPr>
                          </m:eqArrPr>
                          <m:e>
                            <m:r>
                              <a:rPr lang="fr-FR" sz="3800">
                                <a:solidFill>
                                  <a:schemeClr val="tx1"/>
                                </a:solidFill>
                                <a:latin typeface="Cambria Math" panose="02040503050406030204" pitchFamily="18" charset="0"/>
                              </a:rPr>
                              <m:t>&amp;</m:t>
                            </m:r>
                            <m:sSub>
                              <m:sSubPr>
                                <m:ctrlPr>
                                  <a:rPr lang="fr-FR" sz="3800" i="1">
                                    <a:solidFill>
                                      <a:schemeClr val="tx1"/>
                                    </a:solidFill>
                                    <a:latin typeface="Cambria Math" panose="02040503050406030204" pitchFamily="18" charset="0"/>
                                  </a:rPr>
                                </m:ctrlPr>
                              </m:sSubPr>
                              <m:e>
                                <m:r>
                                  <a:rPr lang="fr-FR" sz="3800" i="1">
                                    <a:solidFill>
                                      <a:schemeClr val="tx1"/>
                                    </a:solidFill>
                                    <a:latin typeface="Cambria Math" panose="02040503050406030204" pitchFamily="18" charset="0"/>
                                  </a:rPr>
                                  <m:t>𝜌</m:t>
                                </m:r>
                              </m:e>
                              <m:sub>
                                <m:r>
                                  <a:rPr lang="fr-FR" sz="3800" i="1">
                                    <a:solidFill>
                                      <a:schemeClr val="tx1"/>
                                    </a:solidFill>
                                    <a:latin typeface="Cambria Math" panose="02040503050406030204" pitchFamily="18" charset="0"/>
                                  </a:rPr>
                                  <m:t>𝑚</m:t>
                                </m:r>
                                <m:r>
                                  <a:rPr lang="fr-FR" sz="3800" i="0">
                                    <a:solidFill>
                                      <a:schemeClr val="tx1"/>
                                    </a:solidFill>
                                    <a:latin typeface="Cambria Math" panose="02040503050406030204" pitchFamily="18" charset="0"/>
                                  </a:rPr>
                                  <m:t> </m:t>
                                </m:r>
                              </m:sub>
                            </m:sSub>
                            <m:sSub>
                              <m:sSubPr>
                                <m:ctrlPr>
                                  <a:rPr lang="fr-FR" sz="3800" i="1">
                                    <a:solidFill>
                                      <a:schemeClr val="tx1"/>
                                    </a:solidFill>
                                    <a:latin typeface="Cambria Math" panose="02040503050406030204" pitchFamily="18" charset="0"/>
                                  </a:rPr>
                                </m:ctrlPr>
                              </m:sSubPr>
                              <m:e>
                                <m:r>
                                  <a:rPr lang="fr-FR" sz="3800" i="1">
                                    <a:solidFill>
                                      <a:schemeClr val="tx1"/>
                                    </a:solidFill>
                                    <a:latin typeface="Cambria Math" panose="02040503050406030204" pitchFamily="18" charset="0"/>
                                  </a:rPr>
                                  <m:t>𝐶</m:t>
                                </m:r>
                              </m:e>
                              <m:sub>
                                <m:r>
                                  <a:rPr lang="fr-FR" sz="3800" i="1">
                                    <a:solidFill>
                                      <a:schemeClr val="tx1"/>
                                    </a:solidFill>
                                    <a:latin typeface="Cambria Math" panose="02040503050406030204" pitchFamily="18" charset="0"/>
                                  </a:rPr>
                                  <m:t>𝑝</m:t>
                                </m:r>
                              </m:sub>
                            </m:sSub>
                            <m:d>
                              <m:dPr>
                                <m:ctrlPr>
                                  <a:rPr lang="fr-FR" sz="3800" i="1">
                                    <a:solidFill>
                                      <a:schemeClr val="tx1"/>
                                    </a:solidFill>
                                    <a:latin typeface="Cambria Math" panose="02040503050406030204" pitchFamily="18" charset="0"/>
                                  </a:rPr>
                                </m:ctrlPr>
                              </m:dPr>
                              <m:e>
                                <m:r>
                                  <a:rPr lang="fr-FR" sz="3800" i="1">
                                    <a:solidFill>
                                      <a:schemeClr val="tx1"/>
                                    </a:solidFill>
                                    <a:latin typeface="Cambria Math" panose="02040503050406030204" pitchFamily="18" charset="0"/>
                                  </a:rPr>
                                  <m:t>𝑇</m:t>
                                </m:r>
                              </m:e>
                            </m:d>
                            <m:f>
                              <m:fPr>
                                <m:ctrlPr>
                                  <a:rPr lang="fr-FR" sz="3800" i="1">
                                    <a:solidFill>
                                      <a:schemeClr val="tx1"/>
                                    </a:solidFill>
                                    <a:latin typeface="Cambria Math" panose="02040503050406030204" pitchFamily="18" charset="0"/>
                                  </a:rPr>
                                </m:ctrlPr>
                              </m:fPr>
                              <m:num>
                                <m:r>
                                  <a:rPr lang="fr-FR" sz="3800" i="0">
                                    <a:solidFill>
                                      <a:schemeClr val="tx1"/>
                                    </a:solidFill>
                                    <a:latin typeface="Cambria Math" panose="02040503050406030204" pitchFamily="18" charset="0"/>
                                  </a:rPr>
                                  <m:t>𝜕</m:t>
                                </m:r>
                                <m:r>
                                  <a:rPr lang="fr-FR" sz="3800" i="1">
                                    <a:solidFill>
                                      <a:schemeClr val="tx1"/>
                                    </a:solidFill>
                                    <a:latin typeface="Cambria Math" panose="02040503050406030204" pitchFamily="18" charset="0"/>
                                  </a:rPr>
                                  <m:t>𝑇</m:t>
                                </m:r>
                              </m:num>
                              <m:den>
                                <m:r>
                                  <a:rPr lang="fr-FR" sz="3800" i="0">
                                    <a:solidFill>
                                      <a:schemeClr val="tx1"/>
                                    </a:solidFill>
                                    <a:latin typeface="Cambria Math" panose="02040503050406030204" pitchFamily="18" charset="0"/>
                                  </a:rPr>
                                  <m:t>𝜕</m:t>
                                </m:r>
                                <m:r>
                                  <a:rPr lang="fr-FR" sz="3800" i="1">
                                    <a:solidFill>
                                      <a:schemeClr val="tx1"/>
                                    </a:solidFill>
                                    <a:latin typeface="Cambria Math" panose="02040503050406030204" pitchFamily="18" charset="0"/>
                                  </a:rPr>
                                  <m:t>𝑡</m:t>
                                </m:r>
                              </m:den>
                            </m:f>
                            <m:r>
                              <a:rPr lang="fr-FR" sz="3800" i="0">
                                <a:solidFill>
                                  <a:schemeClr val="tx1"/>
                                </a:solidFill>
                                <a:latin typeface="Cambria Math" panose="02040503050406030204" pitchFamily="18" charset="0"/>
                              </a:rPr>
                              <m:t>=</m:t>
                            </m:r>
                            <m:r>
                              <m:rPr>
                                <m:sty m:val="p"/>
                              </m:rPr>
                              <a:rPr lang="fr-FR" sz="3800" i="0">
                                <a:solidFill>
                                  <a:schemeClr val="tx1"/>
                                </a:solidFill>
                                <a:latin typeface="Cambria Math" panose="02040503050406030204" pitchFamily="18" charset="0"/>
                              </a:rPr>
                              <m:t>∇</m:t>
                            </m:r>
                            <m:r>
                              <a:rPr lang="fr-FR" sz="3800" i="0">
                                <a:solidFill>
                                  <a:schemeClr val="tx1"/>
                                </a:solidFill>
                                <a:latin typeface="Cambria Math" panose="02040503050406030204" pitchFamily="18" charset="0"/>
                              </a:rPr>
                              <m:t>.</m:t>
                            </m:r>
                            <m:d>
                              <m:dPr>
                                <m:ctrlPr>
                                  <a:rPr lang="fr-FR" sz="3800" i="1">
                                    <a:solidFill>
                                      <a:schemeClr val="tx1"/>
                                    </a:solidFill>
                                    <a:latin typeface="Cambria Math" panose="02040503050406030204" pitchFamily="18" charset="0"/>
                                  </a:rPr>
                                </m:ctrlPr>
                              </m:dPr>
                              <m:e>
                                <m:r>
                                  <a:rPr lang="fr-FR" sz="3800" i="1">
                                    <a:solidFill>
                                      <a:schemeClr val="tx1"/>
                                    </a:solidFill>
                                    <a:latin typeface="Cambria Math" panose="02040503050406030204" pitchFamily="18" charset="0"/>
                                  </a:rPr>
                                  <m:t>𝑘</m:t>
                                </m:r>
                                <m:d>
                                  <m:dPr>
                                    <m:ctrlPr>
                                      <a:rPr lang="fr-FR" sz="3800" i="1">
                                        <a:solidFill>
                                          <a:schemeClr val="tx1"/>
                                        </a:solidFill>
                                        <a:latin typeface="Cambria Math" panose="02040503050406030204" pitchFamily="18" charset="0"/>
                                      </a:rPr>
                                    </m:ctrlPr>
                                  </m:dPr>
                                  <m:e>
                                    <m:r>
                                      <a:rPr lang="fr-FR" sz="3800" i="1">
                                        <a:solidFill>
                                          <a:schemeClr val="tx1"/>
                                        </a:solidFill>
                                        <a:latin typeface="Cambria Math" panose="02040503050406030204" pitchFamily="18" charset="0"/>
                                      </a:rPr>
                                      <m:t>𝑇</m:t>
                                    </m:r>
                                  </m:e>
                                </m:d>
                                <m:r>
                                  <m:rPr>
                                    <m:sty m:val="p"/>
                                  </m:rPr>
                                  <a:rPr lang="fr-FR" sz="3800" i="0">
                                    <a:solidFill>
                                      <a:schemeClr val="tx1"/>
                                    </a:solidFill>
                                    <a:latin typeface="Cambria Math" panose="02040503050406030204" pitchFamily="18" charset="0"/>
                                  </a:rPr>
                                  <m:t>∇</m:t>
                                </m:r>
                                <m:r>
                                  <a:rPr lang="fr-FR" sz="3800" i="1">
                                    <a:solidFill>
                                      <a:schemeClr val="tx1"/>
                                    </a:solidFill>
                                    <a:latin typeface="Cambria Math" panose="02040503050406030204" pitchFamily="18" charset="0"/>
                                  </a:rPr>
                                  <m:t>𝑇</m:t>
                                </m:r>
                              </m:e>
                            </m:d>
                            <m:r>
                              <a:rPr lang="fr-FR" sz="3800" i="0">
                                <a:solidFill>
                                  <a:schemeClr val="tx1"/>
                                </a:solidFill>
                                <a:latin typeface="Cambria Math" panose="02040503050406030204" pitchFamily="18" charset="0"/>
                              </a:rPr>
                              <m:t>+ </m:t>
                            </m:r>
                            <m:sSub>
                              <m:sSubPr>
                                <m:ctrlPr>
                                  <a:rPr lang="fr-FR" sz="3800" i="1">
                                    <a:solidFill>
                                      <a:schemeClr val="tx1"/>
                                    </a:solidFill>
                                    <a:latin typeface="Cambria Math" panose="02040503050406030204" pitchFamily="18" charset="0"/>
                                  </a:rPr>
                                </m:ctrlPr>
                              </m:sSubPr>
                              <m:e>
                                <m:r>
                                  <a:rPr lang="fr-FR" sz="3800" i="1">
                                    <a:solidFill>
                                      <a:schemeClr val="tx1"/>
                                    </a:solidFill>
                                    <a:latin typeface="Cambria Math" panose="02040503050406030204" pitchFamily="18" charset="0"/>
                                  </a:rPr>
                                  <m:t>𝑄</m:t>
                                </m:r>
                              </m:e>
                              <m:sub>
                                <m:r>
                                  <a:rPr lang="fr-FR" sz="3800" i="1">
                                    <a:solidFill>
                                      <a:schemeClr val="tx1"/>
                                    </a:solidFill>
                                    <a:latin typeface="Cambria Math" panose="02040503050406030204" pitchFamily="18" charset="0"/>
                                  </a:rPr>
                                  <m:t>𝑗</m:t>
                                </m:r>
                              </m:sub>
                            </m:sSub>
                            <m:d>
                              <m:dPr>
                                <m:ctrlPr>
                                  <a:rPr lang="fr-FR" sz="3800" i="1">
                                    <a:solidFill>
                                      <a:schemeClr val="tx1"/>
                                    </a:solidFill>
                                    <a:latin typeface="Cambria Math" panose="02040503050406030204" pitchFamily="18" charset="0"/>
                                  </a:rPr>
                                </m:ctrlPr>
                              </m:dPr>
                              <m:e>
                                <m:r>
                                  <a:rPr lang="fr-FR" sz="3800" i="1">
                                    <a:solidFill>
                                      <a:schemeClr val="tx1"/>
                                    </a:solidFill>
                                    <a:latin typeface="Cambria Math" panose="02040503050406030204" pitchFamily="18" charset="0"/>
                                  </a:rPr>
                                  <m:t>𝑇</m:t>
                                </m:r>
                                <m:r>
                                  <a:rPr lang="fr-FR" sz="3800" i="0">
                                    <a:solidFill>
                                      <a:schemeClr val="tx1"/>
                                    </a:solidFill>
                                    <a:latin typeface="Cambria Math" panose="02040503050406030204" pitchFamily="18" charset="0"/>
                                  </a:rPr>
                                  <m:t>,</m:t>
                                </m:r>
                                <m:r>
                                  <a:rPr lang="fr-FR" sz="3800" i="1">
                                    <a:solidFill>
                                      <a:schemeClr val="tx1"/>
                                    </a:solidFill>
                                    <a:latin typeface="Cambria Math" panose="02040503050406030204" pitchFamily="18" charset="0"/>
                                  </a:rPr>
                                  <m:t>𝐼</m:t>
                                </m:r>
                              </m:e>
                            </m:d>
                            <m:r>
                              <a:rPr lang="fr-FR" sz="3800" i="0">
                                <a:solidFill>
                                  <a:schemeClr val="tx1"/>
                                </a:solidFill>
                                <a:latin typeface="Cambria Math" panose="02040503050406030204" pitchFamily="18" charset="0"/>
                              </a:rPr>
                              <m:t>#</m:t>
                            </m:r>
                          </m:e>
                        </m:eqArr>
                      </m:oMath>
                    </m:oMathPara>
                  </a14:m>
                  <a:endParaRPr lang="fr-FR" sz="38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53" name="Rectangle 152">
                  <a:extLst>
                    <a:ext uri="{FF2B5EF4-FFF2-40B4-BE49-F238E27FC236}">
                      <a16:creationId xmlns:a16="http://schemas.microsoft.com/office/drawing/2014/main" id="{54596A24-4F02-44F6-BE5E-373D7851B862}"/>
                    </a:ext>
                  </a:extLst>
                </p:cNvPr>
                <p:cNvSpPr>
                  <a:spLocks noRot="1" noChangeAspect="1" noMove="1" noResize="1" noEditPoints="1" noAdjustHandles="1" noChangeArrowheads="1" noChangeShapeType="1" noTextEdit="1"/>
                </p:cNvSpPr>
                <p:nvPr/>
              </p:nvSpPr>
              <p:spPr>
                <a:xfrm>
                  <a:off x="21756857" y="9418081"/>
                  <a:ext cx="8247514" cy="1204304"/>
                </a:xfrm>
                <a:prstGeom prst="rect">
                  <a:avLst/>
                </a:prstGeom>
                <a:blipFill>
                  <a:blip r:embed="rId16"/>
                  <a:stretch>
                    <a:fillRect/>
                  </a:stretch>
                </a:blipFill>
              </p:spPr>
              <p:txBody>
                <a:bodyPr/>
                <a:lstStyle/>
                <a:p>
                  <a:r>
                    <a:rPr lang="fr-FR">
                      <a:noFill/>
                    </a:rPr>
                    <a:t> </a:t>
                  </a:r>
                </a:p>
              </p:txBody>
            </p:sp>
          </mc:Fallback>
        </mc:AlternateContent>
        <p:sp>
          <p:nvSpPr>
            <p:cNvPr id="154" name="Rectangle 153">
              <a:extLst>
                <a:ext uri="{FF2B5EF4-FFF2-40B4-BE49-F238E27FC236}">
                  <a16:creationId xmlns:a16="http://schemas.microsoft.com/office/drawing/2014/main" id="{89F1F8A4-C606-44A9-ABD7-B6D84A90CD1B}"/>
                </a:ext>
              </a:extLst>
            </p:cNvPr>
            <p:cNvSpPr/>
            <p:nvPr/>
          </p:nvSpPr>
          <p:spPr>
            <a:xfrm>
              <a:off x="22055079" y="8383476"/>
              <a:ext cx="5155899" cy="677108"/>
            </a:xfrm>
            <a:prstGeom prst="rect">
              <a:avLst/>
            </a:prstGeom>
          </p:spPr>
          <p:txBody>
            <a:bodyPr wrap="none">
              <a:spAutoFit/>
            </a:bodyPr>
            <a:lstStyle/>
            <a:p>
              <a:pPr marL="571500" indent="-571500">
                <a:buFont typeface="Wingdings" panose="05000000000000000000" pitchFamily="2" charset="2"/>
                <a:buChar char="v"/>
              </a:pPr>
              <a:r>
                <a:rPr lang="en-US" sz="3800" spc="-5" dirty="0">
                  <a:solidFill>
                    <a:schemeClr val="tx1"/>
                  </a:solidFill>
                  <a:latin typeface="Times New Roman;serif"/>
                  <a:ea typeface="SimSun" panose="02010600030101010101" pitchFamily="2" charset="-122"/>
                  <a:cs typeface="Times New Roman" panose="02020603050405020304" pitchFamily="18" charset="0"/>
                </a:rPr>
                <a:t>General heat equation:</a:t>
              </a:r>
              <a:endParaRPr lang="fr-FR" sz="3800" dirty="0">
                <a:solidFill>
                  <a:schemeClr val="tx1"/>
                </a:solidFill>
              </a:endParaRPr>
            </a:p>
          </p:txBody>
        </p:sp>
        <mc:AlternateContent xmlns:mc="http://schemas.openxmlformats.org/markup-compatibility/2006" xmlns:a14="http://schemas.microsoft.com/office/drawing/2010/main">
          <mc:Choice Requires="a14">
            <p:sp>
              <p:nvSpPr>
                <p:cNvPr id="155" name="ZoneTexte 154">
                  <a:extLst>
                    <a:ext uri="{FF2B5EF4-FFF2-40B4-BE49-F238E27FC236}">
                      <a16:creationId xmlns:a16="http://schemas.microsoft.com/office/drawing/2014/main" id="{76E6F9C6-5D92-4CA9-BA50-16E8F6E4365B}"/>
                    </a:ext>
                  </a:extLst>
                </p:cNvPr>
                <p:cNvSpPr txBox="1"/>
                <p:nvPr/>
              </p:nvSpPr>
              <p:spPr>
                <a:xfrm>
                  <a:off x="21715285" y="11492624"/>
                  <a:ext cx="13177838" cy="364971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fr-FR" sz="4000" i="1" smtClean="0">
                                <a:solidFill>
                                  <a:schemeClr val="tx1"/>
                                </a:solidFill>
                                <a:latin typeface="Cambria Math" panose="02040503050406030204" pitchFamily="18" charset="0"/>
                              </a:rPr>
                            </m:ctrlPr>
                          </m:dPr>
                          <m:e>
                            <m:eqArr>
                              <m:eqArrPr>
                                <m:ctrlPr>
                                  <a:rPr lang="fr-FR" sz="4000" i="1">
                                    <a:solidFill>
                                      <a:schemeClr val="tx1"/>
                                    </a:solidFill>
                                    <a:latin typeface="Cambria Math" panose="02040503050406030204" pitchFamily="18" charset="0"/>
                                  </a:rPr>
                                </m:ctrlPr>
                              </m:eqArrPr>
                              <m:e>
                                <m:f>
                                  <m:fPr>
                                    <m:ctrlPr>
                                      <a:rPr lang="fr-FR" sz="4000" i="1">
                                        <a:solidFill>
                                          <a:schemeClr val="tx1"/>
                                        </a:solidFill>
                                        <a:latin typeface="Cambria Math" panose="02040503050406030204" pitchFamily="18" charset="0"/>
                                      </a:rPr>
                                    </m:ctrlPr>
                                  </m:fPr>
                                  <m:num>
                                    <m:sSub>
                                      <m:sSubPr>
                                        <m:ctrlPr>
                                          <a:rPr lang="fr-FR" sz="4000" i="1">
                                            <a:solidFill>
                                              <a:schemeClr val="tx1"/>
                                            </a:solidFill>
                                            <a:latin typeface="Cambria Math" panose="02040503050406030204" pitchFamily="18" charset="0"/>
                                          </a:rPr>
                                        </m:ctrlPr>
                                      </m:sSubPr>
                                      <m:e>
                                        <m:sSub>
                                          <m:sSubPr>
                                            <m:ctrlPr>
                                              <a:rPr lang="fr-FR" sz="4000" i="1">
                                                <a:solidFill>
                                                  <a:schemeClr val="tx1"/>
                                                </a:solidFill>
                                                <a:latin typeface="Cambria Math" panose="02040503050406030204" pitchFamily="18" charset="0"/>
                                              </a:rPr>
                                            </m:ctrlPr>
                                          </m:sSubPr>
                                          <m:e>
                                            <m:r>
                                              <a:rPr lang="fr-FR" sz="4000" i="1">
                                                <a:solidFill>
                                                  <a:schemeClr val="tx1"/>
                                                </a:solidFill>
                                                <a:latin typeface="Cambria Math" panose="02040503050406030204" pitchFamily="18" charset="0"/>
                                              </a:rPr>
                                              <m:t>𝛷</m:t>
                                            </m:r>
                                          </m:e>
                                          <m:sub>
                                            <m:r>
                                              <a:rPr lang="fr-FR" sz="4000" i="1">
                                                <a:solidFill>
                                                  <a:schemeClr val="tx1"/>
                                                </a:solidFill>
                                                <a:latin typeface="Cambria Math" panose="02040503050406030204" pitchFamily="18" charset="0"/>
                                              </a:rPr>
                                              <m:t>𝐻𝑎𝑠𝑡</m:t>
                                            </m:r>
                                          </m:sub>
                                        </m:sSub>
                                      </m:e>
                                      <m:sub>
                                        <m:r>
                                          <a:rPr lang="fr-FR" sz="4000" i="1">
                                            <a:solidFill>
                                              <a:schemeClr val="tx1"/>
                                            </a:solidFill>
                                            <a:latin typeface="Cambria Math" panose="02040503050406030204" pitchFamily="18" charset="0"/>
                                          </a:rPr>
                                          <m:t>𝑖</m:t>
                                        </m:r>
                                        <m:d>
                                          <m:dPr>
                                            <m:ctrlPr>
                                              <a:rPr lang="fr-FR" sz="4000" i="1">
                                                <a:solidFill>
                                                  <a:schemeClr val="tx1"/>
                                                </a:solidFill>
                                                <a:latin typeface="Cambria Math" panose="02040503050406030204" pitchFamily="18" charset="0"/>
                                              </a:rPr>
                                            </m:ctrlPr>
                                          </m:dPr>
                                          <m:e>
                                            <m:r>
                                              <a:rPr lang="fr-FR" sz="4000" i="1">
                                                <a:solidFill>
                                                  <a:schemeClr val="tx1"/>
                                                </a:solidFill>
                                                <a:latin typeface="Cambria Math" panose="02040503050406030204" pitchFamily="18" charset="0"/>
                                              </a:rPr>
                                              <m:t>𝑗</m:t>
                                            </m:r>
                                            <m:r>
                                              <a:rPr lang="fr-FR" sz="4000">
                                                <a:solidFill>
                                                  <a:schemeClr val="tx1"/>
                                                </a:solidFill>
                                                <a:latin typeface="Cambria Math" panose="02040503050406030204" pitchFamily="18" charset="0"/>
                                              </a:rPr>
                                              <m:t>+</m:t>
                                            </m:r>
                                            <m:r>
                                              <a:rPr lang="fr-FR" sz="4000" i="1">
                                                <a:solidFill>
                                                  <a:schemeClr val="tx1"/>
                                                </a:solidFill>
                                                <a:latin typeface="Cambria Math" panose="02040503050406030204" pitchFamily="18" charset="0"/>
                                              </a:rPr>
                                              <m:t>1</m:t>
                                            </m:r>
                                          </m:e>
                                        </m:d>
                                      </m:sub>
                                    </m:sSub>
                                    <m:r>
                                      <a:rPr lang="fr-FR" sz="4000">
                                        <a:solidFill>
                                          <a:schemeClr val="tx1"/>
                                        </a:solidFill>
                                        <a:latin typeface="Cambria Math" panose="02040503050406030204" pitchFamily="18" charset="0"/>
                                      </a:rPr>
                                      <m:t>−</m:t>
                                    </m:r>
                                    <m:sSub>
                                      <m:sSubPr>
                                        <m:ctrlPr>
                                          <a:rPr lang="fr-FR" sz="4000" i="1">
                                            <a:solidFill>
                                              <a:schemeClr val="tx1"/>
                                            </a:solidFill>
                                            <a:latin typeface="Cambria Math" panose="02040503050406030204" pitchFamily="18" charset="0"/>
                                          </a:rPr>
                                        </m:ctrlPr>
                                      </m:sSubPr>
                                      <m:e>
                                        <m:sSub>
                                          <m:sSubPr>
                                            <m:ctrlPr>
                                              <a:rPr lang="fr-FR" sz="4000" i="1">
                                                <a:solidFill>
                                                  <a:schemeClr val="tx1"/>
                                                </a:solidFill>
                                                <a:latin typeface="Cambria Math" panose="02040503050406030204" pitchFamily="18" charset="0"/>
                                              </a:rPr>
                                            </m:ctrlPr>
                                          </m:sSubPr>
                                          <m:e>
                                            <m:r>
                                              <a:rPr lang="fr-FR" sz="4000" i="1">
                                                <a:solidFill>
                                                  <a:schemeClr val="tx1"/>
                                                </a:solidFill>
                                                <a:latin typeface="Cambria Math" panose="02040503050406030204" pitchFamily="18" charset="0"/>
                                              </a:rPr>
                                              <m:t>𝛷</m:t>
                                            </m:r>
                                          </m:e>
                                          <m:sub>
                                            <m:r>
                                              <a:rPr lang="fr-FR" sz="4000" i="1">
                                                <a:solidFill>
                                                  <a:schemeClr val="tx1"/>
                                                </a:solidFill>
                                                <a:latin typeface="Cambria Math" panose="02040503050406030204" pitchFamily="18" charset="0"/>
                                              </a:rPr>
                                              <m:t>𝐻𝑎𝑠𝑡</m:t>
                                            </m:r>
                                          </m:sub>
                                        </m:sSub>
                                      </m:e>
                                      <m:sub>
                                        <m:r>
                                          <a:rPr lang="fr-FR" sz="4000" i="1">
                                            <a:solidFill>
                                              <a:schemeClr val="tx1"/>
                                            </a:solidFill>
                                            <a:latin typeface="Cambria Math" panose="02040503050406030204" pitchFamily="18" charset="0"/>
                                          </a:rPr>
                                          <m:t>𝑖</m:t>
                                        </m:r>
                                        <m:d>
                                          <m:dPr>
                                            <m:ctrlPr>
                                              <a:rPr lang="fr-FR" sz="4000" i="1">
                                                <a:solidFill>
                                                  <a:schemeClr val="tx1"/>
                                                </a:solidFill>
                                                <a:latin typeface="Cambria Math" panose="02040503050406030204" pitchFamily="18" charset="0"/>
                                              </a:rPr>
                                            </m:ctrlPr>
                                          </m:dPr>
                                          <m:e>
                                            <m:r>
                                              <a:rPr lang="fr-FR" sz="4000" i="1">
                                                <a:solidFill>
                                                  <a:schemeClr val="tx1"/>
                                                </a:solidFill>
                                                <a:latin typeface="Cambria Math" panose="02040503050406030204" pitchFamily="18" charset="0"/>
                                              </a:rPr>
                                              <m:t>𝑗</m:t>
                                            </m:r>
                                            <m:r>
                                              <a:rPr lang="fr-FR" sz="4000">
                                                <a:solidFill>
                                                  <a:schemeClr val="tx1"/>
                                                </a:solidFill>
                                                <a:latin typeface="Cambria Math" panose="02040503050406030204" pitchFamily="18" charset="0"/>
                                              </a:rPr>
                                              <m:t>−</m:t>
                                            </m:r>
                                            <m:r>
                                              <a:rPr lang="fr-FR" sz="4000" i="1">
                                                <a:solidFill>
                                                  <a:schemeClr val="tx1"/>
                                                </a:solidFill>
                                                <a:latin typeface="Cambria Math" panose="02040503050406030204" pitchFamily="18" charset="0"/>
                                              </a:rPr>
                                              <m:t>1</m:t>
                                            </m:r>
                                          </m:e>
                                        </m:d>
                                      </m:sub>
                                    </m:sSub>
                                  </m:num>
                                  <m:den>
                                    <m:r>
                                      <a:rPr lang="fr-FR" sz="4000" i="1">
                                        <a:solidFill>
                                          <a:schemeClr val="tx1"/>
                                        </a:solidFill>
                                        <a:latin typeface="Cambria Math" panose="02040503050406030204" pitchFamily="18" charset="0"/>
                                      </a:rPr>
                                      <m:t>2</m:t>
                                    </m:r>
                                    <m:r>
                                      <a:rPr lang="fr-FR" sz="4000" i="1">
                                        <a:solidFill>
                                          <a:schemeClr val="tx1"/>
                                        </a:solidFill>
                                        <a:latin typeface="Cambria Math" panose="02040503050406030204" pitchFamily="18" charset="0"/>
                                      </a:rPr>
                                      <m:t>𝛥</m:t>
                                    </m:r>
                                    <m:r>
                                      <a:rPr lang="fr-FR" sz="4000" i="1">
                                        <a:solidFill>
                                          <a:schemeClr val="tx1"/>
                                        </a:solidFill>
                                        <a:latin typeface="Cambria Math" panose="02040503050406030204" pitchFamily="18" charset="0"/>
                                      </a:rPr>
                                      <m:t>𝑌</m:t>
                                    </m:r>
                                  </m:den>
                                </m:f>
                                <m:r>
                                  <a:rPr lang="fr-FR" sz="4000" i="1">
                                    <a:solidFill>
                                      <a:schemeClr val="tx1"/>
                                    </a:solidFill>
                                    <a:latin typeface="Cambria Math" panose="02040503050406030204" pitchFamily="18" charset="0"/>
                                  </a:rPr>
                                  <m:t> </m:t>
                                </m:r>
                                <m:r>
                                  <a:rPr lang="fr-FR" sz="4000">
                                    <a:solidFill>
                                      <a:schemeClr val="tx1"/>
                                    </a:solidFill>
                                    <a:latin typeface="Cambria Math" panose="02040503050406030204" pitchFamily="18" charset="0"/>
                                  </a:rPr>
                                  <m:t>+</m:t>
                                </m:r>
                                <m:f>
                                  <m:fPr>
                                    <m:ctrlPr>
                                      <a:rPr lang="fr-FR" sz="4000" i="1">
                                        <a:solidFill>
                                          <a:schemeClr val="tx1"/>
                                        </a:solidFill>
                                        <a:latin typeface="Cambria Math" panose="02040503050406030204" pitchFamily="18" charset="0"/>
                                      </a:rPr>
                                    </m:ctrlPr>
                                  </m:fPr>
                                  <m:num>
                                    <m:sSub>
                                      <m:sSubPr>
                                        <m:ctrlPr>
                                          <a:rPr lang="fr-FR" sz="4000" i="1">
                                            <a:solidFill>
                                              <a:schemeClr val="tx1"/>
                                            </a:solidFill>
                                            <a:latin typeface="Cambria Math" panose="02040503050406030204" pitchFamily="18" charset="0"/>
                                          </a:rPr>
                                        </m:ctrlPr>
                                      </m:sSubPr>
                                      <m:e>
                                        <m:sSub>
                                          <m:sSubPr>
                                            <m:ctrlPr>
                                              <a:rPr lang="fr-FR" sz="4000" i="1">
                                                <a:solidFill>
                                                  <a:schemeClr val="tx1"/>
                                                </a:solidFill>
                                                <a:latin typeface="Cambria Math" panose="02040503050406030204" pitchFamily="18" charset="0"/>
                                              </a:rPr>
                                            </m:ctrlPr>
                                          </m:sSubPr>
                                          <m:e>
                                            <m:r>
                                              <a:rPr lang="fr-FR" sz="4000" i="1">
                                                <a:solidFill>
                                                  <a:schemeClr val="tx1"/>
                                                </a:solidFill>
                                                <a:latin typeface="Cambria Math" panose="02040503050406030204" pitchFamily="18" charset="0"/>
                                              </a:rPr>
                                              <m:t>𝛷</m:t>
                                            </m:r>
                                          </m:e>
                                          <m:sub>
                                            <m:r>
                                              <a:rPr lang="fr-FR" sz="4000" i="1">
                                                <a:solidFill>
                                                  <a:schemeClr val="tx1"/>
                                                </a:solidFill>
                                                <a:latin typeface="Cambria Math" panose="02040503050406030204" pitchFamily="18" charset="0"/>
                                              </a:rPr>
                                              <m:t>𝐻𝑎𝑠𝑡</m:t>
                                            </m:r>
                                          </m:sub>
                                        </m:sSub>
                                      </m:e>
                                      <m:sub>
                                        <m:r>
                                          <a:rPr lang="fr-FR" sz="4000" i="1">
                                            <a:solidFill>
                                              <a:schemeClr val="tx1"/>
                                            </a:solidFill>
                                            <a:latin typeface="Cambria Math" panose="02040503050406030204" pitchFamily="18" charset="0"/>
                                          </a:rPr>
                                          <m:t>𝑖𝑗𝑈𝑃</m:t>
                                        </m:r>
                                      </m:sub>
                                    </m:sSub>
                                    <m:r>
                                      <a:rPr lang="fr-FR" sz="4000">
                                        <a:solidFill>
                                          <a:schemeClr val="tx1"/>
                                        </a:solidFill>
                                        <a:latin typeface="Cambria Math" panose="02040503050406030204" pitchFamily="18" charset="0"/>
                                      </a:rPr>
                                      <m:t>−</m:t>
                                    </m:r>
                                    <m:sSub>
                                      <m:sSubPr>
                                        <m:ctrlPr>
                                          <a:rPr lang="fr-FR" sz="4000" i="1">
                                            <a:solidFill>
                                              <a:schemeClr val="tx1"/>
                                            </a:solidFill>
                                            <a:latin typeface="Cambria Math" panose="02040503050406030204" pitchFamily="18" charset="0"/>
                                          </a:rPr>
                                        </m:ctrlPr>
                                      </m:sSubPr>
                                      <m:e>
                                        <m:sSub>
                                          <m:sSubPr>
                                            <m:ctrlPr>
                                              <a:rPr lang="fr-FR" sz="4000" i="1">
                                                <a:solidFill>
                                                  <a:schemeClr val="tx1"/>
                                                </a:solidFill>
                                                <a:latin typeface="Cambria Math" panose="02040503050406030204" pitchFamily="18" charset="0"/>
                                              </a:rPr>
                                            </m:ctrlPr>
                                          </m:sSubPr>
                                          <m:e>
                                            <m:r>
                                              <a:rPr lang="fr-FR" sz="4000" i="1">
                                                <a:solidFill>
                                                  <a:schemeClr val="tx1"/>
                                                </a:solidFill>
                                                <a:latin typeface="Cambria Math" panose="02040503050406030204" pitchFamily="18" charset="0"/>
                                              </a:rPr>
                                              <m:t>𝛷</m:t>
                                            </m:r>
                                          </m:e>
                                          <m:sub>
                                            <m:r>
                                              <a:rPr lang="fr-FR" sz="4000" i="1">
                                                <a:solidFill>
                                                  <a:schemeClr val="tx1"/>
                                                </a:solidFill>
                                                <a:latin typeface="Cambria Math" panose="02040503050406030204" pitchFamily="18" charset="0"/>
                                              </a:rPr>
                                              <m:t>𝐻𝑎𝑠𝑡</m:t>
                                            </m:r>
                                          </m:sub>
                                        </m:sSub>
                                      </m:e>
                                      <m:sub>
                                        <m:r>
                                          <a:rPr lang="fr-FR" sz="4000" i="1">
                                            <a:solidFill>
                                              <a:schemeClr val="tx1"/>
                                            </a:solidFill>
                                            <a:latin typeface="Cambria Math" panose="02040503050406030204" pitchFamily="18" charset="0"/>
                                          </a:rPr>
                                          <m:t>𝑖𝑗𝐷𝑜𝑤𝑛</m:t>
                                        </m:r>
                                      </m:sub>
                                    </m:sSub>
                                  </m:num>
                                  <m:den>
                                    <m:r>
                                      <a:rPr lang="fr-FR" sz="4000" i="1">
                                        <a:solidFill>
                                          <a:schemeClr val="tx1"/>
                                        </a:solidFill>
                                        <a:latin typeface="Cambria Math" panose="02040503050406030204" pitchFamily="18" charset="0"/>
                                      </a:rPr>
                                      <m:t>𝛥</m:t>
                                    </m:r>
                                    <m:r>
                                      <a:rPr lang="fr-FR" sz="4000" i="1">
                                        <a:solidFill>
                                          <a:schemeClr val="tx1"/>
                                        </a:solidFill>
                                        <a:latin typeface="Cambria Math" panose="02040503050406030204" pitchFamily="18" charset="0"/>
                                      </a:rPr>
                                      <m:t>𝑍</m:t>
                                    </m:r>
                                  </m:den>
                                </m:f>
                                <m:r>
                                  <a:rPr lang="fr-FR" sz="4000">
                                    <a:solidFill>
                                      <a:schemeClr val="tx1"/>
                                    </a:solidFill>
                                    <a:latin typeface="Cambria Math" panose="02040503050406030204" pitchFamily="18" charset="0"/>
                                  </a:rPr>
                                  <m:t>+</m:t>
                                </m:r>
                                <m:r>
                                  <m:rPr>
                                    <m:nor/>
                                  </m:rPr>
                                  <a:rPr lang="fr-FR" sz="4000" dirty="0">
                                    <a:solidFill>
                                      <a:schemeClr val="tx1"/>
                                    </a:solidFill>
                                    <a:latin typeface="Times New Roman" panose="02020603050405020304" pitchFamily="18" charset="0"/>
                                    <a:cs typeface="Times New Roman" panose="02020603050405020304" pitchFamily="18" charset="0"/>
                                  </a:rPr>
                                  <m:t> </m:t>
                                </m:r>
                              </m:e>
                              <m:e>
                                <m:sSub>
                                  <m:sSubPr>
                                    <m:ctrlPr>
                                      <a:rPr lang="fr-FR" sz="4000" i="1">
                                        <a:solidFill>
                                          <a:schemeClr val="tx1"/>
                                        </a:solidFill>
                                        <a:latin typeface="Cambria Math" panose="02040503050406030204" pitchFamily="18" charset="0"/>
                                      </a:rPr>
                                    </m:ctrlPr>
                                  </m:sSubPr>
                                  <m:e>
                                    <m:sSub>
                                      <m:sSubPr>
                                        <m:ctrlPr>
                                          <a:rPr lang="fr-FR" sz="4000" i="1">
                                            <a:solidFill>
                                              <a:schemeClr val="tx1"/>
                                            </a:solidFill>
                                            <a:latin typeface="Cambria Math" panose="02040503050406030204" pitchFamily="18" charset="0"/>
                                          </a:rPr>
                                        </m:ctrlPr>
                                      </m:sSubPr>
                                      <m:e>
                                        <m:r>
                                          <a:rPr lang="en-US" sz="4000" i="1">
                                            <a:solidFill>
                                              <a:schemeClr val="tx1"/>
                                            </a:solidFill>
                                            <a:latin typeface="Cambria Math" panose="02040503050406030204" pitchFamily="18" charset="0"/>
                                          </a:rPr>
                                          <m:t>𝑄</m:t>
                                        </m:r>
                                      </m:e>
                                      <m:sub>
                                        <m:r>
                                          <a:rPr lang="en-US" sz="4000" i="1">
                                            <a:solidFill>
                                              <a:schemeClr val="tx1"/>
                                            </a:solidFill>
                                            <a:latin typeface="Cambria Math" panose="02040503050406030204" pitchFamily="18" charset="0"/>
                                          </a:rPr>
                                          <m:t>𝐽</m:t>
                                        </m:r>
                                      </m:sub>
                                    </m:sSub>
                                  </m:e>
                                  <m:sub>
                                    <m:r>
                                      <a:rPr lang="en-US" sz="4000" i="1">
                                        <a:solidFill>
                                          <a:schemeClr val="tx1"/>
                                        </a:solidFill>
                                        <a:latin typeface="Cambria Math" panose="02040503050406030204" pitchFamily="18" charset="0"/>
                                      </a:rPr>
                                      <m:t>𝑖𝑗</m:t>
                                    </m:r>
                                  </m:sub>
                                </m:sSub>
                                <m:d>
                                  <m:dPr>
                                    <m:ctrlPr>
                                      <a:rPr lang="fr-FR" sz="4000" i="1">
                                        <a:solidFill>
                                          <a:schemeClr val="tx1"/>
                                        </a:solidFill>
                                        <a:latin typeface="Cambria Math" panose="02040503050406030204" pitchFamily="18" charset="0"/>
                                      </a:rPr>
                                    </m:ctrlPr>
                                  </m:dPr>
                                  <m:e>
                                    <m:sSub>
                                      <m:sSubPr>
                                        <m:ctrlPr>
                                          <a:rPr lang="fr-FR" sz="4000" i="1">
                                            <a:solidFill>
                                              <a:schemeClr val="tx1"/>
                                            </a:solidFill>
                                            <a:latin typeface="Cambria Math" panose="02040503050406030204" pitchFamily="18" charset="0"/>
                                          </a:rPr>
                                        </m:ctrlPr>
                                      </m:sSubPr>
                                      <m:e>
                                        <m:sSub>
                                          <m:sSubPr>
                                            <m:ctrlPr>
                                              <a:rPr lang="fr-FR" sz="4000" i="1">
                                                <a:solidFill>
                                                  <a:schemeClr val="tx1"/>
                                                </a:solidFill>
                                                <a:latin typeface="Cambria Math" panose="02040503050406030204" pitchFamily="18" charset="0"/>
                                              </a:rPr>
                                            </m:ctrlPr>
                                          </m:sSubPr>
                                          <m:e>
                                            <m:r>
                                              <a:rPr lang="en-US" sz="4000" i="1">
                                                <a:solidFill>
                                                  <a:schemeClr val="tx1"/>
                                                </a:solidFill>
                                                <a:latin typeface="Cambria Math" panose="02040503050406030204" pitchFamily="18" charset="0"/>
                                              </a:rPr>
                                              <m:t>𝑇</m:t>
                                            </m:r>
                                          </m:e>
                                          <m:sub>
                                            <m:r>
                                              <a:rPr lang="en-US" sz="4000" i="1">
                                                <a:solidFill>
                                                  <a:schemeClr val="tx1"/>
                                                </a:solidFill>
                                                <a:latin typeface="Cambria Math" panose="02040503050406030204" pitchFamily="18" charset="0"/>
                                              </a:rPr>
                                              <m:t>𝐻𝑎𝑠𝑡</m:t>
                                            </m:r>
                                          </m:sub>
                                        </m:sSub>
                                      </m:e>
                                      <m:sub>
                                        <m:r>
                                          <a:rPr lang="en-US" sz="4000" i="1">
                                            <a:solidFill>
                                              <a:schemeClr val="tx1"/>
                                            </a:solidFill>
                                            <a:latin typeface="Cambria Math" panose="02040503050406030204" pitchFamily="18" charset="0"/>
                                          </a:rPr>
                                          <m:t>𝑖𝑗</m:t>
                                        </m:r>
                                      </m:sub>
                                    </m:sSub>
                                    <m:r>
                                      <a:rPr lang="en-US" sz="4000" i="1">
                                        <a:solidFill>
                                          <a:schemeClr val="tx1"/>
                                        </a:solidFill>
                                        <a:latin typeface="Cambria Math" panose="02040503050406030204" pitchFamily="18" charset="0"/>
                                      </a:rPr>
                                      <m:t>,</m:t>
                                    </m:r>
                                    <m:sSub>
                                      <m:sSubPr>
                                        <m:ctrlPr>
                                          <a:rPr lang="fr-FR" sz="4000" i="1">
                                            <a:solidFill>
                                              <a:schemeClr val="tx1"/>
                                            </a:solidFill>
                                            <a:latin typeface="Cambria Math" panose="02040503050406030204" pitchFamily="18" charset="0"/>
                                          </a:rPr>
                                        </m:ctrlPr>
                                      </m:sSubPr>
                                      <m:e>
                                        <m:sSub>
                                          <m:sSubPr>
                                            <m:ctrlPr>
                                              <a:rPr lang="fr-FR" sz="4000" i="1">
                                                <a:solidFill>
                                                  <a:schemeClr val="tx1"/>
                                                </a:solidFill>
                                                <a:latin typeface="Cambria Math" panose="02040503050406030204" pitchFamily="18" charset="0"/>
                                              </a:rPr>
                                            </m:ctrlPr>
                                          </m:sSubPr>
                                          <m:e>
                                            <m:r>
                                              <a:rPr lang="en-US" sz="4000" i="1">
                                                <a:solidFill>
                                                  <a:schemeClr val="tx1"/>
                                                </a:solidFill>
                                                <a:latin typeface="Cambria Math" panose="02040503050406030204" pitchFamily="18" charset="0"/>
                                              </a:rPr>
                                              <m:t>𝐼</m:t>
                                            </m:r>
                                          </m:e>
                                          <m:sub>
                                            <m:r>
                                              <a:rPr lang="en-US" sz="4000" i="1">
                                                <a:solidFill>
                                                  <a:schemeClr val="tx1"/>
                                                </a:solidFill>
                                                <a:latin typeface="Cambria Math" panose="02040503050406030204" pitchFamily="18" charset="0"/>
                                              </a:rPr>
                                              <m:t>𝐻𝑎𝑠𝑡</m:t>
                                            </m:r>
                                          </m:sub>
                                        </m:sSub>
                                      </m:e>
                                      <m:sub>
                                        <m:r>
                                          <a:rPr lang="en-US" sz="4000" i="1">
                                            <a:solidFill>
                                              <a:schemeClr val="tx1"/>
                                            </a:solidFill>
                                            <a:latin typeface="Cambria Math" panose="02040503050406030204" pitchFamily="18" charset="0"/>
                                          </a:rPr>
                                          <m:t>𝑖𝑗</m:t>
                                        </m:r>
                                      </m:sub>
                                    </m:sSub>
                                    <m:r>
                                      <a:rPr lang="en-US" sz="4000" i="1">
                                        <a:solidFill>
                                          <a:schemeClr val="tx1"/>
                                        </a:solidFill>
                                        <a:latin typeface="Cambria Math" panose="02040503050406030204" pitchFamily="18" charset="0"/>
                                      </a:rPr>
                                      <m:t>,</m:t>
                                    </m:r>
                                    <m:sSub>
                                      <m:sSubPr>
                                        <m:ctrlPr>
                                          <a:rPr lang="fr-FR" sz="4000" i="1">
                                            <a:solidFill>
                                              <a:schemeClr val="tx1"/>
                                            </a:solidFill>
                                            <a:latin typeface="Cambria Math" panose="02040503050406030204" pitchFamily="18" charset="0"/>
                                          </a:rPr>
                                        </m:ctrlPr>
                                      </m:sSubPr>
                                      <m:e>
                                        <m:sSub>
                                          <m:sSubPr>
                                            <m:ctrlPr>
                                              <a:rPr lang="fr-FR" sz="4000" i="1">
                                                <a:solidFill>
                                                  <a:schemeClr val="tx1"/>
                                                </a:solidFill>
                                                <a:latin typeface="Cambria Math" panose="02040503050406030204" pitchFamily="18" charset="0"/>
                                              </a:rPr>
                                            </m:ctrlPr>
                                          </m:sSubPr>
                                          <m:e>
                                            <m:r>
                                              <a:rPr lang="en-US" sz="4000" i="1">
                                                <a:solidFill>
                                                  <a:schemeClr val="tx1"/>
                                                </a:solidFill>
                                                <a:latin typeface="Cambria Math" panose="02040503050406030204" pitchFamily="18" charset="0"/>
                                              </a:rPr>
                                              <m:t>𝐼</m:t>
                                            </m:r>
                                          </m:e>
                                          <m:sub>
                                            <m:r>
                                              <a:rPr lang="en-US" sz="4000" i="1">
                                                <a:solidFill>
                                                  <a:schemeClr val="tx1"/>
                                                </a:solidFill>
                                                <a:latin typeface="Cambria Math" panose="02040503050406030204" pitchFamily="18" charset="0"/>
                                              </a:rPr>
                                              <m:t>𝐻𝑎𝑠𝑡</m:t>
                                            </m:r>
                                          </m:sub>
                                        </m:sSub>
                                      </m:e>
                                      <m:sub>
                                        <m:r>
                                          <a:rPr lang="en-US" sz="4000" i="1">
                                            <a:solidFill>
                                              <a:schemeClr val="tx1"/>
                                            </a:solidFill>
                                            <a:latin typeface="Cambria Math" panose="02040503050406030204" pitchFamily="18" charset="0"/>
                                          </a:rPr>
                                          <m:t>𝑖</m:t>
                                        </m:r>
                                        <m:d>
                                          <m:dPr>
                                            <m:ctrlPr>
                                              <a:rPr lang="fr-FR" sz="4000" i="1">
                                                <a:solidFill>
                                                  <a:schemeClr val="tx1"/>
                                                </a:solidFill>
                                                <a:latin typeface="Cambria Math" panose="02040503050406030204" pitchFamily="18" charset="0"/>
                                              </a:rPr>
                                            </m:ctrlPr>
                                          </m:dPr>
                                          <m:e>
                                            <m:r>
                                              <a:rPr lang="en-US" sz="4000" i="1">
                                                <a:solidFill>
                                                  <a:schemeClr val="tx1"/>
                                                </a:solidFill>
                                                <a:latin typeface="Cambria Math" panose="02040503050406030204" pitchFamily="18" charset="0"/>
                                              </a:rPr>
                                              <m:t>𝑗</m:t>
                                            </m:r>
                                            <m:r>
                                              <a:rPr lang="en-US" sz="4000" i="1">
                                                <a:solidFill>
                                                  <a:schemeClr val="tx1"/>
                                                </a:solidFill>
                                                <a:latin typeface="Cambria Math" panose="02040503050406030204" pitchFamily="18" charset="0"/>
                                              </a:rPr>
                                              <m:t>+1</m:t>
                                            </m:r>
                                          </m:e>
                                        </m:d>
                                      </m:sub>
                                    </m:sSub>
                                    <m:r>
                                      <a:rPr lang="en-US" sz="4000" i="1">
                                        <a:solidFill>
                                          <a:schemeClr val="tx1"/>
                                        </a:solidFill>
                                        <a:latin typeface="Cambria Math" panose="02040503050406030204" pitchFamily="18" charset="0"/>
                                      </a:rPr>
                                      <m:t>,</m:t>
                                    </m:r>
                                    <m:sSub>
                                      <m:sSubPr>
                                        <m:ctrlPr>
                                          <a:rPr lang="fr-FR" sz="4000" i="1">
                                            <a:solidFill>
                                              <a:schemeClr val="tx1"/>
                                            </a:solidFill>
                                            <a:latin typeface="Cambria Math" panose="02040503050406030204" pitchFamily="18" charset="0"/>
                                          </a:rPr>
                                        </m:ctrlPr>
                                      </m:sSubPr>
                                      <m:e>
                                        <m:sSub>
                                          <m:sSubPr>
                                            <m:ctrlPr>
                                              <a:rPr lang="fr-FR" sz="4000" i="1">
                                                <a:solidFill>
                                                  <a:schemeClr val="tx1"/>
                                                </a:solidFill>
                                                <a:latin typeface="Cambria Math" panose="02040503050406030204" pitchFamily="18" charset="0"/>
                                              </a:rPr>
                                            </m:ctrlPr>
                                          </m:sSubPr>
                                          <m:e>
                                            <m:r>
                                              <a:rPr lang="en-US" sz="4000" i="1">
                                                <a:solidFill>
                                                  <a:schemeClr val="tx1"/>
                                                </a:solidFill>
                                                <a:latin typeface="Cambria Math" panose="02040503050406030204" pitchFamily="18" charset="0"/>
                                              </a:rPr>
                                              <m:t>𝐼</m:t>
                                            </m:r>
                                          </m:e>
                                          <m:sub>
                                            <m:r>
                                              <a:rPr lang="en-US" sz="4000" i="1">
                                                <a:solidFill>
                                                  <a:schemeClr val="tx1"/>
                                                </a:solidFill>
                                                <a:latin typeface="Cambria Math" panose="02040503050406030204" pitchFamily="18" charset="0"/>
                                              </a:rPr>
                                              <m:t>𝑌𝑏𝑐𝑜𝐻𝑎𝑠𝑡</m:t>
                                            </m:r>
                                          </m:sub>
                                        </m:sSub>
                                      </m:e>
                                      <m:sub>
                                        <m:r>
                                          <a:rPr lang="en-US" sz="4000" i="1">
                                            <a:solidFill>
                                              <a:schemeClr val="tx1"/>
                                            </a:solidFill>
                                            <a:latin typeface="Cambria Math" panose="02040503050406030204" pitchFamily="18" charset="0"/>
                                          </a:rPr>
                                          <m:t>𝑗</m:t>
                                        </m:r>
                                      </m:sub>
                                    </m:sSub>
                                    <m:r>
                                      <a:rPr lang="en-US" sz="4000" i="1">
                                        <a:solidFill>
                                          <a:schemeClr val="tx1"/>
                                        </a:solidFill>
                                        <a:latin typeface="Cambria Math" panose="02040503050406030204" pitchFamily="18" charset="0"/>
                                      </a:rPr>
                                      <m:t>,</m:t>
                                    </m:r>
                                    <m:sSub>
                                      <m:sSubPr>
                                        <m:ctrlPr>
                                          <a:rPr lang="fr-FR" sz="4000" i="1">
                                            <a:solidFill>
                                              <a:schemeClr val="tx1"/>
                                            </a:solidFill>
                                            <a:latin typeface="Cambria Math" panose="02040503050406030204" pitchFamily="18" charset="0"/>
                                          </a:rPr>
                                        </m:ctrlPr>
                                      </m:sSubPr>
                                      <m:e>
                                        <m:sSub>
                                          <m:sSubPr>
                                            <m:ctrlPr>
                                              <a:rPr lang="fr-FR" sz="4000" i="1">
                                                <a:solidFill>
                                                  <a:schemeClr val="tx1"/>
                                                </a:solidFill>
                                                <a:latin typeface="Cambria Math" panose="02040503050406030204" pitchFamily="18" charset="0"/>
                                              </a:rPr>
                                            </m:ctrlPr>
                                          </m:sSubPr>
                                          <m:e>
                                            <m:r>
                                              <a:rPr lang="en-US" sz="4000" i="1">
                                                <a:solidFill>
                                                  <a:schemeClr val="tx1"/>
                                                </a:solidFill>
                                                <a:latin typeface="Cambria Math" panose="02040503050406030204" pitchFamily="18" charset="0"/>
                                              </a:rPr>
                                              <m:t>𝐼</m:t>
                                            </m:r>
                                          </m:e>
                                          <m:sub>
                                            <m:sSub>
                                              <m:sSubPr>
                                                <m:ctrlPr>
                                                  <a:rPr lang="fr-FR" sz="4000" i="1">
                                                    <a:solidFill>
                                                      <a:schemeClr val="tx1"/>
                                                    </a:solidFill>
                                                    <a:latin typeface="Cambria Math" panose="02040503050406030204" pitchFamily="18" charset="0"/>
                                                  </a:rPr>
                                                </m:ctrlPr>
                                              </m:sSubPr>
                                              <m:e>
                                                <m:r>
                                                  <a:rPr lang="en-US" sz="4000" i="1">
                                                    <a:solidFill>
                                                      <a:schemeClr val="tx1"/>
                                                    </a:solidFill>
                                                    <a:latin typeface="Cambria Math" panose="02040503050406030204" pitchFamily="18" charset="0"/>
                                                  </a:rPr>
                                                  <m:t>𝐻𝑎𝑠𝑡</m:t>
                                                </m:r>
                                              </m:e>
                                              <m:sub>
                                                <m:r>
                                                  <a:rPr lang="en-US" sz="4000" i="1">
                                                    <a:solidFill>
                                                      <a:schemeClr val="tx1"/>
                                                    </a:solidFill>
                                                    <a:latin typeface="Cambria Math" panose="02040503050406030204" pitchFamily="18" charset="0"/>
                                                  </a:rPr>
                                                  <m:t>𝑖𝑗</m:t>
                                                </m:r>
                                              </m:sub>
                                            </m:sSub>
                                            <m:r>
                                              <a:rPr lang="en-US" sz="4000" i="1">
                                                <a:solidFill>
                                                  <a:schemeClr val="tx1"/>
                                                </a:solidFill>
                                                <a:latin typeface="Cambria Math" panose="02040503050406030204" pitchFamily="18" charset="0"/>
                                              </a:rPr>
                                              <m:t>𝐻𝑎𝑠𝑡</m:t>
                                            </m:r>
                                          </m:sub>
                                        </m:sSub>
                                      </m:e>
                                      <m:sub>
                                        <m:d>
                                          <m:dPr>
                                            <m:ctrlPr>
                                              <a:rPr lang="fr-FR" sz="4000" i="1">
                                                <a:solidFill>
                                                  <a:schemeClr val="tx1"/>
                                                </a:solidFill>
                                                <a:latin typeface="Cambria Math" panose="02040503050406030204" pitchFamily="18" charset="0"/>
                                              </a:rPr>
                                            </m:ctrlPr>
                                          </m:dPr>
                                          <m:e>
                                            <m:r>
                                              <a:rPr lang="en-US" sz="4000" i="1">
                                                <a:solidFill>
                                                  <a:schemeClr val="tx1"/>
                                                </a:solidFill>
                                                <a:latin typeface="Cambria Math" panose="02040503050406030204" pitchFamily="18" charset="0"/>
                                              </a:rPr>
                                              <m:t>𝑖</m:t>
                                            </m:r>
                                            <m:r>
                                              <a:rPr lang="en-US" sz="4000" i="1">
                                                <a:solidFill>
                                                  <a:schemeClr val="tx1"/>
                                                </a:solidFill>
                                                <a:latin typeface="Cambria Math" panose="02040503050406030204" pitchFamily="18" charset="0"/>
                                              </a:rPr>
                                              <m:t>+1</m:t>
                                            </m:r>
                                          </m:e>
                                        </m:d>
                                        <m:r>
                                          <a:rPr lang="en-US" sz="4000" i="1">
                                            <a:solidFill>
                                              <a:schemeClr val="tx1"/>
                                            </a:solidFill>
                                            <a:latin typeface="Cambria Math" panose="02040503050406030204" pitchFamily="18" charset="0"/>
                                          </a:rPr>
                                          <m:t>𝑗</m:t>
                                        </m:r>
                                      </m:sub>
                                    </m:sSub>
                                  </m:e>
                                </m:d>
                              </m:e>
                              <m:e>
                                <m:r>
                                  <a:rPr lang="fr-FR" sz="4000" b="0" i="1" dirty="0" smtClean="0">
                                    <a:solidFill>
                                      <a:schemeClr val="tx1"/>
                                    </a:solidFill>
                                    <a:latin typeface="Cambria Math" panose="02040503050406030204" pitchFamily="18" charset="0"/>
                                    <a:cs typeface="Times New Roman" panose="02020603050405020304" pitchFamily="18" charset="0"/>
                                  </a:rPr>
                                  <m:t>= </m:t>
                                </m:r>
                                <m:eqArr>
                                  <m:eqArrPr>
                                    <m:ctrlPr>
                                      <a:rPr lang="fr-FR" sz="4000" i="1">
                                        <a:solidFill>
                                          <a:schemeClr val="tx1"/>
                                        </a:solidFill>
                                        <a:latin typeface="Cambria Math" panose="02040503050406030204" pitchFamily="18" charset="0"/>
                                      </a:rPr>
                                    </m:ctrlPr>
                                  </m:eqArrPr>
                                  <m:e>
                                    <m:r>
                                      <a:rPr lang="fr-FR" sz="4000">
                                        <a:solidFill>
                                          <a:schemeClr val="tx1"/>
                                        </a:solidFill>
                                        <a:latin typeface="Cambria Math" panose="02040503050406030204" pitchFamily="18" charset="0"/>
                                      </a:rPr>
                                      <m:t>&amp;</m:t>
                                    </m:r>
                                    <m:sSub>
                                      <m:sSubPr>
                                        <m:ctrlPr>
                                          <a:rPr lang="fr-FR" sz="4000" i="1">
                                            <a:solidFill>
                                              <a:schemeClr val="tx1"/>
                                            </a:solidFill>
                                            <a:latin typeface="Cambria Math" panose="02040503050406030204" pitchFamily="18" charset="0"/>
                                          </a:rPr>
                                        </m:ctrlPr>
                                      </m:sSubPr>
                                      <m:e>
                                        <m:r>
                                          <a:rPr lang="fr-FR" sz="4000" i="1">
                                            <a:solidFill>
                                              <a:schemeClr val="tx1"/>
                                            </a:solidFill>
                                            <a:latin typeface="Cambria Math" panose="02040503050406030204" pitchFamily="18" charset="0"/>
                                          </a:rPr>
                                          <m:t>𝜌</m:t>
                                        </m:r>
                                      </m:e>
                                      <m:sub>
                                        <m:sSub>
                                          <m:sSubPr>
                                            <m:ctrlPr>
                                              <a:rPr lang="fr-FR" sz="4000" i="1">
                                                <a:solidFill>
                                                  <a:schemeClr val="tx1"/>
                                                </a:solidFill>
                                                <a:latin typeface="Cambria Math" panose="02040503050406030204" pitchFamily="18" charset="0"/>
                                              </a:rPr>
                                            </m:ctrlPr>
                                          </m:sSubPr>
                                          <m:e>
                                            <m:r>
                                              <a:rPr lang="fr-FR" sz="4000" i="1">
                                                <a:solidFill>
                                                  <a:schemeClr val="tx1"/>
                                                </a:solidFill>
                                                <a:latin typeface="Cambria Math" panose="02040503050406030204" pitchFamily="18" charset="0"/>
                                              </a:rPr>
                                              <m:t>𝑚</m:t>
                                            </m:r>
                                          </m:e>
                                          <m:sub>
                                            <m:r>
                                              <a:rPr lang="fr-FR" sz="4000" i="1">
                                                <a:solidFill>
                                                  <a:schemeClr val="tx1"/>
                                                </a:solidFill>
                                                <a:latin typeface="Cambria Math" panose="02040503050406030204" pitchFamily="18" charset="0"/>
                                              </a:rPr>
                                              <m:t>𝐻𝑎𝑠𝑡</m:t>
                                            </m:r>
                                            <m:r>
                                              <a:rPr lang="fr-FR" sz="4000">
                                                <a:solidFill>
                                                  <a:schemeClr val="tx1"/>
                                                </a:solidFill>
                                                <a:latin typeface="Cambria Math" panose="02040503050406030204" pitchFamily="18" charset="0"/>
                                              </a:rPr>
                                              <m:t> </m:t>
                                            </m:r>
                                          </m:sub>
                                        </m:sSub>
                                        <m:r>
                                          <a:rPr lang="fr-FR" sz="4000">
                                            <a:solidFill>
                                              <a:schemeClr val="tx1"/>
                                            </a:solidFill>
                                            <a:latin typeface="Cambria Math" panose="02040503050406030204" pitchFamily="18" charset="0"/>
                                          </a:rPr>
                                          <m:t> </m:t>
                                        </m:r>
                                      </m:sub>
                                    </m:sSub>
                                    <m:sSub>
                                      <m:sSubPr>
                                        <m:ctrlPr>
                                          <a:rPr lang="fr-FR" sz="4000" i="1">
                                            <a:solidFill>
                                              <a:schemeClr val="tx1"/>
                                            </a:solidFill>
                                            <a:latin typeface="Cambria Math" panose="02040503050406030204" pitchFamily="18" charset="0"/>
                                          </a:rPr>
                                        </m:ctrlPr>
                                      </m:sSubPr>
                                      <m:e>
                                        <m:r>
                                          <a:rPr lang="fr-FR" sz="4000" i="1">
                                            <a:solidFill>
                                              <a:schemeClr val="tx1"/>
                                            </a:solidFill>
                                            <a:latin typeface="Cambria Math" panose="02040503050406030204" pitchFamily="18" charset="0"/>
                                          </a:rPr>
                                          <m:t>𝐶</m:t>
                                        </m:r>
                                      </m:e>
                                      <m:sub>
                                        <m:sSub>
                                          <m:sSubPr>
                                            <m:ctrlPr>
                                              <a:rPr lang="fr-FR" sz="4000" i="1">
                                                <a:solidFill>
                                                  <a:schemeClr val="tx1"/>
                                                </a:solidFill>
                                                <a:latin typeface="Cambria Math" panose="02040503050406030204" pitchFamily="18" charset="0"/>
                                              </a:rPr>
                                            </m:ctrlPr>
                                          </m:sSubPr>
                                          <m:e>
                                            <m:r>
                                              <a:rPr lang="fr-FR" sz="4000" i="1">
                                                <a:solidFill>
                                                  <a:schemeClr val="tx1"/>
                                                </a:solidFill>
                                                <a:latin typeface="Cambria Math" panose="02040503050406030204" pitchFamily="18" charset="0"/>
                                              </a:rPr>
                                              <m:t>𝑝</m:t>
                                            </m:r>
                                          </m:e>
                                          <m:sub>
                                            <m:r>
                                              <a:rPr lang="fr-FR" sz="4000" i="1">
                                                <a:solidFill>
                                                  <a:schemeClr val="tx1"/>
                                                </a:solidFill>
                                                <a:latin typeface="Cambria Math" panose="02040503050406030204" pitchFamily="18" charset="0"/>
                                              </a:rPr>
                                              <m:t>𝐻𝑎𝑠𝑡</m:t>
                                            </m:r>
                                            <m:r>
                                              <a:rPr lang="fr-FR" sz="4000">
                                                <a:solidFill>
                                                  <a:schemeClr val="tx1"/>
                                                </a:solidFill>
                                                <a:latin typeface="Cambria Math" panose="02040503050406030204" pitchFamily="18" charset="0"/>
                                              </a:rPr>
                                              <m:t> </m:t>
                                            </m:r>
                                          </m:sub>
                                        </m:sSub>
                                      </m:sub>
                                    </m:sSub>
                                    <m:d>
                                      <m:dPr>
                                        <m:ctrlPr>
                                          <a:rPr lang="fr-FR" sz="4000" i="1">
                                            <a:solidFill>
                                              <a:schemeClr val="tx1"/>
                                            </a:solidFill>
                                            <a:latin typeface="Cambria Math" panose="02040503050406030204" pitchFamily="18" charset="0"/>
                                          </a:rPr>
                                        </m:ctrlPr>
                                      </m:dPr>
                                      <m:e>
                                        <m:sSub>
                                          <m:sSubPr>
                                            <m:ctrlPr>
                                              <a:rPr lang="fr-FR" sz="4000" i="1">
                                                <a:solidFill>
                                                  <a:schemeClr val="tx1"/>
                                                </a:solidFill>
                                                <a:latin typeface="Cambria Math" panose="02040503050406030204" pitchFamily="18" charset="0"/>
                                              </a:rPr>
                                            </m:ctrlPr>
                                          </m:sSubPr>
                                          <m:e>
                                            <m:sSub>
                                              <m:sSubPr>
                                                <m:ctrlPr>
                                                  <a:rPr lang="fr-FR" sz="4000" i="1">
                                                    <a:solidFill>
                                                      <a:schemeClr val="tx1"/>
                                                    </a:solidFill>
                                                    <a:latin typeface="Cambria Math" panose="02040503050406030204" pitchFamily="18" charset="0"/>
                                                  </a:rPr>
                                                </m:ctrlPr>
                                              </m:sSubPr>
                                              <m:e>
                                                <m:r>
                                                  <a:rPr lang="fr-FR" sz="4000" i="1">
                                                    <a:solidFill>
                                                      <a:schemeClr val="tx1"/>
                                                    </a:solidFill>
                                                    <a:latin typeface="Cambria Math" panose="02040503050406030204" pitchFamily="18" charset="0"/>
                                                  </a:rPr>
                                                  <m:t>𝑇</m:t>
                                                </m:r>
                                              </m:e>
                                              <m:sub>
                                                <m:r>
                                                  <a:rPr lang="fr-FR" sz="4000" i="1">
                                                    <a:solidFill>
                                                      <a:schemeClr val="tx1"/>
                                                    </a:solidFill>
                                                    <a:latin typeface="Cambria Math" panose="02040503050406030204" pitchFamily="18" charset="0"/>
                                                  </a:rPr>
                                                  <m:t>𝐻𝑎𝑠𝑡</m:t>
                                                </m:r>
                                              </m:sub>
                                            </m:sSub>
                                          </m:e>
                                          <m:sub>
                                            <m:r>
                                              <a:rPr lang="fr-FR" sz="4000" i="1">
                                                <a:solidFill>
                                                  <a:schemeClr val="tx1"/>
                                                </a:solidFill>
                                                <a:latin typeface="Cambria Math" panose="02040503050406030204" pitchFamily="18" charset="0"/>
                                              </a:rPr>
                                              <m:t>𝑖𝑗</m:t>
                                            </m:r>
                                          </m:sub>
                                        </m:sSub>
                                      </m:e>
                                    </m:d>
                                    <m:f>
                                      <m:fPr>
                                        <m:ctrlPr>
                                          <a:rPr lang="fr-FR" sz="4000" i="1">
                                            <a:solidFill>
                                              <a:schemeClr val="tx1"/>
                                            </a:solidFill>
                                            <a:latin typeface="Cambria Math" panose="02040503050406030204" pitchFamily="18" charset="0"/>
                                          </a:rPr>
                                        </m:ctrlPr>
                                      </m:fPr>
                                      <m:num>
                                        <m:r>
                                          <a:rPr lang="fr-FR" sz="4000">
                                            <a:solidFill>
                                              <a:schemeClr val="tx1"/>
                                            </a:solidFill>
                                            <a:latin typeface="Cambria Math" panose="02040503050406030204" pitchFamily="18" charset="0"/>
                                          </a:rPr>
                                          <m:t>𝜕</m:t>
                                        </m:r>
                                        <m:sSub>
                                          <m:sSubPr>
                                            <m:ctrlPr>
                                              <a:rPr lang="fr-FR" sz="4000" i="1">
                                                <a:solidFill>
                                                  <a:schemeClr val="tx1"/>
                                                </a:solidFill>
                                                <a:latin typeface="Cambria Math" panose="02040503050406030204" pitchFamily="18" charset="0"/>
                                              </a:rPr>
                                            </m:ctrlPr>
                                          </m:sSubPr>
                                          <m:e>
                                            <m:sSub>
                                              <m:sSubPr>
                                                <m:ctrlPr>
                                                  <a:rPr lang="fr-FR" sz="4000" i="1">
                                                    <a:solidFill>
                                                      <a:schemeClr val="tx1"/>
                                                    </a:solidFill>
                                                    <a:latin typeface="Cambria Math" panose="02040503050406030204" pitchFamily="18" charset="0"/>
                                                  </a:rPr>
                                                </m:ctrlPr>
                                              </m:sSubPr>
                                              <m:e>
                                                <m:r>
                                                  <a:rPr lang="fr-FR" sz="4000" i="1">
                                                    <a:solidFill>
                                                      <a:schemeClr val="tx1"/>
                                                    </a:solidFill>
                                                    <a:latin typeface="Cambria Math" panose="02040503050406030204" pitchFamily="18" charset="0"/>
                                                  </a:rPr>
                                                  <m:t>𝑇</m:t>
                                                </m:r>
                                              </m:e>
                                              <m:sub>
                                                <m:r>
                                                  <a:rPr lang="fr-FR" sz="4000" i="1">
                                                    <a:solidFill>
                                                      <a:schemeClr val="tx1"/>
                                                    </a:solidFill>
                                                    <a:latin typeface="Cambria Math" panose="02040503050406030204" pitchFamily="18" charset="0"/>
                                                  </a:rPr>
                                                  <m:t>𝐻𝑎𝑠𝑡</m:t>
                                                </m:r>
                                              </m:sub>
                                            </m:sSub>
                                          </m:e>
                                          <m:sub>
                                            <m:r>
                                              <a:rPr lang="fr-FR" sz="4000" i="1">
                                                <a:solidFill>
                                                  <a:schemeClr val="tx1"/>
                                                </a:solidFill>
                                                <a:latin typeface="Cambria Math" panose="02040503050406030204" pitchFamily="18" charset="0"/>
                                              </a:rPr>
                                              <m:t>𝑖𝑗</m:t>
                                            </m:r>
                                          </m:sub>
                                        </m:sSub>
                                      </m:num>
                                      <m:den>
                                        <m:r>
                                          <a:rPr lang="fr-FR" sz="4000">
                                            <a:solidFill>
                                              <a:schemeClr val="tx1"/>
                                            </a:solidFill>
                                            <a:latin typeface="Cambria Math" panose="02040503050406030204" pitchFamily="18" charset="0"/>
                                          </a:rPr>
                                          <m:t>𝜕</m:t>
                                        </m:r>
                                        <m:r>
                                          <a:rPr lang="fr-FR" sz="4000" i="1">
                                            <a:solidFill>
                                              <a:schemeClr val="tx1"/>
                                            </a:solidFill>
                                            <a:latin typeface="Cambria Math" panose="02040503050406030204" pitchFamily="18" charset="0"/>
                                          </a:rPr>
                                          <m:t>𝑡</m:t>
                                        </m:r>
                                      </m:den>
                                    </m:f>
                                    <m:r>
                                      <a:rPr lang="fr-FR" sz="4000">
                                        <a:solidFill>
                                          <a:schemeClr val="tx1"/>
                                        </a:solidFill>
                                        <a:latin typeface="Cambria Math" panose="02040503050406030204" pitchFamily="18" charset="0"/>
                                      </a:rPr>
                                      <m:t>#    #</m:t>
                                    </m:r>
                                  </m:e>
                                </m:eqArr>
                                <m:r>
                                  <m:rPr>
                                    <m:nor/>
                                  </m:rPr>
                                  <a:rPr lang="fr-FR" sz="4000" dirty="0">
                                    <a:solidFill>
                                      <a:schemeClr val="tx1"/>
                                    </a:solidFill>
                                    <a:latin typeface="Times New Roman" panose="02020603050405020304" pitchFamily="18" charset="0"/>
                                    <a:cs typeface="Times New Roman" panose="02020603050405020304" pitchFamily="18" charset="0"/>
                                  </a:rPr>
                                  <m:t> </m:t>
                                </m:r>
                              </m:e>
                            </m:eqArr>
                          </m:e>
                        </m:d>
                      </m:oMath>
                    </m:oMathPara>
                  </a14:m>
                  <a:endParaRPr lang="fr-FR" sz="40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55" name="ZoneTexte 154">
                  <a:extLst>
                    <a:ext uri="{FF2B5EF4-FFF2-40B4-BE49-F238E27FC236}">
                      <a16:creationId xmlns:a16="http://schemas.microsoft.com/office/drawing/2014/main" id="{76E6F9C6-5D92-4CA9-BA50-16E8F6E4365B}"/>
                    </a:ext>
                  </a:extLst>
                </p:cNvPr>
                <p:cNvSpPr txBox="1">
                  <a:spLocks noRot="1" noChangeAspect="1" noMove="1" noResize="1" noEditPoints="1" noAdjustHandles="1" noChangeArrowheads="1" noChangeShapeType="1" noTextEdit="1"/>
                </p:cNvSpPr>
                <p:nvPr/>
              </p:nvSpPr>
              <p:spPr>
                <a:xfrm>
                  <a:off x="21715285" y="11492624"/>
                  <a:ext cx="13177838" cy="3649717"/>
                </a:xfrm>
                <a:prstGeom prst="rect">
                  <a:avLst/>
                </a:prstGeom>
                <a:blipFill>
                  <a:blip r:embed="rId17"/>
                  <a:stretch>
                    <a:fillRect/>
                  </a:stretch>
                </a:blipFill>
              </p:spPr>
              <p:txBody>
                <a:bodyPr/>
                <a:lstStyle/>
                <a:p>
                  <a:r>
                    <a:rPr lang="fr-FR">
                      <a:noFill/>
                    </a:rPr>
                    <a:t> </a:t>
                  </a:r>
                </a:p>
              </p:txBody>
            </p:sp>
          </mc:Fallback>
        </mc:AlternateContent>
        <p:sp>
          <p:nvSpPr>
            <p:cNvPr id="156" name="Rectangle 155">
              <a:extLst>
                <a:ext uri="{FF2B5EF4-FFF2-40B4-BE49-F238E27FC236}">
                  <a16:creationId xmlns:a16="http://schemas.microsoft.com/office/drawing/2014/main" id="{DDB7E7E2-CD07-4415-933B-681CFC67D1C5}"/>
                </a:ext>
              </a:extLst>
            </p:cNvPr>
            <p:cNvSpPr/>
            <p:nvPr/>
          </p:nvSpPr>
          <p:spPr>
            <a:xfrm>
              <a:off x="22104132" y="10661138"/>
              <a:ext cx="7392601" cy="677108"/>
            </a:xfrm>
            <a:prstGeom prst="rect">
              <a:avLst/>
            </a:prstGeom>
          </p:spPr>
          <p:txBody>
            <a:bodyPr wrap="none">
              <a:spAutoFit/>
            </a:bodyPr>
            <a:lstStyle/>
            <a:p>
              <a:pPr marL="571500" indent="-571500">
                <a:buFont typeface="Wingdings" panose="05000000000000000000" pitchFamily="2" charset="2"/>
                <a:buChar char="v"/>
              </a:pPr>
              <a:r>
                <a:rPr lang="en-US" sz="3800" spc="-5" dirty="0">
                  <a:solidFill>
                    <a:schemeClr val="tx1"/>
                  </a:solidFill>
                  <a:latin typeface="Times New Roman;serif"/>
                  <a:ea typeface="SimSun" panose="02010600030101010101" pitchFamily="2" charset="-122"/>
                  <a:cs typeface="Times New Roman" panose="02020603050405020304" pitchFamily="18" charset="0"/>
                </a:rPr>
                <a:t>Finite difference discretized form:</a:t>
              </a:r>
              <a:endParaRPr lang="fr-FR" sz="3800" dirty="0">
                <a:solidFill>
                  <a:schemeClr val="tx1"/>
                </a:solidFill>
              </a:endParaRPr>
            </a:p>
          </p:txBody>
        </p:sp>
        <p:sp>
          <p:nvSpPr>
            <p:cNvPr id="157" name="Rectangle 156">
              <a:extLst>
                <a:ext uri="{FF2B5EF4-FFF2-40B4-BE49-F238E27FC236}">
                  <a16:creationId xmlns:a16="http://schemas.microsoft.com/office/drawing/2014/main" id="{383F6E6A-2759-49B2-8B09-3323AE61A20C}"/>
                </a:ext>
              </a:extLst>
            </p:cNvPr>
            <p:cNvSpPr/>
            <p:nvPr/>
          </p:nvSpPr>
          <p:spPr>
            <a:xfrm>
              <a:off x="22129405" y="15099526"/>
              <a:ext cx="10156627" cy="677108"/>
            </a:xfrm>
            <a:prstGeom prst="rect">
              <a:avLst/>
            </a:prstGeom>
          </p:spPr>
          <p:txBody>
            <a:bodyPr wrap="none">
              <a:spAutoFit/>
            </a:bodyPr>
            <a:lstStyle/>
            <a:p>
              <a:pPr marL="571500" indent="-571500">
                <a:buFont typeface="Wingdings" panose="05000000000000000000" pitchFamily="2" charset="2"/>
                <a:buChar char="v"/>
              </a:pPr>
              <a:r>
                <a:rPr lang="en-US" sz="3800" spc="-5" dirty="0">
                  <a:solidFill>
                    <a:schemeClr val="tx1"/>
                  </a:solidFill>
                  <a:latin typeface="Times New Roman;serif"/>
                  <a:ea typeface="SimSun" panose="02010600030101010101" pitchFamily="2" charset="-122"/>
                  <a:cs typeface="Times New Roman" panose="02020603050405020304" pitchFamily="18" charset="0"/>
                </a:rPr>
                <a:t>Conservation of the flux density between layers.</a:t>
              </a:r>
              <a:endParaRPr lang="fr-FR" sz="3800" dirty="0">
                <a:solidFill>
                  <a:schemeClr val="tx1"/>
                </a:solidFill>
              </a:endParaRPr>
            </a:p>
          </p:txBody>
        </p:sp>
        <p:sp>
          <p:nvSpPr>
            <p:cNvPr id="158" name="Rectangle 157">
              <a:extLst>
                <a:ext uri="{FF2B5EF4-FFF2-40B4-BE49-F238E27FC236}">
                  <a16:creationId xmlns:a16="http://schemas.microsoft.com/office/drawing/2014/main" id="{CF78966D-E8CF-44C6-B648-D0471D346A48}"/>
                </a:ext>
              </a:extLst>
            </p:cNvPr>
            <p:cNvSpPr/>
            <p:nvPr/>
          </p:nvSpPr>
          <p:spPr>
            <a:xfrm>
              <a:off x="22129405" y="15728933"/>
              <a:ext cx="15279824" cy="677108"/>
            </a:xfrm>
            <a:prstGeom prst="rect">
              <a:avLst/>
            </a:prstGeom>
          </p:spPr>
          <p:txBody>
            <a:bodyPr wrap="square">
              <a:spAutoFit/>
            </a:bodyPr>
            <a:lstStyle/>
            <a:p>
              <a:pPr marL="571500" indent="-571500">
                <a:buFont typeface="Wingdings" panose="05000000000000000000" pitchFamily="2" charset="2"/>
                <a:buChar char="v"/>
              </a:pPr>
              <a:r>
                <a:rPr lang="en-US" sz="3800" spc="-5" dirty="0">
                  <a:solidFill>
                    <a:schemeClr val="tx1"/>
                  </a:solidFill>
                  <a:latin typeface="Times New Roman;serif"/>
                  <a:ea typeface="SimSun" panose="02010600030101010101" pitchFamily="2" charset="-122"/>
                  <a:cs typeface="Times New Roman" panose="02020603050405020304" pitchFamily="18" charset="0"/>
                </a:rPr>
                <a:t>For the boundary conditions, the Neumann condition is applied. </a:t>
              </a:r>
              <a:endParaRPr lang="fr-FR" sz="3800" dirty="0">
                <a:solidFill>
                  <a:schemeClr val="tx1"/>
                </a:solidFill>
              </a:endParaRPr>
            </a:p>
          </p:txBody>
        </p:sp>
        <mc:AlternateContent xmlns:mc="http://schemas.openxmlformats.org/markup-compatibility/2006" xmlns:a14="http://schemas.microsoft.com/office/drawing/2010/main">
          <mc:Choice Requires="a14">
            <p:sp>
              <p:nvSpPr>
                <p:cNvPr id="159" name="Rectangle 158">
                  <a:extLst>
                    <a:ext uri="{FF2B5EF4-FFF2-40B4-BE49-F238E27FC236}">
                      <a16:creationId xmlns:a16="http://schemas.microsoft.com/office/drawing/2014/main" id="{4447BC8A-3B03-46A2-9975-E61AF48DBCD6}"/>
                    </a:ext>
                  </a:extLst>
                </p:cNvPr>
                <p:cNvSpPr/>
                <p:nvPr/>
              </p:nvSpPr>
              <p:spPr>
                <a:xfrm>
                  <a:off x="22414114" y="16863198"/>
                  <a:ext cx="10745955" cy="138730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fr-FR" sz="4000" i="1" smtClean="0">
                                <a:solidFill>
                                  <a:schemeClr val="tx1"/>
                                </a:solidFill>
                                <a:latin typeface="Cambria Math" panose="02040503050406030204" pitchFamily="18" charset="0"/>
                              </a:rPr>
                            </m:ctrlPr>
                          </m:sSubPr>
                          <m:e>
                            <m:r>
                              <a:rPr lang="fr-FR" sz="4000" i="1">
                                <a:solidFill>
                                  <a:schemeClr val="tx1"/>
                                </a:solidFill>
                                <a:latin typeface="Cambria Math" panose="02040503050406030204" pitchFamily="18" charset="0"/>
                              </a:rPr>
                              <m:t>𝑄</m:t>
                            </m:r>
                          </m:e>
                          <m:sub>
                            <m:r>
                              <a:rPr lang="fr-FR" sz="4000" i="1">
                                <a:solidFill>
                                  <a:schemeClr val="tx1"/>
                                </a:solidFill>
                                <a:latin typeface="Cambria Math" panose="02040503050406030204" pitchFamily="18" charset="0"/>
                              </a:rPr>
                              <m:t>𝐶𝑆</m:t>
                            </m:r>
                            <m:r>
                              <a:rPr lang="fr-FR" sz="4000" i="0">
                                <a:solidFill>
                                  <a:schemeClr val="tx1"/>
                                </a:solidFill>
                                <a:latin typeface="Cambria Math" panose="02040503050406030204" pitchFamily="18" charset="0"/>
                              </a:rPr>
                              <m:t>1</m:t>
                            </m:r>
                            <m:r>
                              <a:rPr lang="fr-FR" sz="4000" i="1">
                                <a:solidFill>
                                  <a:schemeClr val="tx1"/>
                                </a:solidFill>
                                <a:latin typeface="Cambria Math" panose="02040503050406030204" pitchFamily="18" charset="0"/>
                              </a:rPr>
                              <m:t>𝑗</m:t>
                            </m:r>
                          </m:sub>
                        </m:sSub>
                        <m:r>
                          <a:rPr lang="fr-FR" sz="4000" i="0">
                            <a:solidFill>
                              <a:schemeClr val="tx1"/>
                            </a:solidFill>
                            <a:latin typeface="Cambria Math" panose="02040503050406030204" pitchFamily="18" charset="0"/>
                          </a:rPr>
                          <m:t>=</m:t>
                        </m:r>
                        <m:sSub>
                          <m:sSubPr>
                            <m:ctrlPr>
                              <a:rPr lang="fr-FR" sz="4000" i="1">
                                <a:solidFill>
                                  <a:schemeClr val="tx1"/>
                                </a:solidFill>
                                <a:latin typeface="Cambria Math" panose="02040503050406030204" pitchFamily="18" charset="0"/>
                              </a:rPr>
                            </m:ctrlPr>
                          </m:sSubPr>
                          <m:e>
                            <m:sSub>
                              <m:sSubPr>
                                <m:ctrlPr>
                                  <a:rPr lang="fr-FR" sz="4000" i="1">
                                    <a:solidFill>
                                      <a:schemeClr val="tx1"/>
                                    </a:solidFill>
                                    <a:latin typeface="Cambria Math" panose="02040503050406030204" pitchFamily="18" charset="0"/>
                                  </a:rPr>
                                </m:ctrlPr>
                              </m:sSubPr>
                              <m:e>
                                <m:r>
                                  <a:rPr lang="fr-FR" sz="4000" i="1">
                                    <a:solidFill>
                                      <a:schemeClr val="tx1"/>
                                    </a:solidFill>
                                    <a:latin typeface="Cambria Math" panose="02040503050406030204" pitchFamily="18" charset="0"/>
                                  </a:rPr>
                                  <m:t>𝑄</m:t>
                                </m:r>
                              </m:e>
                              <m:sub>
                                <m:r>
                                  <a:rPr lang="fr-FR" sz="4000" i="1">
                                    <a:solidFill>
                                      <a:schemeClr val="tx1"/>
                                    </a:solidFill>
                                    <a:latin typeface="Cambria Math" panose="02040503050406030204" pitchFamily="18" charset="0"/>
                                  </a:rPr>
                                  <m:t>𝐽</m:t>
                                </m:r>
                              </m:sub>
                            </m:sSub>
                          </m:e>
                          <m:sub>
                            <m:r>
                              <a:rPr lang="fr-FR" sz="4000" i="0">
                                <a:solidFill>
                                  <a:schemeClr val="tx1"/>
                                </a:solidFill>
                                <a:latin typeface="Cambria Math" panose="02040503050406030204" pitchFamily="18" charset="0"/>
                              </a:rPr>
                              <m:t>1</m:t>
                            </m:r>
                            <m:r>
                              <a:rPr lang="fr-FR" sz="4000" i="1">
                                <a:solidFill>
                                  <a:schemeClr val="tx1"/>
                                </a:solidFill>
                                <a:latin typeface="Cambria Math" panose="02040503050406030204" pitchFamily="18" charset="0"/>
                              </a:rPr>
                              <m:t>𝑗</m:t>
                            </m:r>
                          </m:sub>
                        </m:sSub>
                        <m:r>
                          <a:rPr lang="fr-FR" sz="4000" i="0">
                            <a:solidFill>
                              <a:schemeClr val="tx1"/>
                            </a:solidFill>
                            <a:latin typeface="Cambria Math" panose="02040503050406030204" pitchFamily="18" charset="0"/>
                          </a:rPr>
                          <m:t>− </m:t>
                        </m:r>
                        <m:f>
                          <m:fPr>
                            <m:ctrlPr>
                              <a:rPr lang="fr-FR" sz="4000" i="1">
                                <a:solidFill>
                                  <a:schemeClr val="tx1"/>
                                </a:solidFill>
                                <a:latin typeface="Cambria Math" panose="02040503050406030204" pitchFamily="18" charset="0"/>
                              </a:rPr>
                            </m:ctrlPr>
                          </m:fPr>
                          <m:num>
                            <m:r>
                              <a:rPr lang="fr-FR" sz="4000" i="1">
                                <a:solidFill>
                                  <a:schemeClr val="tx1"/>
                                </a:solidFill>
                                <a:latin typeface="Cambria Math" panose="02040503050406030204" pitchFamily="18" charset="0"/>
                              </a:rPr>
                              <m:t>h</m:t>
                            </m:r>
                            <m:r>
                              <a:rPr lang="fr-FR" sz="4000" i="0">
                                <a:solidFill>
                                  <a:schemeClr val="tx1"/>
                                </a:solidFill>
                                <a:latin typeface="Cambria Math" panose="02040503050406030204" pitchFamily="18" charset="0"/>
                              </a:rPr>
                              <m:t>×(</m:t>
                            </m:r>
                            <m:r>
                              <a:rPr lang="fr-FR" sz="4000" i="1">
                                <a:solidFill>
                                  <a:schemeClr val="tx1"/>
                                </a:solidFill>
                                <a:latin typeface="Cambria Math" panose="02040503050406030204" pitchFamily="18" charset="0"/>
                              </a:rPr>
                              <m:t>𝛥</m:t>
                            </m:r>
                            <m:r>
                              <a:rPr lang="fr-FR" sz="4000" i="1">
                                <a:solidFill>
                                  <a:schemeClr val="tx1"/>
                                </a:solidFill>
                                <a:latin typeface="Cambria Math" panose="02040503050406030204" pitchFamily="18" charset="0"/>
                              </a:rPr>
                              <m:t>𝑌</m:t>
                            </m:r>
                            <m:r>
                              <a:rPr lang="fr-FR" sz="4000" i="0">
                                <a:solidFill>
                                  <a:schemeClr val="tx1"/>
                                </a:solidFill>
                                <a:latin typeface="Cambria Math" panose="02040503050406030204" pitchFamily="18" charset="0"/>
                              </a:rPr>
                              <m:t>×</m:t>
                            </m:r>
                            <m:r>
                              <a:rPr lang="fr-FR" sz="4000" i="1">
                                <a:solidFill>
                                  <a:schemeClr val="tx1"/>
                                </a:solidFill>
                                <a:latin typeface="Cambria Math" panose="02040503050406030204" pitchFamily="18" charset="0"/>
                              </a:rPr>
                              <m:t>𝑙</m:t>
                            </m:r>
                            <m:r>
                              <a:rPr lang="fr-FR" sz="4000" i="0">
                                <a:solidFill>
                                  <a:schemeClr val="tx1"/>
                                </a:solidFill>
                                <a:latin typeface="Cambria Math" panose="02040503050406030204" pitchFamily="18" charset="0"/>
                              </a:rPr>
                              <m:t>)×(</m:t>
                            </m:r>
                            <m:sSub>
                              <m:sSubPr>
                                <m:ctrlPr>
                                  <a:rPr lang="fr-FR" sz="4000" i="1">
                                    <a:solidFill>
                                      <a:schemeClr val="tx1"/>
                                    </a:solidFill>
                                    <a:latin typeface="Cambria Math" panose="02040503050406030204" pitchFamily="18" charset="0"/>
                                  </a:rPr>
                                </m:ctrlPr>
                              </m:sSubPr>
                              <m:e>
                                <m:r>
                                  <a:rPr lang="fr-FR" sz="4000" i="1">
                                    <a:solidFill>
                                      <a:schemeClr val="tx1"/>
                                    </a:solidFill>
                                    <a:latin typeface="Cambria Math" panose="02040503050406030204" pitchFamily="18" charset="0"/>
                                  </a:rPr>
                                  <m:t>𝑇</m:t>
                                </m:r>
                              </m:e>
                              <m:sub>
                                <m:r>
                                  <a:rPr lang="fr-FR" sz="4000" i="1">
                                    <a:solidFill>
                                      <a:schemeClr val="tx1"/>
                                    </a:solidFill>
                                    <a:latin typeface="Cambria Math" panose="02040503050406030204" pitchFamily="18" charset="0"/>
                                  </a:rPr>
                                  <m:t>𝑆𝑖𝑙𝑣𝑒𝑟</m:t>
                                </m:r>
                                <m:r>
                                  <a:rPr lang="fr-FR" sz="4000" i="0">
                                    <a:solidFill>
                                      <a:schemeClr val="tx1"/>
                                    </a:solidFill>
                                    <a:latin typeface="Cambria Math" panose="02040503050406030204" pitchFamily="18" charset="0"/>
                                  </a:rPr>
                                  <m:t>1</m:t>
                                </m:r>
                                <m:r>
                                  <a:rPr lang="fr-FR" sz="4000" i="1">
                                    <a:solidFill>
                                      <a:schemeClr val="tx1"/>
                                    </a:solidFill>
                                    <a:latin typeface="Cambria Math" panose="02040503050406030204" pitchFamily="18" charset="0"/>
                                  </a:rPr>
                                  <m:t>𝑗</m:t>
                                </m:r>
                              </m:sub>
                            </m:sSub>
                            <m:r>
                              <a:rPr lang="fr-FR" sz="4000" i="0">
                                <a:solidFill>
                                  <a:schemeClr val="tx1"/>
                                </a:solidFill>
                                <a:latin typeface="Cambria Math" panose="02040503050406030204" pitchFamily="18" charset="0"/>
                              </a:rPr>
                              <m:t>−77) </m:t>
                            </m:r>
                          </m:num>
                          <m:den>
                            <m:r>
                              <a:rPr lang="fr-FR" sz="4000" i="1">
                                <a:solidFill>
                                  <a:schemeClr val="tx1"/>
                                </a:solidFill>
                                <a:latin typeface="Cambria Math" panose="02040503050406030204" pitchFamily="18" charset="0"/>
                              </a:rPr>
                              <m:t>𝛥</m:t>
                            </m:r>
                            <m:r>
                              <a:rPr lang="fr-FR" sz="4000" i="1">
                                <a:solidFill>
                                  <a:schemeClr val="tx1"/>
                                </a:solidFill>
                                <a:latin typeface="Cambria Math" panose="02040503050406030204" pitchFamily="18" charset="0"/>
                              </a:rPr>
                              <m:t>𝑌</m:t>
                            </m:r>
                            <m:r>
                              <a:rPr lang="fr-FR" sz="4000" i="0">
                                <a:solidFill>
                                  <a:schemeClr val="tx1"/>
                                </a:solidFill>
                                <a:latin typeface="Cambria Math" panose="02040503050406030204" pitchFamily="18" charset="0"/>
                              </a:rPr>
                              <m:t>×</m:t>
                            </m:r>
                            <m:r>
                              <a:rPr lang="fr-FR" sz="4000" i="1">
                                <a:solidFill>
                                  <a:schemeClr val="tx1"/>
                                </a:solidFill>
                                <a:latin typeface="Cambria Math" panose="02040503050406030204" pitchFamily="18" charset="0"/>
                              </a:rPr>
                              <m:t>𝑙</m:t>
                            </m:r>
                            <m:r>
                              <a:rPr lang="fr-FR" sz="4000" i="0">
                                <a:solidFill>
                                  <a:schemeClr val="tx1"/>
                                </a:solidFill>
                                <a:latin typeface="Cambria Math" panose="02040503050406030204" pitchFamily="18" charset="0"/>
                              </a:rPr>
                              <m:t>×</m:t>
                            </m:r>
                            <m:r>
                              <a:rPr lang="fr-FR" sz="4000" i="1">
                                <a:solidFill>
                                  <a:schemeClr val="tx1"/>
                                </a:solidFill>
                                <a:latin typeface="Cambria Math" panose="02040503050406030204" pitchFamily="18" charset="0"/>
                              </a:rPr>
                              <m:t>𝛥</m:t>
                            </m:r>
                            <m:sSub>
                              <m:sSubPr>
                                <m:ctrlPr>
                                  <a:rPr lang="fr-FR" sz="4000" i="1">
                                    <a:solidFill>
                                      <a:schemeClr val="tx1"/>
                                    </a:solidFill>
                                    <a:latin typeface="Cambria Math" panose="02040503050406030204" pitchFamily="18" charset="0"/>
                                  </a:rPr>
                                </m:ctrlPr>
                              </m:sSubPr>
                              <m:e>
                                <m:r>
                                  <a:rPr lang="fr-FR" sz="4000" i="1">
                                    <a:solidFill>
                                      <a:schemeClr val="tx1"/>
                                    </a:solidFill>
                                    <a:latin typeface="Cambria Math" panose="02040503050406030204" pitchFamily="18" charset="0"/>
                                  </a:rPr>
                                  <m:t>𝑍</m:t>
                                </m:r>
                              </m:e>
                              <m:sub>
                                <m:r>
                                  <a:rPr lang="fr-FR" sz="4000" i="1">
                                    <a:solidFill>
                                      <a:schemeClr val="tx1"/>
                                    </a:solidFill>
                                    <a:latin typeface="Cambria Math" panose="02040503050406030204" pitchFamily="18" charset="0"/>
                                  </a:rPr>
                                  <m:t>𝑆</m:t>
                                </m:r>
                              </m:sub>
                            </m:sSub>
                          </m:den>
                        </m:f>
                        <m:r>
                          <a:rPr lang="fr-FR" sz="4000" i="0">
                            <a:solidFill>
                              <a:schemeClr val="tx1"/>
                            </a:solidFill>
                            <a:latin typeface="Cambria Math" panose="02040503050406030204" pitchFamily="18" charset="0"/>
                          </a:rPr>
                          <m:t> </m:t>
                        </m:r>
                      </m:oMath>
                    </m:oMathPara>
                  </a14:m>
                  <a:endParaRPr lang="fr-FR" sz="32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59" name="Rectangle 158">
                  <a:extLst>
                    <a:ext uri="{FF2B5EF4-FFF2-40B4-BE49-F238E27FC236}">
                      <a16:creationId xmlns:a16="http://schemas.microsoft.com/office/drawing/2014/main" id="{4447BC8A-3B03-46A2-9975-E61AF48DBCD6}"/>
                    </a:ext>
                  </a:extLst>
                </p:cNvPr>
                <p:cNvSpPr>
                  <a:spLocks noRot="1" noChangeAspect="1" noMove="1" noResize="1" noEditPoints="1" noAdjustHandles="1" noChangeArrowheads="1" noChangeShapeType="1" noTextEdit="1"/>
                </p:cNvSpPr>
                <p:nvPr/>
              </p:nvSpPr>
              <p:spPr>
                <a:xfrm>
                  <a:off x="22414114" y="16863198"/>
                  <a:ext cx="10745955" cy="1387303"/>
                </a:xfrm>
                <a:prstGeom prst="rect">
                  <a:avLst/>
                </a:prstGeom>
                <a:blipFill>
                  <a:blip r:embed="rId18"/>
                  <a:stretch>
                    <a:fillRect/>
                  </a:stretch>
                </a:blipFill>
              </p:spPr>
              <p:txBody>
                <a:bodyPr/>
                <a:lstStyle/>
                <a:p>
                  <a:r>
                    <a:rPr lang="fr-FR">
                      <a:noFill/>
                    </a:rPr>
                    <a:t> </a:t>
                  </a:r>
                </a:p>
              </p:txBody>
            </p:sp>
          </mc:Fallback>
        </mc:AlternateContent>
        <p:sp>
          <p:nvSpPr>
            <p:cNvPr id="160" name="Rectangle 159">
              <a:extLst>
                <a:ext uri="{FF2B5EF4-FFF2-40B4-BE49-F238E27FC236}">
                  <a16:creationId xmlns:a16="http://schemas.microsoft.com/office/drawing/2014/main" id="{9FC0D6CD-8150-4EC2-9509-B44BEB70F0A8}"/>
                </a:ext>
              </a:extLst>
            </p:cNvPr>
            <p:cNvSpPr/>
            <p:nvPr/>
          </p:nvSpPr>
          <p:spPr>
            <a:xfrm>
              <a:off x="22147067" y="16423802"/>
              <a:ext cx="3716082" cy="677108"/>
            </a:xfrm>
            <a:prstGeom prst="rect">
              <a:avLst/>
            </a:prstGeom>
          </p:spPr>
          <p:txBody>
            <a:bodyPr wrap="square">
              <a:spAutoFit/>
            </a:bodyPr>
            <a:lstStyle/>
            <a:p>
              <a:pPr marL="571500" indent="-571500">
                <a:buFont typeface="Wingdings" panose="05000000000000000000" pitchFamily="2" charset="2"/>
                <a:buChar char="v"/>
              </a:pPr>
              <a:r>
                <a:rPr lang="fr-FR" sz="3800" dirty="0">
                  <a:solidFill>
                    <a:schemeClr val="tx1"/>
                  </a:solidFill>
                  <a:latin typeface="Times New Roman" panose="02020603050405020304" pitchFamily="18" charset="0"/>
                  <a:cs typeface="Times New Roman" panose="02020603050405020304" pitchFamily="18" charset="0"/>
                </a:rPr>
                <a:t>The </a:t>
              </a:r>
              <a:r>
                <a:rPr lang="fr-FR" sz="3800" dirty="0" err="1">
                  <a:solidFill>
                    <a:schemeClr val="tx1"/>
                  </a:solidFill>
                  <a:latin typeface="Times New Roman" panose="02020603050405020304" pitchFamily="18" charset="0"/>
                  <a:cs typeface="Times New Roman" panose="02020603050405020304" pitchFamily="18" charset="0"/>
                </a:rPr>
                <a:t>cooling</a:t>
              </a:r>
              <a:r>
                <a:rPr lang="fr-FR" sz="3800" dirty="0">
                  <a:solidFill>
                    <a:schemeClr val="tx1"/>
                  </a:solidFill>
                  <a:latin typeface="Times New Roman" panose="02020603050405020304" pitchFamily="18" charset="0"/>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91EFCB7C-F250-46BB-B6CB-3A10C0003F13}"/>
                    </a:ext>
                  </a:extLst>
                </p:cNvPr>
                <p:cNvSpPr/>
                <p:nvPr/>
              </p:nvSpPr>
              <p:spPr>
                <a:xfrm>
                  <a:off x="22626490" y="18081598"/>
                  <a:ext cx="4923656" cy="677108"/>
                </a:xfrm>
                <a:prstGeom prst="rect">
                  <a:avLst/>
                </a:prstGeom>
              </p:spPr>
              <p:txBody>
                <a:bodyPr wrap="none">
                  <a:spAutoFit/>
                </a:bodyPr>
                <a:lstStyle/>
                <a:p>
                  <a:pPr marL="571500" indent="-571500">
                    <a:buFont typeface="Arial" panose="020B0604020202020204" pitchFamily="34" charset="0"/>
                    <a:buChar char="•"/>
                  </a:pPr>
                  <a14:m>
                    <m:oMath xmlns:m="http://schemas.openxmlformats.org/officeDocument/2006/math">
                      <m:r>
                        <a:rPr lang="fr-FR" sz="3800" i="1" smtClean="0">
                          <a:solidFill>
                            <a:schemeClr val="accent1"/>
                          </a:solidFill>
                          <a:latin typeface="Cambria Math" panose="02040503050406030204" pitchFamily="18" charset="0"/>
                        </a:rPr>
                        <m:t>h</m:t>
                      </m:r>
                      <m:r>
                        <a:rPr lang="fr-FR" sz="3800" i="1" smtClean="0">
                          <a:solidFill>
                            <a:schemeClr val="accent1"/>
                          </a:solidFill>
                          <a:latin typeface="Cambria Math" panose="02040503050406030204" pitchFamily="18" charset="0"/>
                        </a:rPr>
                        <m:t> </m:t>
                      </m:r>
                    </m:oMath>
                  </a14:m>
                  <a:r>
                    <a:rPr lang="en-US" sz="3800" spc="-5" dirty="0">
                      <a:solidFill>
                        <a:schemeClr val="accent1"/>
                      </a:solidFill>
                      <a:latin typeface="Times New Roman" panose="02020603050405020304" pitchFamily="18" charset="0"/>
                      <a:ea typeface="SimSun" panose="02010600030101010101" pitchFamily="2" charset="-122"/>
                      <a:cs typeface="Times New Roman" panose="02020603050405020304" pitchFamily="18" charset="0"/>
                    </a:rPr>
                    <a:t>: heat transfer </a:t>
                  </a:r>
                  <a:r>
                    <a:rPr lang="en-US" sz="3800" spc="-5" dirty="0" err="1">
                      <a:solidFill>
                        <a:schemeClr val="accent1"/>
                      </a:solidFill>
                      <a:latin typeface="Times New Roman" panose="02020603050405020304" pitchFamily="18" charset="0"/>
                      <a:ea typeface="SimSun" panose="02010600030101010101" pitchFamily="2" charset="-122"/>
                      <a:cs typeface="Times New Roman" panose="02020603050405020304" pitchFamily="18" charset="0"/>
                    </a:rPr>
                    <a:t>coeff</a:t>
                  </a:r>
                  <a:endParaRPr lang="fr-FR" sz="3800" dirty="0">
                    <a:solidFill>
                      <a:schemeClr val="accent1"/>
                    </a:solidFill>
                    <a:latin typeface="Times New Roman" panose="02020603050405020304" pitchFamily="18" charset="0"/>
                    <a:cs typeface="Times New Roman" panose="02020603050405020304" pitchFamily="18" charset="0"/>
                  </a:endParaRPr>
                </a:p>
              </p:txBody>
            </p:sp>
          </mc:Choice>
          <mc:Fallback xmlns="">
            <p:sp>
              <p:nvSpPr>
                <p:cNvPr id="10" name="Rectangle 9">
                  <a:extLst>
                    <a:ext uri="{FF2B5EF4-FFF2-40B4-BE49-F238E27FC236}">
                      <a16:creationId xmlns:a16="http://schemas.microsoft.com/office/drawing/2014/main" id="{91EFCB7C-F250-46BB-B6CB-3A10C0003F13}"/>
                    </a:ext>
                  </a:extLst>
                </p:cNvPr>
                <p:cNvSpPr>
                  <a:spLocks noRot="1" noChangeAspect="1" noMove="1" noResize="1" noEditPoints="1" noAdjustHandles="1" noChangeArrowheads="1" noChangeShapeType="1" noTextEdit="1"/>
                </p:cNvSpPr>
                <p:nvPr/>
              </p:nvSpPr>
              <p:spPr>
                <a:xfrm>
                  <a:off x="22626490" y="18081598"/>
                  <a:ext cx="4923656" cy="677108"/>
                </a:xfrm>
                <a:prstGeom prst="rect">
                  <a:avLst/>
                </a:prstGeom>
                <a:blipFill>
                  <a:blip r:embed="rId19"/>
                  <a:stretch>
                    <a:fillRect t="-15315" r="-3594" b="-36036"/>
                  </a:stretch>
                </a:blipFill>
              </p:spPr>
              <p:txBody>
                <a:bodyPr/>
                <a:lstStyle/>
                <a:p>
                  <a:r>
                    <a:rPr lang="fr-FR">
                      <a:noFill/>
                    </a:rPr>
                    <a:t> </a:t>
                  </a:r>
                </a:p>
              </p:txBody>
            </p:sp>
          </mc:Fallback>
        </mc:AlternateContent>
        <p:pic>
          <p:nvPicPr>
            <p:cNvPr id="162" name="Image 161">
              <a:extLst>
                <a:ext uri="{FF2B5EF4-FFF2-40B4-BE49-F238E27FC236}">
                  <a16:creationId xmlns:a16="http://schemas.microsoft.com/office/drawing/2014/main" id="{332EEDDB-D1D1-4525-B066-893414952DEA}"/>
                </a:ext>
              </a:extLst>
            </p:cNvPr>
            <p:cNvPicPr>
              <a:picLocks noChangeAspect="1"/>
            </p:cNvPicPr>
            <p:nvPr/>
          </p:nvPicPr>
          <p:blipFill>
            <a:blip r:embed="rId20"/>
            <a:stretch>
              <a:fillRect/>
            </a:stretch>
          </p:blipFill>
          <p:spPr>
            <a:xfrm>
              <a:off x="35606206" y="8825086"/>
              <a:ext cx="7079174" cy="9362991"/>
            </a:xfrm>
            <a:prstGeom prst="rect">
              <a:avLst/>
            </a:prstGeom>
          </p:spPr>
        </p:pic>
        <mc:AlternateContent xmlns:mc="http://schemas.openxmlformats.org/markup-compatibility/2006" xmlns:a14="http://schemas.microsoft.com/office/drawing/2010/main">
          <mc:Choice Requires="a14">
            <p:sp>
              <p:nvSpPr>
                <p:cNvPr id="164" name="Rectangle 163">
                  <a:extLst>
                    <a:ext uri="{FF2B5EF4-FFF2-40B4-BE49-F238E27FC236}">
                      <a16:creationId xmlns:a16="http://schemas.microsoft.com/office/drawing/2014/main" id="{55391E9A-CB6B-413B-986E-92A66E65958B}"/>
                    </a:ext>
                  </a:extLst>
                </p:cNvPr>
                <p:cNvSpPr/>
                <p:nvPr/>
              </p:nvSpPr>
              <p:spPr>
                <a:xfrm>
                  <a:off x="29354014" y="8333809"/>
                  <a:ext cx="7018588" cy="3108543"/>
                </a:xfrm>
                <a:prstGeom prst="rect">
                  <a:avLst/>
                </a:prstGeom>
              </p:spPr>
              <p:txBody>
                <a:bodyPr wrap="none">
                  <a:spAutoFit/>
                </a:bodyPr>
                <a:lstStyle/>
                <a:p>
                  <a:pPr marL="571500" indent="-571500">
                    <a:buFont typeface="Arial" panose="020B0604020202020204" pitchFamily="34" charset="0"/>
                    <a:buChar char="•"/>
                  </a:pPr>
                  <a:r>
                    <a:rPr lang="x-none" sz="3800" spc="-5" dirty="0">
                      <a:solidFill>
                        <a:schemeClr val="accent1"/>
                      </a:solidFill>
                      <a:latin typeface="Times New Roman" panose="02020603050405020304" pitchFamily="18" charset="0"/>
                      <a:ea typeface="SimSun" panose="02010600030101010101" pitchFamily="2" charset="-122"/>
                      <a:cs typeface="Times New Roman" panose="02020603050405020304" pitchFamily="18" charset="0"/>
                    </a:rPr>
                    <a:t>𝑄𝑗</a:t>
                  </a:r>
                  <a:r>
                    <a:rPr lang="fr-FR" sz="3800" spc="-5" dirty="0">
                      <a:solidFill>
                        <a:schemeClr val="accent1"/>
                      </a:solidFill>
                      <a:latin typeface="Times New Roman" panose="02020603050405020304" pitchFamily="18" charset="0"/>
                      <a:ea typeface="SimSun" panose="02010600030101010101" pitchFamily="2" charset="-122"/>
                      <a:cs typeface="Times New Roman" panose="02020603050405020304" pitchFamily="18" charset="0"/>
                    </a:rPr>
                    <a:t>: </a:t>
                  </a:r>
                  <a:r>
                    <a:rPr lang="x-none" sz="3800" spc="-5" dirty="0">
                      <a:solidFill>
                        <a:schemeClr val="accent1"/>
                      </a:solidFill>
                      <a:latin typeface="Times New Roman" panose="02020603050405020304" pitchFamily="18" charset="0"/>
                      <a:ea typeface="SimSun" panose="02010600030101010101" pitchFamily="2" charset="-122"/>
                      <a:cs typeface="Times New Roman" panose="02020603050405020304" pitchFamily="18" charset="0"/>
                    </a:rPr>
                    <a:t>Joule losses per unit volume</a:t>
                  </a:r>
                  <a:endParaRPr lang="fr-FR" sz="3800" spc="-5" dirty="0">
                    <a:solidFill>
                      <a:schemeClr val="accent1"/>
                    </a:solidFill>
                    <a:latin typeface="Times New Roman" panose="02020603050405020304" pitchFamily="18" charset="0"/>
                    <a:ea typeface="SimSun" panose="02010600030101010101" pitchFamily="2" charset="-122"/>
                    <a:cs typeface="Times New Roman" panose="02020603050405020304" pitchFamily="18" charset="0"/>
                  </a:endParaRPr>
                </a:p>
                <a:p>
                  <a:pPr marL="571500" indent="-571500">
                    <a:buFont typeface="Arial" panose="020B0604020202020204" pitchFamily="34" charset="0"/>
                    <a:buChar char="•"/>
                  </a:pPr>
                  <a:r>
                    <a:rPr lang="x-none" sz="3800" spc="-5" dirty="0">
                      <a:solidFill>
                        <a:schemeClr val="accent1"/>
                      </a:solidFill>
                      <a:latin typeface="Times New Roman" panose="02020603050405020304" pitchFamily="18" charset="0"/>
                      <a:ea typeface="SimSun" panose="02010600030101010101" pitchFamily="2" charset="-122"/>
                      <a:cs typeface="Times New Roman" panose="02020603050405020304" pitchFamily="18" charset="0"/>
                    </a:rPr>
                    <a:t>𝜅</a:t>
                  </a:r>
                  <a:r>
                    <a:rPr lang="fr-FR" sz="3800" spc="-5" dirty="0">
                      <a:solidFill>
                        <a:schemeClr val="accent1"/>
                      </a:solidFill>
                      <a:latin typeface="Times New Roman" panose="02020603050405020304" pitchFamily="18" charset="0"/>
                      <a:ea typeface="SimSun" panose="02010600030101010101" pitchFamily="2" charset="-122"/>
                      <a:cs typeface="Times New Roman" panose="02020603050405020304" pitchFamily="18" charset="0"/>
                    </a:rPr>
                    <a:t>: </a:t>
                  </a:r>
                  <a:r>
                    <a:rPr lang="x-none" sz="3800" spc="-5" dirty="0">
                      <a:solidFill>
                        <a:schemeClr val="accent1"/>
                      </a:solidFill>
                      <a:latin typeface="Times New Roman" panose="02020603050405020304" pitchFamily="18" charset="0"/>
                      <a:ea typeface="SimSun" panose="02010600030101010101" pitchFamily="2" charset="-122"/>
                      <a:cs typeface="Times New Roman" panose="02020603050405020304" pitchFamily="18" charset="0"/>
                    </a:rPr>
                    <a:t>the heat conductivity</a:t>
                  </a:r>
                  <a:endParaRPr lang="fr-FR" sz="3800" spc="-5" dirty="0">
                    <a:solidFill>
                      <a:schemeClr val="accent1"/>
                    </a:solidFill>
                    <a:latin typeface="Times New Roman" panose="02020603050405020304" pitchFamily="18" charset="0"/>
                    <a:ea typeface="SimSun" panose="02010600030101010101" pitchFamily="2" charset="-122"/>
                    <a:cs typeface="Times New Roman" panose="02020603050405020304" pitchFamily="18" charset="0"/>
                  </a:endParaRPr>
                </a:p>
                <a:p>
                  <a:pPr marL="571500" indent="-571500">
                    <a:buFont typeface="Arial" panose="020B0604020202020204" pitchFamily="34" charset="0"/>
                    <a:buChar char="•"/>
                  </a:pPr>
                  <a:r>
                    <a:rPr lang="x-none" sz="3800" spc="-5" dirty="0">
                      <a:solidFill>
                        <a:schemeClr val="accent1"/>
                      </a:solidFill>
                      <a:latin typeface="Times New Roman" panose="02020603050405020304" pitchFamily="18" charset="0"/>
                      <a:ea typeface="SimSun" panose="02010600030101010101" pitchFamily="2" charset="-122"/>
                      <a:cs typeface="Times New Roman" panose="02020603050405020304" pitchFamily="18" charset="0"/>
                    </a:rPr>
                    <a:t>𝜌𝑚</a:t>
                  </a:r>
                  <a:r>
                    <a:rPr lang="fr-FR" sz="3800" spc="-5" dirty="0">
                      <a:solidFill>
                        <a:schemeClr val="accent1"/>
                      </a:solidFill>
                      <a:latin typeface="Times New Roman" panose="02020603050405020304" pitchFamily="18" charset="0"/>
                      <a:ea typeface="SimSun" panose="02010600030101010101" pitchFamily="2" charset="-122"/>
                      <a:cs typeface="Times New Roman" panose="02020603050405020304" pitchFamily="18" charset="0"/>
                    </a:rPr>
                    <a:t>: </a:t>
                  </a:r>
                  <a:r>
                    <a:rPr lang="x-none" sz="3800" spc="-5" dirty="0">
                      <a:solidFill>
                        <a:schemeClr val="accent1"/>
                      </a:solidFill>
                      <a:latin typeface="Times New Roman" panose="02020603050405020304" pitchFamily="18" charset="0"/>
                      <a:ea typeface="SimSun" panose="02010600030101010101" pitchFamily="2" charset="-122"/>
                      <a:cs typeface="Times New Roman" panose="02020603050405020304" pitchFamily="18" charset="0"/>
                    </a:rPr>
                    <a:t>the mass density</a:t>
                  </a:r>
                  <a:endParaRPr lang="fr-FR" sz="3800" spc="-5" dirty="0">
                    <a:solidFill>
                      <a:schemeClr val="accent1"/>
                    </a:solidFill>
                    <a:latin typeface="Times New Roman" panose="02020603050405020304" pitchFamily="18" charset="0"/>
                    <a:ea typeface="SimSun" panose="02010600030101010101" pitchFamily="2" charset="-122"/>
                    <a:cs typeface="Times New Roman" panose="02020603050405020304" pitchFamily="18" charset="0"/>
                  </a:endParaRPr>
                </a:p>
                <a:p>
                  <a:pPr marL="571500" indent="-571500">
                    <a:buFont typeface="Arial" panose="020B0604020202020204" pitchFamily="34" charset="0"/>
                    <a:buChar char="•"/>
                  </a:pPr>
                  <a:r>
                    <a:rPr lang="x-none" sz="3800" spc="-5" dirty="0">
                      <a:solidFill>
                        <a:schemeClr val="accent1"/>
                      </a:solidFill>
                      <a:latin typeface="Times New Roman" panose="02020603050405020304" pitchFamily="18" charset="0"/>
                      <a:ea typeface="SimSun" panose="02010600030101010101" pitchFamily="2" charset="-122"/>
                      <a:cs typeface="Times New Roman" panose="02020603050405020304" pitchFamily="18" charset="0"/>
                    </a:rPr>
                    <a:t>𝐶𝑝</a:t>
                  </a:r>
                  <a:r>
                    <a:rPr lang="fr-FR" sz="3800" spc="-5" dirty="0">
                      <a:solidFill>
                        <a:schemeClr val="accent1"/>
                      </a:solidFill>
                      <a:latin typeface="Times New Roman" panose="02020603050405020304" pitchFamily="18" charset="0"/>
                      <a:ea typeface="SimSun" panose="02010600030101010101" pitchFamily="2" charset="-122"/>
                      <a:cs typeface="Times New Roman" panose="02020603050405020304" pitchFamily="18" charset="0"/>
                    </a:rPr>
                    <a:t>: </a:t>
                  </a:r>
                  <a:r>
                    <a:rPr lang="x-none" sz="3800" spc="-5" dirty="0">
                      <a:solidFill>
                        <a:schemeClr val="accent1"/>
                      </a:solidFill>
                      <a:latin typeface="Times New Roman" panose="02020603050405020304" pitchFamily="18" charset="0"/>
                      <a:ea typeface="SimSun" panose="02010600030101010101" pitchFamily="2" charset="-122"/>
                      <a:cs typeface="Times New Roman" panose="02020603050405020304" pitchFamily="18" charset="0"/>
                    </a:rPr>
                    <a:t>the specific heat capacity</a:t>
                  </a:r>
                  <a:endParaRPr lang="fr-FR" sz="3800" spc="-5" dirty="0">
                    <a:solidFill>
                      <a:schemeClr val="accent1"/>
                    </a:solidFill>
                    <a:latin typeface="Times New Roman" panose="02020603050405020304" pitchFamily="18" charset="0"/>
                    <a:ea typeface="SimSun" panose="02010600030101010101" pitchFamily="2" charset="-122"/>
                    <a:cs typeface="Times New Roman" panose="02020603050405020304" pitchFamily="18" charset="0"/>
                  </a:endParaRPr>
                </a:p>
                <a:p>
                  <a:pPr marL="571500" indent="-571500">
                    <a:buFont typeface="Arial" panose="020B0604020202020204" pitchFamily="34" charset="0"/>
                    <a:buChar char="•"/>
                  </a:pPr>
                  <a14:m>
                    <m:oMath xmlns:m="http://schemas.openxmlformats.org/officeDocument/2006/math">
                      <m:r>
                        <a:rPr lang="fr-FR" sz="3800" i="1">
                          <a:solidFill>
                            <a:schemeClr val="accent1"/>
                          </a:solidFill>
                          <a:latin typeface="Cambria Math" panose="02040503050406030204" pitchFamily="18" charset="0"/>
                        </a:rPr>
                        <m:t>𝛷</m:t>
                      </m:r>
                      <m:r>
                        <a:rPr lang="fr-FR" sz="3800" b="0" i="1" smtClean="0">
                          <a:solidFill>
                            <a:schemeClr val="accent1"/>
                          </a:solidFill>
                          <a:latin typeface="Cambria Math" panose="02040503050406030204" pitchFamily="18" charset="0"/>
                        </a:rPr>
                        <m:t>: </m:t>
                      </m:r>
                    </m:oMath>
                  </a14:m>
                  <a:r>
                    <a:rPr lang="en-US" sz="3800" spc="-5" dirty="0">
                      <a:solidFill>
                        <a:schemeClr val="accent1"/>
                      </a:solidFill>
                      <a:latin typeface="Times New Roman;serif"/>
                      <a:ea typeface="SimSun" panose="02010600030101010101" pitchFamily="2" charset="-122"/>
                      <a:cs typeface="Times New Roman" panose="02020603050405020304" pitchFamily="18" charset="0"/>
                    </a:rPr>
                    <a:t>The heat flux density </a:t>
                  </a:r>
                  <a:r>
                    <a:rPr lang="x-none" sz="4400" spc="-5" dirty="0">
                      <a:solidFill>
                        <a:schemeClr val="accent1"/>
                      </a:solidFill>
                      <a:latin typeface="Times New Roman" panose="02020603050405020304" pitchFamily="18" charset="0"/>
                      <a:ea typeface="SimSun" panose="02010600030101010101" pitchFamily="2" charset="-122"/>
                      <a:cs typeface="Times New Roman" panose="02020603050405020304" pitchFamily="18" charset="0"/>
                    </a:rPr>
                    <a:t>  </a:t>
                  </a:r>
                  <a:endParaRPr lang="fr-FR" sz="4400" dirty="0">
                    <a:solidFill>
                      <a:schemeClr val="accent1"/>
                    </a:solidFill>
                  </a:endParaRPr>
                </a:p>
              </p:txBody>
            </p:sp>
          </mc:Choice>
          <mc:Fallback xmlns="">
            <p:sp>
              <p:nvSpPr>
                <p:cNvPr id="164" name="Rectangle 163">
                  <a:extLst>
                    <a:ext uri="{FF2B5EF4-FFF2-40B4-BE49-F238E27FC236}">
                      <a16:creationId xmlns:a16="http://schemas.microsoft.com/office/drawing/2014/main" id="{55391E9A-CB6B-413B-986E-92A66E65958B}"/>
                    </a:ext>
                  </a:extLst>
                </p:cNvPr>
                <p:cNvSpPr>
                  <a:spLocks noRot="1" noChangeAspect="1" noMove="1" noResize="1" noEditPoints="1" noAdjustHandles="1" noChangeArrowheads="1" noChangeShapeType="1" noTextEdit="1"/>
                </p:cNvSpPr>
                <p:nvPr/>
              </p:nvSpPr>
              <p:spPr>
                <a:xfrm>
                  <a:off x="29354014" y="8333809"/>
                  <a:ext cx="7018588" cy="3108543"/>
                </a:xfrm>
                <a:prstGeom prst="rect">
                  <a:avLst/>
                </a:prstGeom>
                <a:blipFill>
                  <a:blip r:embed="rId21"/>
                  <a:stretch>
                    <a:fillRect l="-2604" t="-3333" r="-1910" b="-6078"/>
                  </a:stretch>
                </a:blipFill>
              </p:spPr>
              <p:txBody>
                <a:bodyPr/>
                <a:lstStyle/>
                <a:p>
                  <a:r>
                    <a:rPr lang="fr-FR">
                      <a:noFill/>
                    </a:rPr>
                    <a:t> </a:t>
                  </a:r>
                </a:p>
              </p:txBody>
            </p:sp>
          </mc:Fallback>
        </mc:AlternateContent>
      </p:grpSp>
      <p:grpSp>
        <p:nvGrpSpPr>
          <p:cNvPr id="3" name="Groupe 2">
            <a:extLst>
              <a:ext uri="{FF2B5EF4-FFF2-40B4-BE49-F238E27FC236}">
                <a16:creationId xmlns:a16="http://schemas.microsoft.com/office/drawing/2014/main" id="{14851B56-1EA9-4315-A94B-5EB0CCB513A3}"/>
              </a:ext>
            </a:extLst>
          </p:cNvPr>
          <p:cNvGrpSpPr/>
          <p:nvPr/>
        </p:nvGrpSpPr>
        <p:grpSpPr>
          <a:xfrm>
            <a:off x="357575" y="19554734"/>
            <a:ext cx="32303397" cy="12655896"/>
            <a:chOff x="414174" y="19512259"/>
            <a:chExt cx="32303397" cy="12655896"/>
          </a:xfrm>
        </p:grpSpPr>
        <p:sp>
          <p:nvSpPr>
            <p:cNvPr id="42" name="Rectangle à coins arrondis 5">
              <a:extLst>
                <a:ext uri="{FF2B5EF4-FFF2-40B4-BE49-F238E27FC236}">
                  <a16:creationId xmlns:a16="http://schemas.microsoft.com/office/drawing/2014/main" id="{CE8ED812-93DB-43A3-A2B9-9EAF5816142E}"/>
                </a:ext>
              </a:extLst>
            </p:cNvPr>
            <p:cNvSpPr/>
            <p:nvPr/>
          </p:nvSpPr>
          <p:spPr>
            <a:xfrm>
              <a:off x="414174" y="19923827"/>
              <a:ext cx="31871858" cy="12244328"/>
            </a:xfrm>
            <a:prstGeom prst="roundRect">
              <a:avLst>
                <a:gd name="adj" fmla="val 11699"/>
              </a:avLst>
            </a:prstGeom>
            <a:solidFill>
              <a:sysClr val="window" lastClr="FFFFFF"/>
            </a:solidFill>
            <a:ln w="25400" cap="flat" cmpd="sng" algn="ctr">
              <a:solidFill>
                <a:srgbClr val="4F81BD">
                  <a:lumMod val="75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a:ea typeface="+mn-ea"/>
                <a:cs typeface="+mn-cs"/>
              </a:endParaRPr>
            </a:p>
          </p:txBody>
        </p:sp>
        <p:sp>
          <p:nvSpPr>
            <p:cNvPr id="48" name="Rogner un rectangle avec un coin diagonal 299">
              <a:extLst>
                <a:ext uri="{FF2B5EF4-FFF2-40B4-BE49-F238E27FC236}">
                  <a16:creationId xmlns:a16="http://schemas.microsoft.com/office/drawing/2014/main" id="{27647453-EC0E-45D6-875F-E48227889D88}"/>
                </a:ext>
              </a:extLst>
            </p:cNvPr>
            <p:cNvSpPr/>
            <p:nvPr/>
          </p:nvSpPr>
          <p:spPr bwMode="auto">
            <a:xfrm>
              <a:off x="12056976" y="19512259"/>
              <a:ext cx="7780457" cy="869667"/>
            </a:xfrm>
            <a:prstGeom prst="roundRect">
              <a:avLst/>
            </a:prstGeom>
            <a:solidFill>
              <a:srgbClr val="4F81BD">
                <a:lumMod val="50000"/>
              </a:srgbClr>
            </a:solidFill>
            <a:ln w="25400" cap="flat" cmpd="sng" algn="ctr">
              <a:solidFill>
                <a:srgbClr val="4F81BD">
                  <a:shade val="50000"/>
                </a:srgbClr>
              </a:solidFill>
              <a:prstDash val="solid"/>
            </a:ln>
            <a:effectLst/>
          </p:spPr>
          <p:txBody>
            <a:bodyPr anchor="ctr"/>
            <a:lstStyle/>
            <a:p>
              <a:pPr algn="ctr"/>
              <a:r>
                <a:rPr lang="en-GB" sz="3600" b="1" dirty="0">
                  <a:solidFill>
                    <a:prstClr val="white"/>
                  </a:solidFill>
                  <a:latin typeface="Arial" panose="020B0604020202020204" pitchFamily="34" charset="0"/>
                  <a:cs typeface="Arial" panose="020B0604020202020204" pitchFamily="34" charset="0"/>
                </a:rPr>
                <a:t>Results and Comparisons</a:t>
              </a:r>
            </a:p>
          </p:txBody>
        </p:sp>
        <mc:AlternateContent xmlns:mc="http://schemas.openxmlformats.org/markup-compatibility/2006" xmlns:a14="http://schemas.microsoft.com/office/drawing/2010/main">
          <mc:Choice Requires="a14">
            <p:sp>
              <p:nvSpPr>
                <p:cNvPr id="165" name="Rectangle 164">
                  <a:extLst>
                    <a:ext uri="{FF2B5EF4-FFF2-40B4-BE49-F238E27FC236}">
                      <a16:creationId xmlns:a16="http://schemas.microsoft.com/office/drawing/2014/main" id="{21B70FE4-6464-4C23-BEA0-BD61BB5C4BF2}"/>
                    </a:ext>
                  </a:extLst>
                </p:cNvPr>
                <p:cNvSpPr/>
                <p:nvPr/>
              </p:nvSpPr>
              <p:spPr>
                <a:xfrm>
                  <a:off x="666317" y="21278103"/>
                  <a:ext cx="10814541" cy="1957331"/>
                </a:xfrm>
                <a:prstGeom prst="rect">
                  <a:avLst/>
                </a:prstGeom>
              </p:spPr>
              <p:txBody>
                <a:bodyPr wrap="square">
                  <a:spAutoFit/>
                </a:bodyPr>
                <a:lstStyle/>
                <a:p>
                  <a:pPr algn="just">
                    <a:lnSpc>
                      <a:spcPct val="95000"/>
                    </a:lnSpc>
                    <a:spcAft>
                      <a:spcPts val="595"/>
                    </a:spcAft>
                  </a:pPr>
                  <a:r>
                    <a:rPr lang="x-none" sz="3800" spc="-5" dirty="0">
                      <a:solidFill>
                        <a:schemeClr val="tx1"/>
                      </a:solidFill>
                      <a:latin typeface="Times New Roman" panose="02020603050405020304" pitchFamily="18" charset="0"/>
                      <a:ea typeface="SimSun" panose="02010600030101010101" pitchFamily="2" charset="-122"/>
                      <a:cs typeface="Times New Roman" panose="02020603050405020304" pitchFamily="18" charset="0"/>
                    </a:rPr>
                    <a:t>A tape of 5 mm </a:t>
                  </a:r>
                  <a:r>
                    <a:rPr lang="fr-FR" sz="3800" spc="-5">
                      <a:latin typeface="Times New Roman" panose="02020603050405020304" pitchFamily="18" charset="0"/>
                      <a:ea typeface="SimSun" panose="02010600030101010101" pitchFamily="2" charset="-122"/>
                      <a:cs typeface="Times New Roman" panose="02020603050405020304" pitchFamily="18" charset="0"/>
                    </a:rPr>
                    <a:t>long tape </a:t>
                  </a:r>
                  <a:r>
                    <a:rPr lang="x-none" sz="3800" spc="-5">
                      <a:solidFill>
                        <a:schemeClr val="tx1"/>
                      </a:solidFill>
                      <a:latin typeface="Times New Roman" panose="02020603050405020304" pitchFamily="18" charset="0"/>
                      <a:ea typeface="SimSun" panose="02010600030101010101" pitchFamily="2" charset="-122"/>
                      <a:cs typeface="Times New Roman" panose="02020603050405020304" pitchFamily="18" charset="0"/>
                    </a:rPr>
                    <a:t>having </a:t>
                  </a:r>
                  <a:r>
                    <a:rPr lang="x-none" sz="3800" spc="-5" dirty="0">
                      <a:solidFill>
                        <a:schemeClr val="tx1"/>
                      </a:solidFill>
                      <a:latin typeface="Times New Roman" panose="02020603050405020304" pitchFamily="18" charset="0"/>
                      <a:ea typeface="SimSun" panose="02010600030101010101" pitchFamily="2" charset="-122"/>
                      <a:cs typeface="Times New Roman" panose="02020603050405020304" pitchFamily="18" charset="0"/>
                    </a:rPr>
                    <a:t>a hot spot</a:t>
                  </a:r>
                  <a:endParaRPr lang="fr-FR" sz="3800" spc="-5" dirty="0">
                    <a:solidFill>
                      <a:schemeClr val="tx1"/>
                    </a:solidFill>
                    <a:latin typeface="Times New Roman" panose="02020603050405020304" pitchFamily="18" charset="0"/>
                    <a:ea typeface="SimSun" panose="02010600030101010101" pitchFamily="2" charset="-122"/>
                    <a:cs typeface="Times New Roman" panose="02020603050405020304" pitchFamily="18" charset="0"/>
                  </a:endParaRPr>
                </a:p>
                <a:p>
                  <a:pPr algn="just">
                    <a:lnSpc>
                      <a:spcPct val="95000"/>
                    </a:lnSpc>
                    <a:spcAft>
                      <a:spcPts val="595"/>
                    </a:spcAft>
                  </a:pPr>
                  <a:r>
                    <a:rPr lang="x-none" sz="3800" spc="-5" dirty="0">
                      <a:solidFill>
                        <a:schemeClr val="tx1"/>
                      </a:solidFill>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sSub>
                        <m:sSubPr>
                          <m:ctrlPr>
                            <a:rPr lang="fr-FR" sz="3800" i="1" spc="-5">
                              <a:solidFill>
                                <a:schemeClr val="tx1"/>
                              </a:solidFill>
                              <a:effectLst/>
                              <a:latin typeface="Cambria Math" panose="02040503050406030204" pitchFamily="18" charset="0"/>
                              <a:ea typeface="SimSun" panose="02010600030101010101" pitchFamily="2" charset="-122"/>
                            </a:rPr>
                          </m:ctrlPr>
                        </m:sSubPr>
                        <m:e>
                          <m:r>
                            <a:rPr lang="fr-FR" sz="3800" i="1" spc="-5">
                              <a:solidFill>
                                <a:schemeClr val="tx1"/>
                              </a:solidFill>
                              <a:effectLst/>
                              <a:latin typeface="Cambria Math" panose="02040503050406030204" pitchFamily="18" charset="0"/>
                              <a:ea typeface="SimSun" panose="02010600030101010101" pitchFamily="2" charset="-122"/>
                            </a:rPr>
                            <m:t>𝐽</m:t>
                          </m:r>
                        </m:e>
                        <m:sub>
                          <m:r>
                            <a:rPr lang="fr-FR" sz="3800" i="1" spc="-5">
                              <a:solidFill>
                                <a:schemeClr val="tx1"/>
                              </a:solidFill>
                              <a:effectLst/>
                              <a:latin typeface="Cambria Math" panose="02040503050406030204" pitchFamily="18" charset="0"/>
                              <a:ea typeface="SimSun" panose="02010600030101010101" pitchFamily="2" charset="-122"/>
                            </a:rPr>
                            <m:t>𝑐𝑓</m:t>
                          </m:r>
                        </m:sub>
                      </m:sSub>
                    </m:oMath>
                  </a14:m>
                  <a:r>
                    <a:rPr lang="x-none" sz="3800" spc="-5"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 0.55</a:t>
                  </a:r>
                  <a14:m>
                    <m:oMath xmlns:m="http://schemas.openxmlformats.org/officeDocument/2006/math">
                      <m:sSub>
                        <m:sSubPr>
                          <m:ctrlPr>
                            <a:rPr lang="fr-FR" sz="3800" i="1" spc="-5">
                              <a:solidFill>
                                <a:schemeClr val="tx1"/>
                              </a:solidFill>
                              <a:effectLst/>
                              <a:latin typeface="Cambria Math" panose="02040503050406030204" pitchFamily="18" charset="0"/>
                              <a:ea typeface="SimSun" panose="02010600030101010101" pitchFamily="2" charset="-122"/>
                            </a:rPr>
                          </m:ctrlPr>
                        </m:sSubPr>
                        <m:e>
                          <m:r>
                            <a:rPr lang="fr-FR" sz="3800" i="1" spc="-5">
                              <a:solidFill>
                                <a:schemeClr val="tx1"/>
                              </a:solidFill>
                              <a:effectLst/>
                              <a:latin typeface="Cambria Math" panose="02040503050406030204" pitchFamily="18" charset="0"/>
                              <a:ea typeface="SimSun" panose="02010600030101010101" pitchFamily="2" charset="-122"/>
                            </a:rPr>
                            <m:t>𝐽</m:t>
                          </m:r>
                        </m:e>
                        <m:sub>
                          <m:r>
                            <a:rPr lang="fr-FR" sz="3800" i="1" spc="-5">
                              <a:solidFill>
                                <a:schemeClr val="tx1"/>
                              </a:solidFill>
                              <a:effectLst/>
                              <a:latin typeface="Cambria Math" panose="02040503050406030204" pitchFamily="18" charset="0"/>
                              <a:ea typeface="SimSun" panose="02010600030101010101" pitchFamily="2" charset="-122"/>
                            </a:rPr>
                            <m:t>𝑐</m:t>
                          </m:r>
                        </m:sub>
                      </m:sSub>
                    </m:oMath>
                  </a14:m>
                  <a:r>
                    <a:rPr lang="x-none" sz="3800" spc="-5"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of 1 mm in length</a:t>
                  </a:r>
                  <a:r>
                    <a:rPr lang="en-US" sz="3800" spc="-5"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x-none" sz="3800" spc="-5"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supplied </a:t>
                  </a:r>
                  <a:endParaRPr lang="fr-FR" sz="3800" spc="-5"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endParaRPr>
                </a:p>
                <a:p>
                  <a:pPr algn="just">
                    <a:lnSpc>
                      <a:spcPct val="95000"/>
                    </a:lnSpc>
                    <a:spcAft>
                      <a:spcPts val="595"/>
                    </a:spcAft>
                  </a:pPr>
                  <a:r>
                    <a:rPr lang="fr-FR" sz="3800" spc="-5"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 </a:t>
                  </a:r>
                  <a:r>
                    <a:rPr lang="x-none" sz="3800" spc="-5"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by a DC source equal to 100A is used</a:t>
                  </a:r>
                  <a:r>
                    <a:rPr lang="x-none" sz="3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fr-FR" sz="38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65" name="Rectangle 164">
                  <a:extLst>
                    <a:ext uri="{FF2B5EF4-FFF2-40B4-BE49-F238E27FC236}">
                      <a16:creationId xmlns:a16="http://schemas.microsoft.com/office/drawing/2014/main" id="{21B70FE4-6464-4C23-BEA0-BD61BB5C4BF2}"/>
                    </a:ext>
                  </a:extLst>
                </p:cNvPr>
                <p:cNvSpPr>
                  <a:spLocks noRot="1" noChangeAspect="1" noMove="1" noResize="1" noEditPoints="1" noAdjustHandles="1" noChangeArrowheads="1" noChangeShapeType="1" noTextEdit="1"/>
                </p:cNvSpPr>
                <p:nvPr/>
              </p:nvSpPr>
              <p:spPr>
                <a:xfrm>
                  <a:off x="666317" y="21278103"/>
                  <a:ext cx="10814541" cy="1957331"/>
                </a:xfrm>
                <a:prstGeom prst="rect">
                  <a:avLst/>
                </a:prstGeom>
                <a:blipFill>
                  <a:blip r:embed="rId22"/>
                  <a:stretch>
                    <a:fillRect l="-1860" t="-6211" b="-11491"/>
                  </a:stretch>
                </a:blipFill>
              </p:spPr>
              <p:txBody>
                <a:bodyPr/>
                <a:lstStyle/>
                <a:p>
                  <a:r>
                    <a:rPr lang="fr-FR">
                      <a:noFill/>
                    </a:rPr>
                    <a:t> </a:t>
                  </a:r>
                </a:p>
              </p:txBody>
            </p:sp>
          </mc:Fallback>
        </mc:AlternateContent>
        <p:pic>
          <p:nvPicPr>
            <p:cNvPr id="168" name="Image 167">
              <a:extLst>
                <a:ext uri="{FF2B5EF4-FFF2-40B4-BE49-F238E27FC236}">
                  <a16:creationId xmlns:a16="http://schemas.microsoft.com/office/drawing/2014/main" id="{8B5AEFFF-6BFA-4904-8BDE-E00055EC514E}"/>
                </a:ext>
              </a:extLst>
            </p:cNvPr>
            <p:cNvPicPr>
              <a:picLocks noChangeAspect="1"/>
            </p:cNvPicPr>
            <p:nvPr/>
          </p:nvPicPr>
          <p:blipFill>
            <a:blip r:embed="rId23"/>
            <a:stretch>
              <a:fillRect/>
            </a:stretch>
          </p:blipFill>
          <p:spPr>
            <a:xfrm>
              <a:off x="10156110" y="20525518"/>
              <a:ext cx="7814533" cy="5994481"/>
            </a:xfrm>
            <a:prstGeom prst="rect">
              <a:avLst/>
            </a:prstGeom>
          </p:spPr>
        </p:pic>
        <mc:AlternateContent xmlns:mc="http://schemas.openxmlformats.org/markup-compatibility/2006" xmlns:a14="http://schemas.microsoft.com/office/drawing/2010/main">
          <mc:Choice Requires="a14">
            <p:graphicFrame>
              <p:nvGraphicFramePr>
                <p:cNvPr id="169" name="Objet 168">
                  <a:extLst>
                    <a:ext uri="{FF2B5EF4-FFF2-40B4-BE49-F238E27FC236}">
                      <a16:creationId xmlns:a16="http://schemas.microsoft.com/office/drawing/2014/main" id="{02BF095F-694E-4F43-953A-F4764E7CE21B}"/>
                    </a:ext>
                  </a:extLst>
                </p:cNvPr>
                <p:cNvGraphicFramePr>
                  <a:graphicFrameLocks noChangeAspect="1"/>
                </p:cNvGraphicFramePr>
                <p:nvPr>
                  <p:extLst>
                    <p:ext uri="{D42A27DB-BD31-4B8C-83A1-F6EECF244321}">
                      <p14:modId xmlns:p14="http://schemas.microsoft.com/office/powerpoint/2010/main" val="1286402687"/>
                    </p:ext>
                  </p:extLst>
                </p:nvPr>
              </p:nvGraphicFramePr>
              <p:xfrm>
                <a:off x="536243" y="23237833"/>
                <a:ext cx="10019291" cy="6524838"/>
              </p:xfrm>
              <a:graphic>
                <a:graphicData uri="http://schemas.openxmlformats.org/presentationml/2006/ole">
                  <mc:AlternateContent>
                    <mc:Choice xmlns:v="urn:schemas-microsoft-com:vml" Requires="v">
                      <p:oleObj spid="_x0000_s1126" name="Visio" r:id="rId24" imgW="2887803" imgH="1821117" progId="Visio.Drawing.15">
                        <p:embed/>
                      </p:oleObj>
                    </mc:Choice>
                    <mc:Fallback>
                      <p:oleObj name="Visio" r:id="rId24" imgW="2887803" imgH="1821117" progId="Visio.Drawing.15">
                        <p:embed/>
                        <p:pic>
                          <p:nvPicPr>
                            <p:cNvPr id="167" name="Objet 166">
                              <a:extLst>
                                <a:ext uri="{FF2B5EF4-FFF2-40B4-BE49-F238E27FC236}">
                                  <a16:creationId xmlns:a16="http://schemas.microsoft.com/office/drawing/2014/main" id="{B8E945B7-B9E0-4990-A335-3F87E49D9466}"/>
                                </a:ext>
                              </a:extLst>
                            </p:cNvPr>
                            <p:cNvPicPr>
                              <a:picLocks noChangeAspect="1" noChangeArrowheads="1"/>
                            </p:cNvPicPr>
                            <p:nvPr/>
                          </p:nvPicPr>
                          <p:blipFill>
                            <a:blip r:embed="rId25">
                              <a:extLst>
                                <a:ext uri="{28A0092B-C50C-407E-A947-70E740481C1C}">
                                  <a14:useLocalDpi val="0"/>
                                </a:ext>
                              </a:extLst>
                            </a:blip>
                            <a:srcRect/>
                            <a:stretch>
                              <a:fillRect/>
                            </a:stretch>
                          </p:blipFill>
                          <p:spPr bwMode="auto">
                            <a:xfrm>
                              <a:off x="536243" y="23237833"/>
                              <a:ext cx="10019291" cy="6524838"/>
                            </a:xfrm>
                            <a:prstGeom prst="rect">
                              <a:avLst/>
                            </a:prstGeom>
                            <a:noFill/>
                          </p:spPr>
                        </p:pic>
                      </p:oleObj>
                    </mc:Fallback>
                  </mc:AlternateContent>
                </a:graphicData>
              </a:graphic>
            </p:graphicFrame>
          </mc:Choice>
          <mc:Fallback xmlns="">
            <p:graphicFrame>
              <p:nvGraphicFramePr>
                <p:cNvPr id="169" name="Objet 168">
                  <a:extLst>
                    <a:ext uri="{FF2B5EF4-FFF2-40B4-BE49-F238E27FC236}">
                      <a16:creationId xmlns:a16="http://schemas.microsoft.com/office/drawing/2014/main" id="{02BF095F-694E-4F43-953A-F4764E7CE21B}"/>
                    </a:ext>
                  </a:extLst>
                </p:cNvPr>
                <p:cNvGraphicFramePr>
                  <a:graphicFrameLocks noChangeAspect="1"/>
                </p:cNvGraphicFramePr>
                <p:nvPr>
                  <p:extLst>
                    <p:ext uri="{D42A27DB-BD31-4B8C-83A1-F6EECF244321}">
                      <p14:modId xmlns:p14="http://schemas.microsoft.com/office/powerpoint/2010/main" val="1286402687"/>
                    </p:ext>
                  </p:extLst>
                </p:nvPr>
              </p:nvGraphicFramePr>
              <p:xfrm>
                <a:off x="536243" y="23237833"/>
                <a:ext cx="10019291" cy="6524838"/>
              </p:xfrm>
              <a:graphic>
                <a:graphicData uri="http://schemas.openxmlformats.org/presentationml/2006/ole">
                  <mc:AlternateContent>
                    <mc:Choice xmlns:v="urn:schemas-microsoft-com:vml" Requires="v">
                      <p:oleObj spid="_x0000_s1086" name="Visio" r:id="rId26" imgW="2887803" imgH="1821117" progId="Visio.Drawing.15">
                        <p:embed/>
                      </p:oleObj>
                    </mc:Choice>
                    <mc:Fallback>
                      <p:oleObj name="Visio" r:id="rId26" imgW="2887803" imgH="1821117" progId="Visio.Drawing.15">
                        <p:embed/>
                        <p:pic>
                          <p:nvPicPr>
                            <p:cNvPr id="167" name="Objet 166">
                              <a:extLst>
                                <a:ext uri="{FF2B5EF4-FFF2-40B4-BE49-F238E27FC236}">
                                  <a16:creationId xmlns:a16="http://schemas.microsoft.com/office/drawing/2014/main" id="{B8E945B7-B9E0-4990-A335-3F87E49D9466}"/>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36243" y="23237833"/>
                              <a:ext cx="10019291" cy="6524838"/>
                            </a:xfrm>
                            <a:prstGeom prst="rect">
                              <a:avLst/>
                            </a:prstGeom>
                            <a:noFill/>
                          </p:spPr>
                        </p:pic>
                      </p:oleObj>
                    </mc:Fallback>
                  </mc:AlternateContent>
                </a:graphicData>
              </a:graphic>
            </p:graphicFrame>
          </mc:Fallback>
        </mc:AlternateContent>
        <p:pic>
          <p:nvPicPr>
            <p:cNvPr id="171" name="Image 170">
              <a:extLst>
                <a:ext uri="{FF2B5EF4-FFF2-40B4-BE49-F238E27FC236}">
                  <a16:creationId xmlns:a16="http://schemas.microsoft.com/office/drawing/2014/main" id="{070FCC8D-B67E-43FA-94CF-91FB7CDC32D8}"/>
                </a:ext>
              </a:extLst>
            </p:cNvPr>
            <p:cNvPicPr/>
            <p:nvPr/>
          </p:nvPicPr>
          <p:blipFill>
            <a:blip r:embed="rId28">
              <a:extLst>
                <a:ext uri="{28A0092B-C50C-407E-A947-70E740481C1C}">
                  <a14:useLocalDpi xmlns:a14="http://schemas.microsoft.com/office/drawing/2010/main" val="0"/>
                </a:ext>
              </a:extLst>
            </a:blip>
            <a:srcRect/>
            <a:stretch>
              <a:fillRect/>
            </a:stretch>
          </p:blipFill>
          <p:spPr bwMode="auto">
            <a:xfrm>
              <a:off x="25159939" y="20126434"/>
              <a:ext cx="7557632" cy="5994481"/>
            </a:xfrm>
            <a:prstGeom prst="rect">
              <a:avLst/>
            </a:prstGeom>
            <a:noFill/>
            <a:ln>
              <a:noFill/>
            </a:ln>
          </p:spPr>
        </p:pic>
        <p:sp>
          <p:nvSpPr>
            <p:cNvPr id="14" name="Rectangle 13">
              <a:extLst>
                <a:ext uri="{FF2B5EF4-FFF2-40B4-BE49-F238E27FC236}">
                  <a16:creationId xmlns:a16="http://schemas.microsoft.com/office/drawing/2014/main" id="{63BB50DA-C819-4193-B418-7C80CDACBE6C}"/>
                </a:ext>
              </a:extLst>
            </p:cNvPr>
            <p:cNvSpPr/>
            <p:nvPr/>
          </p:nvSpPr>
          <p:spPr>
            <a:xfrm>
              <a:off x="1164738" y="19719962"/>
              <a:ext cx="7560083" cy="1323439"/>
            </a:xfrm>
            <a:prstGeom prst="rect">
              <a:avLst/>
            </a:prstGeom>
          </p:spPr>
          <p:txBody>
            <a:bodyPr wrap="none">
              <a:spAutoFit/>
            </a:bodyPr>
            <a:lstStyle/>
            <a:p>
              <a:endParaRPr lang="fr-FR" sz="4000" dirty="0">
                <a:latin typeface="Times New Roman" panose="02020603050405020304" pitchFamily="18" charset="0"/>
                <a:cs typeface="Times New Roman" panose="02020603050405020304" pitchFamily="18" charset="0"/>
              </a:endParaRPr>
            </a:p>
            <a:p>
              <a:pPr marL="571500" indent="-571500">
                <a:buFont typeface="Wingdings" panose="05000000000000000000" pitchFamily="2" charset="2"/>
                <a:buChar char="q"/>
              </a:pPr>
              <a:r>
                <a:rPr lang="en-US" sz="4000" u="sng" dirty="0">
                  <a:latin typeface="Times New Roman" panose="02020603050405020304" pitchFamily="18" charset="0"/>
                  <a:cs typeface="Times New Roman" panose="02020603050405020304" pitchFamily="18" charset="0"/>
                </a:rPr>
                <a:t>Hot spot study in the tape length:</a:t>
              </a:r>
            </a:p>
          </p:txBody>
        </p:sp>
        <p:sp>
          <p:nvSpPr>
            <p:cNvPr id="22" name="Rectangle 21">
              <a:extLst>
                <a:ext uri="{FF2B5EF4-FFF2-40B4-BE49-F238E27FC236}">
                  <a16:creationId xmlns:a16="http://schemas.microsoft.com/office/drawing/2014/main" id="{D6498848-9E7B-4FD6-97E7-957EF26CD695}"/>
                </a:ext>
              </a:extLst>
            </p:cNvPr>
            <p:cNvSpPr/>
            <p:nvPr/>
          </p:nvSpPr>
          <p:spPr>
            <a:xfrm>
              <a:off x="10693117" y="26413537"/>
              <a:ext cx="21812381" cy="3142399"/>
            </a:xfrm>
            <a:prstGeom prst="rect">
              <a:avLst/>
            </a:prstGeom>
          </p:spPr>
          <p:txBody>
            <a:bodyPr wrap="none">
              <a:spAutoFit/>
            </a:bodyPr>
            <a:lstStyle/>
            <a:p>
              <a:pPr marL="457200" indent="-457200" algn="just">
                <a:lnSpc>
                  <a:spcPct val="95000"/>
                </a:lnSpc>
                <a:spcAft>
                  <a:spcPts val="595"/>
                </a:spcAft>
                <a:buFont typeface="Wingdings" panose="05000000000000000000" pitchFamily="2" charset="2"/>
                <a:buChar char="v"/>
              </a:pPr>
              <a:r>
                <a:rPr lang="x-none" sz="3800" spc="-5" dirty="0">
                  <a:latin typeface="Times New Roman" panose="02020603050405020304" pitchFamily="18" charset="0"/>
                  <a:ea typeface="SimSun" panose="02010600030101010101" pitchFamily="2" charset="-122"/>
                  <a:cs typeface="Times New Roman" panose="02020603050405020304" pitchFamily="18" charset="0"/>
                </a:rPr>
                <a:t>The solver (DASSL) integrated in OpenModelica has been used to solve the non-linear coupled equations </a:t>
              </a:r>
              <a:endParaRPr lang="fr-FR" sz="3800" spc="-5" dirty="0">
                <a:latin typeface="Times New Roman" panose="02020603050405020304" pitchFamily="18" charset="0"/>
                <a:ea typeface="SimSun" panose="02010600030101010101" pitchFamily="2" charset="-122"/>
                <a:cs typeface="Times New Roman" panose="02020603050405020304" pitchFamily="18" charset="0"/>
              </a:endParaRPr>
            </a:p>
            <a:p>
              <a:pPr algn="just">
                <a:lnSpc>
                  <a:spcPct val="95000"/>
                </a:lnSpc>
                <a:spcAft>
                  <a:spcPts val="595"/>
                </a:spcAft>
              </a:pPr>
              <a:r>
                <a:rPr lang="x-none" sz="3800" spc="-5" dirty="0">
                  <a:latin typeface="Times New Roman" panose="02020603050405020304" pitchFamily="18" charset="0"/>
                  <a:ea typeface="SimSun" panose="02010600030101010101" pitchFamily="2" charset="-122"/>
                  <a:cs typeface="Times New Roman" panose="02020603050405020304" pitchFamily="18" charset="0"/>
                </a:rPr>
                <a:t>with a large</a:t>
              </a:r>
              <a:r>
                <a:rPr lang="fr-FR" sz="3800" spc="-5" dirty="0">
                  <a:latin typeface="Times New Roman" panose="02020603050405020304" pitchFamily="18" charset="0"/>
                  <a:ea typeface="SimSun" panose="02010600030101010101" pitchFamily="2" charset="-122"/>
                  <a:cs typeface="Times New Roman" panose="02020603050405020304" pitchFamily="18" charset="0"/>
                </a:rPr>
                <a:t> </a:t>
              </a:r>
              <a:r>
                <a:rPr lang="x-none" sz="3800" spc="-5" dirty="0">
                  <a:latin typeface="Times New Roman" panose="02020603050405020304" pitchFamily="18" charset="0"/>
                  <a:ea typeface="SimSun" panose="02010600030101010101" pitchFamily="2" charset="-122"/>
                  <a:cs typeface="Times New Roman" panose="02020603050405020304" pitchFamily="18" charset="0"/>
                </a:rPr>
                <a:t> number of variables.</a:t>
              </a:r>
              <a:endParaRPr lang="fr-FR" sz="3800" spc="-5" dirty="0">
                <a:latin typeface="Times New Roman" panose="02020603050405020304" pitchFamily="18" charset="0"/>
                <a:ea typeface="SimSun" panose="02010600030101010101" pitchFamily="2" charset="-122"/>
                <a:cs typeface="Times New Roman" panose="02020603050405020304" pitchFamily="18" charset="0"/>
              </a:endParaRPr>
            </a:p>
            <a:p>
              <a:pPr marL="571500" indent="-571500">
                <a:buFont typeface="Wingdings" panose="05000000000000000000" pitchFamily="2" charset="2"/>
                <a:buChar char="v"/>
              </a:pPr>
              <a:r>
                <a:rPr lang="en-US" sz="3800" dirty="0">
                  <a:latin typeface="Times New Roman" panose="02020603050405020304" pitchFamily="18" charset="0"/>
                  <a:cs typeface="Times New Roman" panose="02020603050405020304" pitchFamily="18" charset="0"/>
                </a:rPr>
                <a:t>Each temperature curve represents a different virtual measurement location, distributed equidistantly along </a:t>
              </a:r>
            </a:p>
            <a:p>
              <a:r>
                <a:rPr lang="en-US" sz="3800" dirty="0">
                  <a:latin typeface="Times New Roman" panose="02020603050405020304" pitchFamily="18" charset="0"/>
                  <a:cs typeface="Times New Roman" panose="02020603050405020304" pitchFamily="18" charset="0"/>
                </a:rPr>
                <a:t>the y axis (one measurement at every 250μm)</a:t>
              </a:r>
            </a:p>
            <a:p>
              <a:pPr marL="571500" indent="-571500">
                <a:buFont typeface="Wingdings" panose="05000000000000000000" pitchFamily="2" charset="2"/>
                <a:buChar char="v"/>
              </a:pPr>
              <a:r>
                <a:rPr lang="en-US" sz="4000" dirty="0">
                  <a:latin typeface="Times New Roman" panose="02020603050405020304" pitchFamily="18" charset="0"/>
                  <a:cs typeface="Times New Roman" panose="02020603050405020304" pitchFamily="18" charset="0"/>
                </a:rPr>
                <a:t>There is excellent agreement between the models, where the curves can hardly be distinguished (&lt;1%)</a:t>
              </a:r>
              <a:endParaRPr lang="fr-FR" sz="4000" spc="-1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5" name="Image 34">
              <a:extLst>
                <a:ext uri="{FF2B5EF4-FFF2-40B4-BE49-F238E27FC236}">
                  <a16:creationId xmlns:a16="http://schemas.microsoft.com/office/drawing/2014/main" id="{4794B6F7-714F-46DD-96FE-A23A47FD92F9}"/>
                </a:ext>
              </a:extLst>
            </p:cNvPr>
            <p:cNvPicPr>
              <a:picLocks noChangeAspect="1"/>
            </p:cNvPicPr>
            <p:nvPr/>
          </p:nvPicPr>
          <p:blipFill>
            <a:blip r:embed="rId29"/>
            <a:stretch>
              <a:fillRect/>
            </a:stretch>
          </p:blipFill>
          <p:spPr>
            <a:xfrm>
              <a:off x="17777353" y="20253809"/>
              <a:ext cx="8452142" cy="6112711"/>
            </a:xfrm>
            <a:prstGeom prst="rect">
              <a:avLst/>
            </a:prstGeom>
          </p:spPr>
        </p:pic>
      </p:grpSp>
      <p:sp>
        <p:nvSpPr>
          <p:cNvPr id="46" name="Rectangle 45">
            <a:extLst>
              <a:ext uri="{FF2B5EF4-FFF2-40B4-BE49-F238E27FC236}">
                <a16:creationId xmlns:a16="http://schemas.microsoft.com/office/drawing/2014/main" id="{A4022209-9C3D-42CD-96A4-7F72D4258340}"/>
              </a:ext>
            </a:extLst>
          </p:cNvPr>
          <p:cNvSpPr/>
          <p:nvPr/>
        </p:nvSpPr>
        <p:spPr>
          <a:xfrm>
            <a:off x="19709888" y="21151417"/>
            <a:ext cx="2921313" cy="646331"/>
          </a:xfrm>
          <a:prstGeom prst="rect">
            <a:avLst/>
          </a:prstGeom>
        </p:spPr>
        <p:txBody>
          <a:bodyPr wrap="none">
            <a:spAutoFit/>
          </a:bodyPr>
          <a:lstStyle/>
          <a:p>
            <a:r>
              <a:rPr lang="x-none" sz="3600" spc="-5" dirty="0">
                <a:latin typeface="Times New Roman" panose="02020603050405020304" pitchFamily="18" charset="0"/>
                <a:ea typeface="SimSun" panose="02010600030101010101" pitchFamily="2" charset="-122"/>
                <a:cs typeface="Times New Roman" panose="02020603050405020304" pitchFamily="18" charset="0"/>
              </a:rPr>
              <a:t>OpenModelica</a:t>
            </a:r>
            <a:endParaRPr lang="fr-FR" sz="3600" dirty="0"/>
          </a:p>
        </p:txBody>
      </p:sp>
      <p:sp>
        <p:nvSpPr>
          <p:cNvPr id="63" name="Rectangle 62">
            <a:extLst>
              <a:ext uri="{FF2B5EF4-FFF2-40B4-BE49-F238E27FC236}">
                <a16:creationId xmlns:a16="http://schemas.microsoft.com/office/drawing/2014/main" id="{049DCA9D-B1DC-4F9D-B501-46C7551B5D26}"/>
              </a:ext>
            </a:extLst>
          </p:cNvPr>
          <p:cNvSpPr/>
          <p:nvPr/>
        </p:nvSpPr>
        <p:spPr>
          <a:xfrm>
            <a:off x="13698894" y="17913299"/>
            <a:ext cx="5101397" cy="707886"/>
          </a:xfrm>
          <a:prstGeom prst="rect">
            <a:avLst/>
          </a:prstGeom>
        </p:spPr>
        <p:txBody>
          <a:bodyPr wrap="none">
            <a:spAutoFit/>
          </a:bodyPr>
          <a:lstStyle/>
          <a:p>
            <a:r>
              <a:rPr lang="fr-FR" sz="4000" dirty="0">
                <a:latin typeface="Times New Roman" panose="02020603050405020304" pitchFamily="18" charset="0"/>
                <a:cs typeface="Times New Roman" panose="02020603050405020304" pitchFamily="18" charset="0"/>
              </a:rPr>
              <a:t>Apply </a:t>
            </a:r>
            <a:r>
              <a:rPr lang="fr-FR" sz="4000" dirty="0" err="1">
                <a:latin typeface="Times New Roman" panose="02020603050405020304" pitchFamily="18" charset="0"/>
                <a:cs typeface="Times New Roman" panose="02020603050405020304" pitchFamily="18" charset="0"/>
              </a:rPr>
              <a:t>Kirchhoff's</a:t>
            </a:r>
            <a:r>
              <a:rPr lang="fr-FR" sz="4000" dirty="0">
                <a:latin typeface="Times New Roman" panose="02020603050405020304" pitchFamily="18" charset="0"/>
                <a:cs typeface="Times New Roman" panose="02020603050405020304" pitchFamily="18" charset="0"/>
              </a:rPr>
              <a:t> </a:t>
            </a:r>
            <a:r>
              <a:rPr lang="fr-FR" sz="4000" dirty="0" err="1">
                <a:latin typeface="Times New Roman" panose="02020603050405020304" pitchFamily="18" charset="0"/>
                <a:cs typeface="Times New Roman" panose="02020603050405020304" pitchFamily="18" charset="0"/>
              </a:rPr>
              <a:t>laws</a:t>
            </a:r>
            <a:r>
              <a:rPr lang="fr-FR" sz="4000" dirty="0">
                <a:latin typeface="Times New Roman" panose="02020603050405020304" pitchFamily="18" charset="0"/>
                <a:cs typeface="Times New Roman" panose="02020603050405020304" pitchFamily="18" charset="0"/>
              </a:rPr>
              <a:t> </a:t>
            </a:r>
          </a:p>
        </p:txBody>
      </p:sp>
      <p:graphicFrame>
        <p:nvGraphicFramePr>
          <p:cNvPr id="67" name="Tableau 66">
            <a:extLst>
              <a:ext uri="{FF2B5EF4-FFF2-40B4-BE49-F238E27FC236}">
                <a16:creationId xmlns:a16="http://schemas.microsoft.com/office/drawing/2014/main" id="{26AA3BA3-5FB5-456C-8F67-5446ABD9CCE9}"/>
              </a:ext>
            </a:extLst>
          </p:cNvPr>
          <p:cNvGraphicFramePr>
            <a:graphicFrameLocks noGrp="1"/>
          </p:cNvGraphicFramePr>
          <p:nvPr>
            <p:extLst>
              <p:ext uri="{D42A27DB-BD31-4B8C-83A1-F6EECF244321}">
                <p14:modId xmlns:p14="http://schemas.microsoft.com/office/powerpoint/2010/main" val="1646811989"/>
              </p:ext>
            </p:extLst>
          </p:nvPr>
        </p:nvGraphicFramePr>
        <p:xfrm>
          <a:off x="1875732" y="29873677"/>
          <a:ext cx="28948744" cy="2133600"/>
        </p:xfrm>
        <a:graphic>
          <a:graphicData uri="http://schemas.openxmlformats.org/drawingml/2006/table">
            <a:tbl>
              <a:tblPr firstRow="1" bandRow="1">
                <a:tableStyleId>{5C22544A-7EE6-4342-B048-85BDC9FD1C3A}</a:tableStyleId>
              </a:tblPr>
              <a:tblGrid>
                <a:gridCol w="2573980">
                  <a:extLst>
                    <a:ext uri="{9D8B030D-6E8A-4147-A177-3AD203B41FA5}">
                      <a16:colId xmlns:a16="http://schemas.microsoft.com/office/drawing/2014/main" val="21172699"/>
                    </a:ext>
                  </a:extLst>
                </a:gridCol>
                <a:gridCol w="2367459">
                  <a:extLst>
                    <a:ext uri="{9D8B030D-6E8A-4147-A177-3AD203B41FA5}">
                      <a16:colId xmlns:a16="http://schemas.microsoft.com/office/drawing/2014/main" val="2489679353"/>
                    </a:ext>
                  </a:extLst>
                </a:gridCol>
                <a:gridCol w="1061274">
                  <a:extLst>
                    <a:ext uri="{9D8B030D-6E8A-4147-A177-3AD203B41FA5}">
                      <a16:colId xmlns:a16="http://schemas.microsoft.com/office/drawing/2014/main" val="89070454"/>
                    </a:ext>
                  </a:extLst>
                </a:gridCol>
                <a:gridCol w="2694005">
                  <a:extLst>
                    <a:ext uri="{9D8B030D-6E8A-4147-A177-3AD203B41FA5}">
                      <a16:colId xmlns:a16="http://schemas.microsoft.com/office/drawing/2014/main" val="3961877831"/>
                    </a:ext>
                  </a:extLst>
                </a:gridCol>
                <a:gridCol w="3020551">
                  <a:extLst>
                    <a:ext uri="{9D8B030D-6E8A-4147-A177-3AD203B41FA5}">
                      <a16:colId xmlns:a16="http://schemas.microsoft.com/office/drawing/2014/main" val="1967360517"/>
                    </a:ext>
                  </a:extLst>
                </a:gridCol>
                <a:gridCol w="3020551">
                  <a:extLst>
                    <a:ext uri="{9D8B030D-6E8A-4147-A177-3AD203B41FA5}">
                      <a16:colId xmlns:a16="http://schemas.microsoft.com/office/drawing/2014/main" val="2515469320"/>
                    </a:ext>
                  </a:extLst>
                </a:gridCol>
                <a:gridCol w="1877639">
                  <a:extLst>
                    <a:ext uri="{9D8B030D-6E8A-4147-A177-3AD203B41FA5}">
                      <a16:colId xmlns:a16="http://schemas.microsoft.com/office/drawing/2014/main" val="634945690"/>
                    </a:ext>
                  </a:extLst>
                </a:gridCol>
                <a:gridCol w="1714366">
                  <a:extLst>
                    <a:ext uri="{9D8B030D-6E8A-4147-A177-3AD203B41FA5}">
                      <a16:colId xmlns:a16="http://schemas.microsoft.com/office/drawing/2014/main" val="813251073"/>
                    </a:ext>
                  </a:extLst>
                </a:gridCol>
                <a:gridCol w="1877639">
                  <a:extLst>
                    <a:ext uri="{9D8B030D-6E8A-4147-A177-3AD203B41FA5}">
                      <a16:colId xmlns:a16="http://schemas.microsoft.com/office/drawing/2014/main" val="4018794227"/>
                    </a:ext>
                  </a:extLst>
                </a:gridCol>
                <a:gridCol w="2122549">
                  <a:extLst>
                    <a:ext uri="{9D8B030D-6E8A-4147-A177-3AD203B41FA5}">
                      <a16:colId xmlns:a16="http://schemas.microsoft.com/office/drawing/2014/main" val="253735075"/>
                    </a:ext>
                  </a:extLst>
                </a:gridCol>
                <a:gridCol w="2371173">
                  <a:extLst>
                    <a:ext uri="{9D8B030D-6E8A-4147-A177-3AD203B41FA5}">
                      <a16:colId xmlns:a16="http://schemas.microsoft.com/office/drawing/2014/main" val="4019995802"/>
                    </a:ext>
                  </a:extLst>
                </a:gridCol>
                <a:gridCol w="2118835">
                  <a:extLst>
                    <a:ext uri="{9D8B030D-6E8A-4147-A177-3AD203B41FA5}">
                      <a16:colId xmlns:a16="http://schemas.microsoft.com/office/drawing/2014/main" val="4052127487"/>
                    </a:ext>
                  </a:extLst>
                </a:gridCol>
                <a:gridCol w="2128723">
                  <a:extLst>
                    <a:ext uri="{9D8B030D-6E8A-4147-A177-3AD203B41FA5}">
                      <a16:colId xmlns:a16="http://schemas.microsoft.com/office/drawing/2014/main" val="3424657986"/>
                    </a:ext>
                  </a:extLst>
                </a:gridCol>
              </a:tblGrid>
              <a:tr h="717498">
                <a:tc>
                  <a:txBody>
                    <a:bodyPr/>
                    <a:lstStyle/>
                    <a:p>
                      <a:pPr marL="0" marR="0" lvl="0" indent="0" algn="ctr" defTabSz="646748" rtl="0" eaLnBrk="1" fontAlgn="auto" latinLnBrk="0" hangingPunct="1">
                        <a:lnSpc>
                          <a:spcPct val="100000"/>
                        </a:lnSpc>
                        <a:spcBef>
                          <a:spcPts val="0"/>
                        </a:spcBef>
                        <a:spcAft>
                          <a:spcPts val="0"/>
                        </a:spcAft>
                        <a:buClrTx/>
                        <a:buSzTx/>
                        <a:buFontTx/>
                        <a:buNone/>
                        <a:tabLst/>
                        <a:defRPr/>
                      </a:pPr>
                      <a:r>
                        <a:rPr lang="fr-FR" sz="3200" b="0" i="0" u="none" strike="noStrike" kern="1200" baseline="0">
                          <a:solidFill>
                            <a:schemeClr val="tx1"/>
                          </a:solidFill>
                          <a:latin typeface="Times New Roman" panose="02020603050405020304" pitchFamily="18" charset="0"/>
                          <a:ea typeface="+mn-ea"/>
                          <a:cs typeface="Times New Roman" panose="02020603050405020304" pitchFamily="18" charset="0"/>
                        </a:rPr>
                        <a:t>Jc0 	</a:t>
                      </a:r>
                    </a:p>
                    <a:p>
                      <a:pPr algn="ctr"/>
                      <a:endParaRPr lang="fr-FR" sz="3200" b="0" dirty="0">
                        <a:solidFill>
                          <a:schemeClr val="tx1"/>
                        </a:solidFill>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c>
                  <a:txBody>
                    <a:bodyPr/>
                    <a:lstStyle/>
                    <a:p>
                      <a:pPr algn="ctr"/>
                      <a:r>
                        <a:rPr lang="fr-FR" sz="3200" b="0">
                          <a:solidFill>
                            <a:schemeClr val="tx1"/>
                          </a:solidFill>
                          <a:latin typeface="Times New Roman" panose="02020603050405020304" pitchFamily="18" charset="0"/>
                          <a:cs typeface="Times New Roman" panose="02020603050405020304" pitchFamily="18" charset="0"/>
                        </a:rPr>
                        <a:t>Ec</a:t>
                      </a:r>
                      <a:endParaRPr lang="fr-FR" sz="3200" b="0" dirty="0">
                        <a:solidFill>
                          <a:schemeClr val="tx1"/>
                        </a:solidFill>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c>
                  <a:txBody>
                    <a:bodyPr/>
                    <a:lstStyle/>
                    <a:p>
                      <a:pPr algn="ctr"/>
                      <a:r>
                        <a:rPr lang="fr-FR" sz="3200" b="0">
                          <a:solidFill>
                            <a:schemeClr val="tx1"/>
                          </a:solidFill>
                          <a:latin typeface="Times New Roman" panose="02020603050405020304" pitchFamily="18" charset="0"/>
                          <a:cs typeface="Times New Roman" panose="02020603050405020304" pitchFamily="18" charset="0"/>
                        </a:rPr>
                        <a:t>n</a:t>
                      </a:r>
                      <a:endParaRPr lang="fr-FR" sz="3200" b="0" dirty="0">
                        <a:solidFill>
                          <a:schemeClr val="tx1"/>
                        </a:solidFill>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c>
                  <a:txBody>
                    <a:bodyPr/>
                    <a:lstStyle/>
                    <a:p>
                      <a:pPr marL="0" marR="0" lvl="0" indent="0" algn="ctr" defTabSz="646748" rtl="0" eaLnBrk="1" fontAlgn="auto" latinLnBrk="0" hangingPunct="1">
                        <a:lnSpc>
                          <a:spcPct val="100000"/>
                        </a:lnSpc>
                        <a:spcBef>
                          <a:spcPts val="0"/>
                        </a:spcBef>
                        <a:spcAft>
                          <a:spcPts val="0"/>
                        </a:spcAft>
                        <a:buClrTx/>
                        <a:buSzTx/>
                        <a:buFontTx/>
                        <a:buNone/>
                        <a:tabLst/>
                        <a:defRPr/>
                      </a:pPr>
                      <a:r>
                        <a:rPr lang="fr-FR" sz="3200" b="0" i="0" u="none" strike="noStrike" kern="1200" baseline="0">
                          <a:solidFill>
                            <a:schemeClr val="tx1"/>
                          </a:solidFill>
                          <a:latin typeface="Times New Roman" panose="02020603050405020304" pitchFamily="18" charset="0"/>
                          <a:ea typeface="+mn-ea"/>
                          <a:cs typeface="Times New Roman" panose="02020603050405020304" pitchFamily="18" charset="0"/>
                        </a:rPr>
                        <a:t>𝜌𝑇c 	</a:t>
                      </a:r>
                    </a:p>
                    <a:p>
                      <a:pPr algn="ctr"/>
                      <a:endParaRPr lang="fr-FR" sz="3200" b="0" dirty="0">
                        <a:solidFill>
                          <a:schemeClr val="tx1"/>
                        </a:solidFill>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c>
                  <a:txBody>
                    <a:bodyPr/>
                    <a:lstStyle/>
                    <a:p>
                      <a:pPr marL="0" marR="0" lvl="0" indent="0" algn="ctr" defTabSz="646748" rtl="0" eaLnBrk="1" fontAlgn="auto" latinLnBrk="0" hangingPunct="1">
                        <a:lnSpc>
                          <a:spcPct val="100000"/>
                        </a:lnSpc>
                        <a:spcBef>
                          <a:spcPts val="0"/>
                        </a:spcBef>
                        <a:spcAft>
                          <a:spcPts val="0"/>
                        </a:spcAft>
                        <a:buClrTx/>
                        <a:buSzTx/>
                        <a:buFontTx/>
                        <a:buNone/>
                        <a:tabLst/>
                        <a:defRPr/>
                      </a:pPr>
                      <a:r>
                        <a:rPr lang="el-GR" sz="3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α 	</a:t>
                      </a:r>
                    </a:p>
                    <a:p>
                      <a:pPr algn="ctr"/>
                      <a:endParaRPr lang="fr-FR" sz="3200" b="0" dirty="0">
                        <a:solidFill>
                          <a:schemeClr val="tx1"/>
                        </a:solidFill>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c>
                  <a:txBody>
                    <a:bodyPr/>
                    <a:lstStyle/>
                    <a:p>
                      <a:pPr algn="ctr"/>
                      <a:r>
                        <a:rPr lang="fr-FR" sz="3200" b="0" dirty="0" err="1">
                          <a:solidFill>
                            <a:schemeClr val="tx1"/>
                          </a:solidFill>
                          <a:latin typeface="Times New Roman" panose="02020603050405020304" pitchFamily="18" charset="0"/>
                          <a:cs typeface="Times New Roman" panose="02020603050405020304" pitchFamily="18" charset="0"/>
                        </a:rPr>
                        <a:t>Rinter</a:t>
                      </a:r>
                      <a:endParaRPr lang="fr-FR" sz="3200" b="0" dirty="0">
                        <a:solidFill>
                          <a:schemeClr val="tx1"/>
                        </a:solidFill>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c>
                  <a:txBody>
                    <a:bodyPr/>
                    <a:lstStyle/>
                    <a:p>
                      <a:pPr marL="0" marR="0" lvl="0" indent="0" algn="ctr" defTabSz="646748" rtl="0" eaLnBrk="1" fontAlgn="auto" latinLnBrk="0" hangingPunct="1">
                        <a:lnSpc>
                          <a:spcPct val="100000"/>
                        </a:lnSpc>
                        <a:spcBef>
                          <a:spcPts val="0"/>
                        </a:spcBef>
                        <a:spcAft>
                          <a:spcPts val="0"/>
                        </a:spcAft>
                        <a:buClrTx/>
                        <a:buSzTx/>
                        <a:buFontTx/>
                        <a:buNone/>
                        <a:tabLst/>
                        <a:defRPr/>
                      </a:pPr>
                      <a:r>
                        <a:rPr lang="fr-FR" sz="3200" b="0" i="0" u="none" strike="noStrike" kern="1200" baseline="0">
                          <a:solidFill>
                            <a:schemeClr val="tx1"/>
                          </a:solidFill>
                          <a:latin typeface="Times New Roman" panose="02020603050405020304" pitchFamily="18" charset="0"/>
                          <a:ea typeface="+mn-ea"/>
                          <a:cs typeface="Times New Roman" panose="02020603050405020304" pitchFamily="18" charset="0"/>
                        </a:rPr>
                        <a:t>𝑇c 	</a:t>
                      </a:r>
                    </a:p>
                    <a:p>
                      <a:pPr algn="ctr"/>
                      <a:endParaRPr lang="fr-FR" sz="3200" b="0" dirty="0">
                        <a:solidFill>
                          <a:schemeClr val="tx1"/>
                        </a:solidFill>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c>
                  <a:txBody>
                    <a:bodyPr/>
                    <a:lstStyle/>
                    <a:p>
                      <a:pPr marL="0" marR="0" lvl="0" indent="0" algn="ctr" defTabSz="646748" rtl="0" eaLnBrk="1" fontAlgn="auto" latinLnBrk="0" hangingPunct="1">
                        <a:lnSpc>
                          <a:spcPct val="100000"/>
                        </a:lnSpc>
                        <a:spcBef>
                          <a:spcPts val="0"/>
                        </a:spcBef>
                        <a:spcAft>
                          <a:spcPts val="0"/>
                        </a:spcAft>
                        <a:buClrTx/>
                        <a:buSzTx/>
                        <a:buFontTx/>
                        <a:buNone/>
                        <a:tabLst/>
                        <a:defRPr/>
                      </a:pPr>
                      <a:r>
                        <a:rPr lang="fr-FR" sz="3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T0 	</a:t>
                      </a:r>
                    </a:p>
                    <a:p>
                      <a:pPr algn="ctr"/>
                      <a:endParaRPr lang="fr-FR" sz="3200" b="0" dirty="0">
                        <a:solidFill>
                          <a:schemeClr val="tx1"/>
                        </a:solidFill>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c>
                  <a:txBody>
                    <a:bodyPr/>
                    <a:lstStyle/>
                    <a:p>
                      <a:pPr marL="0" marR="0" lvl="0" indent="0" algn="ctr" defTabSz="646748" rtl="0" eaLnBrk="1" fontAlgn="auto" latinLnBrk="0" hangingPunct="1">
                        <a:lnSpc>
                          <a:spcPct val="100000"/>
                        </a:lnSpc>
                        <a:spcBef>
                          <a:spcPts val="0"/>
                        </a:spcBef>
                        <a:spcAft>
                          <a:spcPts val="0"/>
                        </a:spcAft>
                        <a:buClrTx/>
                        <a:buSzTx/>
                        <a:buFontTx/>
                        <a:buNone/>
                        <a:tabLst/>
                        <a:defRPr/>
                      </a:pPr>
                      <a:r>
                        <a:rPr lang="fr-FR" sz="3200" b="0" i="0" u="none" strike="noStrike" kern="1200" baseline="0" dirty="0" err="1">
                          <a:solidFill>
                            <a:schemeClr val="tx1"/>
                          </a:solidFill>
                          <a:latin typeface="Times New Roman" panose="02020603050405020304" pitchFamily="18" charset="0"/>
                          <a:ea typeface="+mn-ea"/>
                          <a:cs typeface="Times New Roman" panose="02020603050405020304" pitchFamily="18" charset="0"/>
                        </a:rPr>
                        <a:t>Width</a:t>
                      </a:r>
                      <a:r>
                        <a:rPr lang="fr-FR" sz="3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t>
                      </a:r>
                    </a:p>
                  </a:txBody>
                  <a:tcPr>
                    <a:solidFill>
                      <a:schemeClr val="accent2">
                        <a:lumMod val="40000"/>
                        <a:lumOff val="60000"/>
                      </a:schemeClr>
                    </a:solidFill>
                  </a:tcPr>
                </a:tc>
                <a:tc>
                  <a:txBody>
                    <a:bodyPr/>
                    <a:lstStyle/>
                    <a:p>
                      <a:pPr algn="ctr"/>
                      <a:r>
                        <a:rPr lang="fr-FR" sz="3200" b="0" dirty="0" err="1">
                          <a:solidFill>
                            <a:schemeClr val="tx1"/>
                          </a:solidFill>
                          <a:latin typeface="Times New Roman" panose="02020603050405020304" pitchFamily="18" charset="0"/>
                          <a:cs typeface="Times New Roman" panose="02020603050405020304" pitchFamily="18" charset="0"/>
                        </a:rPr>
                        <a:t>Thickness</a:t>
                      </a:r>
                      <a:endParaRPr lang="fr-FR" sz="3200" b="0" dirty="0">
                        <a:solidFill>
                          <a:schemeClr val="tx1"/>
                        </a:solidFill>
                        <a:latin typeface="Times New Roman" panose="02020603050405020304" pitchFamily="18" charset="0"/>
                        <a:cs typeface="Times New Roman" panose="02020603050405020304" pitchFamily="18" charset="0"/>
                      </a:endParaRPr>
                    </a:p>
                    <a:p>
                      <a:pPr algn="ctr"/>
                      <a:r>
                        <a:rPr lang="fr-FR" sz="3200" b="0" dirty="0">
                          <a:solidFill>
                            <a:schemeClr val="tx1"/>
                          </a:solidFill>
                          <a:latin typeface="Times New Roman" panose="02020603050405020304" pitchFamily="18" charset="0"/>
                          <a:cs typeface="Times New Roman" panose="02020603050405020304" pitchFamily="18" charset="0"/>
                        </a:rPr>
                        <a:t>  (S Top)</a:t>
                      </a:r>
                    </a:p>
                  </a:txBody>
                  <a:tcPr>
                    <a:solidFill>
                      <a:schemeClr val="accent2">
                        <a:lumMod val="40000"/>
                        <a:lumOff val="60000"/>
                      </a:schemeClr>
                    </a:solidFill>
                  </a:tcPr>
                </a:tc>
                <a:tc>
                  <a:txBody>
                    <a:bodyPr/>
                    <a:lstStyle/>
                    <a:p>
                      <a:pPr algn="ctr"/>
                      <a:r>
                        <a:rPr lang="fr-FR" sz="3200" b="0" dirty="0" err="1">
                          <a:solidFill>
                            <a:schemeClr val="tx1"/>
                          </a:solidFill>
                          <a:latin typeface="Times New Roman" panose="02020603050405020304" pitchFamily="18" charset="0"/>
                          <a:cs typeface="Times New Roman" panose="02020603050405020304" pitchFamily="18" charset="0"/>
                        </a:rPr>
                        <a:t>Thickness</a:t>
                      </a:r>
                      <a:endParaRPr lang="fr-FR" sz="3200" b="0" dirty="0">
                        <a:solidFill>
                          <a:schemeClr val="tx1"/>
                        </a:solidFill>
                        <a:latin typeface="Times New Roman" panose="02020603050405020304" pitchFamily="18" charset="0"/>
                        <a:cs typeface="Times New Roman" panose="02020603050405020304" pitchFamily="18" charset="0"/>
                      </a:endParaRPr>
                    </a:p>
                    <a:p>
                      <a:pPr algn="ctr"/>
                      <a:r>
                        <a:rPr lang="fr-FR" sz="3200" b="0" dirty="0">
                          <a:solidFill>
                            <a:schemeClr val="tx1"/>
                          </a:solidFill>
                          <a:latin typeface="Times New Roman" panose="02020603050405020304" pitchFamily="18" charset="0"/>
                          <a:cs typeface="Times New Roman" panose="02020603050405020304" pitchFamily="18" charset="0"/>
                        </a:rPr>
                        <a:t> (S Bottom)</a:t>
                      </a:r>
                    </a:p>
                  </a:txBody>
                  <a:tcPr>
                    <a:solidFill>
                      <a:schemeClr val="accent2">
                        <a:lumMod val="40000"/>
                        <a:lumOff val="60000"/>
                      </a:schemeClr>
                    </a:solidFill>
                  </a:tcPr>
                </a:tc>
                <a:tc>
                  <a:txBody>
                    <a:bodyPr/>
                    <a:lstStyle/>
                    <a:p>
                      <a:pPr marL="0" marR="0" lvl="0" indent="0" algn="l" defTabSz="646748" rtl="0" eaLnBrk="1" fontAlgn="auto" latinLnBrk="0" hangingPunct="1">
                        <a:lnSpc>
                          <a:spcPct val="100000"/>
                        </a:lnSpc>
                        <a:spcBef>
                          <a:spcPts val="0"/>
                        </a:spcBef>
                        <a:spcAft>
                          <a:spcPts val="0"/>
                        </a:spcAft>
                        <a:buClrTx/>
                        <a:buSzTx/>
                        <a:buFontTx/>
                        <a:buNone/>
                        <a:tabLst/>
                        <a:defRPr/>
                      </a:pPr>
                      <a:r>
                        <a:rPr lang="fr-FR" sz="3200" b="0" dirty="0" err="1">
                          <a:solidFill>
                            <a:schemeClr val="tx1"/>
                          </a:solidFill>
                          <a:latin typeface="Times New Roman" panose="02020603050405020304" pitchFamily="18" charset="0"/>
                          <a:cs typeface="Times New Roman" panose="02020603050405020304" pitchFamily="18" charset="0"/>
                        </a:rPr>
                        <a:t>Thickness</a:t>
                      </a:r>
                      <a:endParaRPr lang="fr-FR" sz="3200" b="0" dirty="0">
                        <a:solidFill>
                          <a:schemeClr val="tx1"/>
                        </a:solidFill>
                        <a:latin typeface="Times New Roman" panose="02020603050405020304" pitchFamily="18" charset="0"/>
                        <a:cs typeface="Times New Roman" panose="02020603050405020304" pitchFamily="18" charset="0"/>
                      </a:endParaRPr>
                    </a:p>
                    <a:p>
                      <a:r>
                        <a:rPr lang="fr-FR" sz="3200" b="0" dirty="0">
                          <a:solidFill>
                            <a:schemeClr val="tx1"/>
                          </a:solidFill>
                          <a:latin typeface="Times New Roman" panose="02020603050405020304" pitchFamily="18" charset="0"/>
                          <a:cs typeface="Times New Roman" panose="02020603050405020304" pitchFamily="18" charset="0"/>
                        </a:rPr>
                        <a:t>(RE)BCO</a:t>
                      </a:r>
                    </a:p>
                  </a:txBody>
                  <a:tcPr>
                    <a:solidFill>
                      <a:schemeClr val="accent2">
                        <a:lumMod val="40000"/>
                        <a:lumOff val="60000"/>
                      </a:schemeClr>
                    </a:solidFill>
                  </a:tcPr>
                </a:tc>
                <a:tc>
                  <a:txBody>
                    <a:bodyPr/>
                    <a:lstStyle/>
                    <a:p>
                      <a:pPr marL="0" marR="0" lvl="0" indent="0" algn="l" defTabSz="646748" rtl="0" eaLnBrk="1" fontAlgn="auto" latinLnBrk="0" hangingPunct="1">
                        <a:lnSpc>
                          <a:spcPct val="100000"/>
                        </a:lnSpc>
                        <a:spcBef>
                          <a:spcPts val="0"/>
                        </a:spcBef>
                        <a:spcAft>
                          <a:spcPts val="0"/>
                        </a:spcAft>
                        <a:buClrTx/>
                        <a:buSzTx/>
                        <a:buFontTx/>
                        <a:buNone/>
                        <a:tabLst/>
                        <a:defRPr/>
                      </a:pPr>
                      <a:r>
                        <a:rPr lang="fr-FR" sz="3200" b="0" dirty="0" err="1">
                          <a:solidFill>
                            <a:schemeClr val="tx1"/>
                          </a:solidFill>
                          <a:latin typeface="Times New Roman" panose="02020603050405020304" pitchFamily="18" charset="0"/>
                          <a:cs typeface="Times New Roman" panose="02020603050405020304" pitchFamily="18" charset="0"/>
                        </a:rPr>
                        <a:t>Thickness</a:t>
                      </a:r>
                      <a:endParaRPr lang="fr-FR" sz="3200" b="0" dirty="0">
                        <a:solidFill>
                          <a:schemeClr val="tx1"/>
                        </a:solidFill>
                        <a:latin typeface="Times New Roman" panose="02020603050405020304" pitchFamily="18" charset="0"/>
                        <a:cs typeface="Times New Roman" panose="02020603050405020304" pitchFamily="18" charset="0"/>
                      </a:endParaRPr>
                    </a:p>
                    <a:p>
                      <a:r>
                        <a:rPr lang="fr-FR" sz="3200" b="0" dirty="0">
                          <a:solidFill>
                            <a:schemeClr val="tx1"/>
                          </a:solidFill>
                          <a:latin typeface="Times New Roman" panose="02020603050405020304" pitchFamily="18" charset="0"/>
                          <a:cs typeface="Times New Roman" panose="02020603050405020304" pitchFamily="18" charset="0"/>
                        </a:rPr>
                        <a:t>   (Hast)</a:t>
                      </a:r>
                    </a:p>
                  </a:txBody>
                  <a:tcPr>
                    <a:solidFill>
                      <a:schemeClr val="accent2">
                        <a:lumMod val="40000"/>
                        <a:lumOff val="60000"/>
                      </a:schemeClr>
                    </a:solidFill>
                  </a:tcPr>
                </a:tc>
                <a:extLst>
                  <a:ext uri="{0D108BD9-81ED-4DB2-BD59-A6C34878D82A}">
                    <a16:rowId xmlns:a16="http://schemas.microsoft.com/office/drawing/2014/main" val="3060237948"/>
                  </a:ext>
                </a:extLst>
              </a:tr>
              <a:tr h="1047424">
                <a:tc>
                  <a:txBody>
                    <a:bodyPr/>
                    <a:lstStyle/>
                    <a:p>
                      <a:pPr marL="0" marR="0" lvl="0" indent="0" algn="ctr" defTabSz="646748" rtl="0" eaLnBrk="1" fontAlgn="auto" latinLnBrk="0" hangingPunct="1">
                        <a:lnSpc>
                          <a:spcPct val="100000"/>
                        </a:lnSpc>
                        <a:spcBef>
                          <a:spcPts val="0"/>
                        </a:spcBef>
                        <a:spcAft>
                          <a:spcPts val="0"/>
                        </a:spcAft>
                        <a:buClrTx/>
                        <a:buSzTx/>
                        <a:buFontTx/>
                        <a:buNone/>
                        <a:tabLst/>
                        <a:defRPr/>
                      </a:pPr>
                      <a:r>
                        <a:rPr lang="fr-FR" sz="3200" spc="-10" dirty="0">
                          <a:solidFill>
                            <a:schemeClr val="tx1"/>
                          </a:solidFill>
                          <a:effectLst/>
                          <a:latin typeface="Times New Roman" panose="02020603050405020304" pitchFamily="18" charset="0"/>
                          <a:cs typeface="Times New Roman" panose="02020603050405020304" pitchFamily="18" charset="0"/>
                        </a:rPr>
                        <a:t>2.5 MA cm</a:t>
                      </a:r>
                      <a:r>
                        <a:rPr lang="fr-FR" sz="3200" spc="-10" baseline="30000" dirty="0">
                          <a:solidFill>
                            <a:schemeClr val="tx1"/>
                          </a:solidFill>
                          <a:effectLst/>
                          <a:latin typeface="Times New Roman" panose="02020603050405020304" pitchFamily="18" charset="0"/>
                          <a:cs typeface="Times New Roman" panose="02020603050405020304" pitchFamily="18" charset="0"/>
                        </a:rPr>
                        <a:t>-2</a:t>
                      </a:r>
                      <a:endParaRPr lang="fr-FR" sz="3200" spc="-1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ctr"/>
                      <a:endParaRPr lang="fr-FR" sz="3200" dirty="0">
                        <a:solidFill>
                          <a:schemeClr val="tx1"/>
                        </a:solidFill>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c>
                  <a:txBody>
                    <a:bodyPr/>
                    <a:lstStyle/>
                    <a:p>
                      <a:pPr marL="0" marR="0" lvl="0" indent="0" algn="ctr" defTabSz="646748" rtl="0" eaLnBrk="1" fontAlgn="auto" latinLnBrk="0" hangingPunct="1">
                        <a:lnSpc>
                          <a:spcPct val="100000"/>
                        </a:lnSpc>
                        <a:spcBef>
                          <a:spcPts val="0"/>
                        </a:spcBef>
                        <a:spcAft>
                          <a:spcPts val="0"/>
                        </a:spcAft>
                        <a:buClrTx/>
                        <a:buSzTx/>
                        <a:buFontTx/>
                        <a:buNone/>
                        <a:tabLst/>
                        <a:defRPr/>
                      </a:pPr>
                      <a:r>
                        <a:rPr lang="fr-FR" sz="3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1 µV cm-1</a:t>
                      </a:r>
                      <a:endParaRPr lang="fr-FR" sz="3200" dirty="0">
                        <a:solidFill>
                          <a:schemeClr val="tx1"/>
                        </a:solidFill>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c>
                  <a:txBody>
                    <a:bodyPr/>
                    <a:lstStyle/>
                    <a:p>
                      <a:pPr algn="ctr"/>
                      <a:r>
                        <a:rPr lang="fr-FR" sz="3200" dirty="0">
                          <a:solidFill>
                            <a:schemeClr val="tx1"/>
                          </a:solidFill>
                          <a:latin typeface="Times New Roman" panose="02020603050405020304" pitchFamily="18" charset="0"/>
                          <a:cs typeface="Times New Roman" panose="02020603050405020304" pitchFamily="18" charset="0"/>
                        </a:rPr>
                        <a:t>15</a:t>
                      </a:r>
                    </a:p>
                  </a:txBody>
                  <a:tcPr>
                    <a:solidFill>
                      <a:schemeClr val="accent2">
                        <a:lumMod val="40000"/>
                        <a:lumOff val="60000"/>
                      </a:schemeClr>
                    </a:solidFill>
                  </a:tcPr>
                </a:tc>
                <a:tc>
                  <a:txBody>
                    <a:bodyPr/>
                    <a:lstStyle/>
                    <a:p>
                      <a:pPr marL="0" marR="0" lvl="0" indent="0" algn="ctr" defTabSz="646748" rtl="0" eaLnBrk="1" fontAlgn="auto" latinLnBrk="0" hangingPunct="1">
                        <a:lnSpc>
                          <a:spcPct val="100000"/>
                        </a:lnSpc>
                        <a:spcBef>
                          <a:spcPts val="0"/>
                        </a:spcBef>
                        <a:spcAft>
                          <a:spcPts val="0"/>
                        </a:spcAft>
                        <a:buClrTx/>
                        <a:buSzTx/>
                        <a:buFontTx/>
                        <a:buNone/>
                        <a:tabLst/>
                        <a:defRPr/>
                      </a:pPr>
                      <a:r>
                        <a:rPr lang="fr-FR" sz="3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30 µ</a:t>
                      </a:r>
                      <a:r>
                        <a:rPr lang="el-GR" sz="3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Ω</a:t>
                      </a:r>
                      <a:r>
                        <a:rPr lang="fr-FR" sz="3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cm</a:t>
                      </a:r>
                    </a:p>
                  </a:txBody>
                  <a:tcPr>
                    <a:solidFill>
                      <a:schemeClr val="accent2">
                        <a:lumMod val="40000"/>
                        <a:lumOff val="60000"/>
                      </a:schemeClr>
                    </a:solidFill>
                  </a:tcPr>
                </a:tc>
                <a:tc>
                  <a:txBody>
                    <a:bodyPr/>
                    <a:lstStyle/>
                    <a:p>
                      <a:pPr marL="0" marR="0" lvl="0" indent="0" algn="ctr" defTabSz="646748" rtl="0" eaLnBrk="1" fontAlgn="auto" latinLnBrk="0" hangingPunct="1">
                        <a:lnSpc>
                          <a:spcPct val="100000"/>
                        </a:lnSpc>
                        <a:spcBef>
                          <a:spcPts val="0"/>
                        </a:spcBef>
                        <a:spcAft>
                          <a:spcPts val="0"/>
                        </a:spcAft>
                        <a:buClrTx/>
                        <a:buSzTx/>
                        <a:buFontTx/>
                        <a:buNone/>
                        <a:tabLst/>
                        <a:defRPr/>
                      </a:pPr>
                      <a:r>
                        <a:rPr lang="fr-FR" sz="3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0.47µ</a:t>
                      </a:r>
                      <a:r>
                        <a:rPr lang="el-GR" sz="3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Ω</a:t>
                      </a:r>
                      <a:r>
                        <a:rPr lang="fr-FR" sz="3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cm-1</a:t>
                      </a:r>
                      <a:endParaRPr lang="fr-FR" sz="3200" dirty="0">
                        <a:solidFill>
                          <a:schemeClr val="tx1"/>
                        </a:solidFill>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c>
                  <a:txBody>
                    <a:bodyPr/>
                    <a:lstStyle/>
                    <a:p>
                      <a:pPr marL="0" marR="0" lvl="0" indent="0" algn="ctr" defTabSz="646748" rtl="0" eaLnBrk="1" fontAlgn="auto" latinLnBrk="0" hangingPunct="1">
                        <a:lnSpc>
                          <a:spcPct val="100000"/>
                        </a:lnSpc>
                        <a:spcBef>
                          <a:spcPts val="0"/>
                        </a:spcBef>
                        <a:spcAft>
                          <a:spcPts val="0"/>
                        </a:spcAft>
                        <a:buClrTx/>
                        <a:buSzTx/>
                        <a:buFontTx/>
                        <a:buNone/>
                        <a:tabLst/>
                        <a:defRPr/>
                      </a:pPr>
                      <a:r>
                        <a:rPr lang="fr-FR" sz="3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40 µ</a:t>
                      </a:r>
                      <a:r>
                        <a:rPr lang="el-GR" sz="3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Ω</a:t>
                      </a:r>
                      <a:endParaRPr lang="fr-FR" sz="3200" dirty="0">
                        <a:solidFill>
                          <a:schemeClr val="tx1"/>
                        </a:solidFill>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c>
                  <a:txBody>
                    <a:bodyPr/>
                    <a:lstStyle/>
                    <a:p>
                      <a:pPr algn="ctr"/>
                      <a:r>
                        <a:rPr lang="fr-FR" sz="3200" dirty="0">
                          <a:solidFill>
                            <a:schemeClr val="tx1"/>
                          </a:solidFill>
                          <a:latin typeface="Times New Roman" panose="02020603050405020304" pitchFamily="18" charset="0"/>
                          <a:cs typeface="Times New Roman" panose="02020603050405020304" pitchFamily="18" charset="0"/>
                        </a:rPr>
                        <a:t>90K</a:t>
                      </a:r>
                    </a:p>
                  </a:txBody>
                  <a:tcPr>
                    <a:solidFill>
                      <a:schemeClr val="accent2">
                        <a:lumMod val="40000"/>
                        <a:lumOff val="60000"/>
                      </a:schemeClr>
                    </a:solidFill>
                  </a:tcPr>
                </a:tc>
                <a:tc>
                  <a:txBody>
                    <a:bodyPr/>
                    <a:lstStyle/>
                    <a:p>
                      <a:pPr algn="ctr"/>
                      <a:r>
                        <a:rPr lang="fr-FR" sz="3200" dirty="0">
                          <a:solidFill>
                            <a:schemeClr val="tx1"/>
                          </a:solidFill>
                          <a:latin typeface="Times New Roman" panose="02020603050405020304" pitchFamily="18" charset="0"/>
                          <a:cs typeface="Times New Roman" panose="02020603050405020304" pitchFamily="18" charset="0"/>
                        </a:rPr>
                        <a:t>77K</a:t>
                      </a:r>
                    </a:p>
                  </a:txBody>
                  <a:tcPr>
                    <a:solidFill>
                      <a:schemeClr val="accent2">
                        <a:lumMod val="40000"/>
                        <a:lumOff val="60000"/>
                      </a:schemeClr>
                    </a:solidFill>
                  </a:tcPr>
                </a:tc>
                <a:tc>
                  <a:txBody>
                    <a:bodyPr/>
                    <a:lstStyle/>
                    <a:p>
                      <a:pPr algn="ctr"/>
                      <a:r>
                        <a:rPr lang="fr-FR" sz="3200" kern="1200" dirty="0">
                          <a:solidFill>
                            <a:schemeClr val="tx1"/>
                          </a:solidFill>
                          <a:latin typeface="Times New Roman" panose="02020603050405020304" pitchFamily="18" charset="0"/>
                          <a:ea typeface="+mn-ea"/>
                          <a:cs typeface="Times New Roman" panose="02020603050405020304" pitchFamily="18" charset="0"/>
                        </a:rPr>
                        <a:t>4 mm</a:t>
                      </a:r>
                    </a:p>
                  </a:txBody>
                  <a:tcPr>
                    <a:solidFill>
                      <a:schemeClr val="accent2">
                        <a:lumMod val="40000"/>
                        <a:lumOff val="60000"/>
                      </a:schemeClr>
                    </a:solidFill>
                  </a:tcPr>
                </a:tc>
                <a:tc>
                  <a:txBody>
                    <a:bodyPr/>
                    <a:lstStyle/>
                    <a:p>
                      <a:pPr algn="ctr"/>
                      <a:r>
                        <a:rPr lang="fr-FR" sz="3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2 µm</a:t>
                      </a:r>
                      <a:endParaRPr lang="fr-FR" sz="2800" dirty="0">
                        <a:solidFill>
                          <a:schemeClr val="tx1"/>
                        </a:solidFill>
                      </a:endParaRPr>
                    </a:p>
                  </a:txBody>
                  <a:tcPr>
                    <a:solidFill>
                      <a:schemeClr val="accent2">
                        <a:lumMod val="40000"/>
                        <a:lumOff val="60000"/>
                      </a:schemeClr>
                    </a:solidFill>
                  </a:tcPr>
                </a:tc>
                <a:tc>
                  <a:txBody>
                    <a:bodyPr/>
                    <a:lstStyle/>
                    <a:p>
                      <a:pPr marL="0" marR="0" lvl="0" indent="0" algn="ctr" defTabSz="646748" rtl="0" eaLnBrk="1" fontAlgn="auto" latinLnBrk="0" hangingPunct="1">
                        <a:lnSpc>
                          <a:spcPct val="100000"/>
                        </a:lnSpc>
                        <a:spcBef>
                          <a:spcPts val="0"/>
                        </a:spcBef>
                        <a:spcAft>
                          <a:spcPts val="0"/>
                        </a:spcAft>
                        <a:buClrTx/>
                        <a:buSzTx/>
                        <a:buFontTx/>
                        <a:buNone/>
                        <a:tabLst/>
                        <a:defRPr/>
                      </a:pPr>
                      <a:r>
                        <a:rPr lang="fr-FR" sz="2800" dirty="0">
                          <a:solidFill>
                            <a:schemeClr val="tx1"/>
                          </a:solidFill>
                          <a:latin typeface="Times New Roman" panose="02020603050405020304" pitchFamily="18" charset="0"/>
                          <a:cs typeface="Times New Roman" panose="02020603050405020304" pitchFamily="18" charset="0"/>
                        </a:rPr>
                        <a:t> </a:t>
                      </a:r>
                      <a:r>
                        <a:rPr lang="fr-FR" sz="3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2 µm</a:t>
                      </a:r>
                      <a:endParaRPr lang="fr-FR" dirty="0">
                        <a:solidFill>
                          <a:schemeClr val="tx1"/>
                        </a:solidFill>
                      </a:endParaRPr>
                    </a:p>
                  </a:txBody>
                  <a:tcPr>
                    <a:solidFill>
                      <a:schemeClr val="accent2">
                        <a:lumMod val="40000"/>
                        <a:lumOff val="60000"/>
                      </a:schemeClr>
                    </a:solidFill>
                  </a:tcPr>
                </a:tc>
                <a:tc>
                  <a:txBody>
                    <a:bodyPr/>
                    <a:lstStyle/>
                    <a:p>
                      <a:pPr marL="0" marR="0" lvl="0" indent="0" algn="ctr" defTabSz="646748" rtl="0" eaLnBrk="1" fontAlgn="auto" latinLnBrk="0" hangingPunct="1">
                        <a:lnSpc>
                          <a:spcPct val="100000"/>
                        </a:lnSpc>
                        <a:spcBef>
                          <a:spcPts val="0"/>
                        </a:spcBef>
                        <a:spcAft>
                          <a:spcPts val="0"/>
                        </a:spcAft>
                        <a:buClrTx/>
                        <a:buSzTx/>
                        <a:buFontTx/>
                        <a:buNone/>
                        <a:tabLst/>
                        <a:defRPr/>
                      </a:pPr>
                      <a:r>
                        <a:rPr lang="fr-FR" sz="3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1 µm</a:t>
                      </a:r>
                      <a:endParaRPr lang="fr-FR" sz="2800" dirty="0">
                        <a:solidFill>
                          <a:schemeClr val="tx1"/>
                        </a:solidFill>
                        <a:latin typeface="Times New Roman" panose="02020603050405020304" pitchFamily="18" charset="0"/>
                        <a:cs typeface="Times New Roman" panose="02020603050405020304" pitchFamily="18" charset="0"/>
                      </a:endParaRPr>
                    </a:p>
                  </a:txBody>
                  <a:tcPr>
                    <a:solidFill>
                      <a:schemeClr val="accent2">
                        <a:lumMod val="40000"/>
                        <a:lumOff val="60000"/>
                      </a:schemeClr>
                    </a:solidFill>
                  </a:tcPr>
                </a:tc>
                <a:tc>
                  <a:txBody>
                    <a:bodyPr/>
                    <a:lstStyle/>
                    <a:p>
                      <a:pPr marL="0" marR="0" lvl="0" indent="0" algn="ctr" defTabSz="646748" rtl="0" eaLnBrk="1" fontAlgn="auto" latinLnBrk="0" hangingPunct="1">
                        <a:lnSpc>
                          <a:spcPct val="100000"/>
                        </a:lnSpc>
                        <a:spcBef>
                          <a:spcPts val="0"/>
                        </a:spcBef>
                        <a:spcAft>
                          <a:spcPts val="0"/>
                        </a:spcAft>
                        <a:buClrTx/>
                        <a:buSzTx/>
                        <a:buFontTx/>
                        <a:buNone/>
                        <a:tabLst/>
                        <a:defRPr/>
                      </a:pPr>
                      <a:r>
                        <a:rPr lang="fr-FR" sz="3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50 µm</a:t>
                      </a:r>
                      <a:endParaRPr lang="fr-FR" dirty="0">
                        <a:solidFill>
                          <a:schemeClr val="tx1"/>
                        </a:solidFill>
                      </a:endParaRPr>
                    </a:p>
                  </a:txBody>
                  <a:tcPr>
                    <a:solidFill>
                      <a:schemeClr val="accent2">
                        <a:lumMod val="40000"/>
                        <a:lumOff val="60000"/>
                      </a:schemeClr>
                    </a:solidFill>
                  </a:tcPr>
                </a:tc>
                <a:extLst>
                  <a:ext uri="{0D108BD9-81ED-4DB2-BD59-A6C34878D82A}">
                    <a16:rowId xmlns:a16="http://schemas.microsoft.com/office/drawing/2014/main" val="1701309917"/>
                  </a:ext>
                </a:extLst>
              </a:tr>
            </a:tbl>
          </a:graphicData>
        </a:graphic>
      </p:graphicFrame>
      <mc:AlternateContent xmlns:mc="http://schemas.openxmlformats.org/markup-compatibility/2006" xmlns:a14="http://schemas.microsoft.com/office/drawing/2010/main">
        <mc:Choice Requires="a14">
          <p:sp>
            <p:nvSpPr>
              <p:cNvPr id="108" name="Rectangle 107">
                <a:extLst>
                  <a:ext uri="{FF2B5EF4-FFF2-40B4-BE49-F238E27FC236}">
                    <a16:creationId xmlns:a16="http://schemas.microsoft.com/office/drawing/2014/main" id="{E375046E-D7F3-4B91-BD1F-8C6E83687A7F}"/>
                  </a:ext>
                </a:extLst>
              </p:cNvPr>
              <p:cNvSpPr/>
              <p:nvPr/>
            </p:nvSpPr>
            <p:spPr>
              <a:xfrm>
                <a:off x="6351870" y="13218387"/>
                <a:ext cx="5735752" cy="1074781"/>
              </a:xfrm>
              <a:prstGeom prst="rect">
                <a:avLst/>
              </a:prstGeom>
            </p:spPr>
            <p:txBody>
              <a:bodyPr wrap="square">
                <a:spAutoFit/>
              </a:bodyPr>
              <a:lstStyle/>
              <a:p>
                <a:r>
                  <a:rPr lang="fr-FR" sz="4000" spc="-5" dirty="0"/>
                  <a:t>; </a:t>
                </a:r>
                <a14:m>
                  <m:oMath xmlns:m="http://schemas.openxmlformats.org/officeDocument/2006/math">
                    <m:eqArr>
                      <m:eqArrPr>
                        <m:ctrlPr>
                          <a:rPr lang="fr-FR" sz="4000" i="1" spc="-5">
                            <a:latin typeface="Cambria Math" panose="02040503050406030204" pitchFamily="18" charset="0"/>
                          </a:rPr>
                        </m:ctrlPr>
                      </m:eqArrPr>
                      <m:e>
                        <m:sSub>
                          <m:sSubPr>
                            <m:ctrlPr>
                              <a:rPr lang="fr-FR" sz="4000" i="1" spc="-5">
                                <a:effectLst/>
                                <a:latin typeface="Cambria Math" panose="02040503050406030204" pitchFamily="18" charset="0"/>
                              </a:rPr>
                            </m:ctrlPr>
                          </m:sSubPr>
                          <m:e>
                            <m:r>
                              <a:rPr lang="x-none" sz="4000" i="1" spc="-5">
                                <a:latin typeface="Cambria Math" panose="02040503050406030204" pitchFamily="18" charset="0"/>
                                <a:ea typeface="SimSun" panose="02010600030101010101" pitchFamily="2" charset="-122"/>
                                <a:cs typeface="Times New Roman" panose="02020603050405020304" pitchFamily="18" charset="0"/>
                              </a:rPr>
                              <m:t>𝐽</m:t>
                            </m:r>
                          </m:e>
                          <m:sub>
                            <m:r>
                              <a:rPr lang="en-US" sz="4000" i="1" spc="-5">
                                <a:latin typeface="Cambria Math" panose="02040503050406030204" pitchFamily="18" charset="0"/>
                                <a:ea typeface="SimSun" panose="02010600030101010101" pitchFamily="2" charset="-122"/>
                                <a:cs typeface="Times New Roman" panose="02020603050405020304" pitchFamily="18" charset="0"/>
                              </a:rPr>
                              <m:t>𝑐</m:t>
                            </m:r>
                          </m:sub>
                        </m:sSub>
                        <m:d>
                          <m:dPr>
                            <m:ctrlPr>
                              <a:rPr lang="fr-FR" sz="4000" i="1" spc="-5">
                                <a:effectLst/>
                                <a:latin typeface="Cambria Math" panose="02040503050406030204" pitchFamily="18" charset="0"/>
                              </a:rPr>
                            </m:ctrlPr>
                          </m:dPr>
                          <m:e>
                            <m:r>
                              <a:rPr lang="en-US" sz="4000" i="1" spc="-5">
                                <a:latin typeface="Cambria Math" panose="02040503050406030204" pitchFamily="18" charset="0"/>
                                <a:ea typeface="SimSun" panose="02010600030101010101" pitchFamily="2" charset="-122"/>
                                <a:cs typeface="Times New Roman" panose="02020603050405020304" pitchFamily="18" charset="0"/>
                              </a:rPr>
                              <m:t>𝑇</m:t>
                            </m:r>
                          </m:e>
                        </m:d>
                        <m:r>
                          <a:rPr lang="en-US" sz="4000" i="1" spc="-5">
                            <a:latin typeface="Cambria Math" panose="02040503050406030204" pitchFamily="18" charset="0"/>
                            <a:ea typeface="SimSun" panose="02010600030101010101" pitchFamily="2" charset="-122"/>
                            <a:cs typeface="Times New Roman" panose="02020603050405020304" pitchFamily="18" charset="0"/>
                          </a:rPr>
                          <m:t> </m:t>
                        </m:r>
                        <m:r>
                          <a:rPr lang="en-US" sz="4000" spc="-5">
                            <a:latin typeface="Cambria Math" panose="02040503050406030204" pitchFamily="18" charset="0"/>
                            <a:ea typeface="SimSun" panose="02010600030101010101" pitchFamily="2" charset="-122"/>
                            <a:cs typeface="Times New Roman" panose="02020603050405020304" pitchFamily="18" charset="0"/>
                          </a:rPr>
                          <m:t>=</m:t>
                        </m:r>
                        <m:sSub>
                          <m:sSubPr>
                            <m:ctrlPr>
                              <a:rPr lang="fr-FR" sz="4000" i="1" spc="-5">
                                <a:effectLst/>
                                <a:latin typeface="Cambria Math" panose="02040503050406030204" pitchFamily="18" charset="0"/>
                              </a:rPr>
                            </m:ctrlPr>
                          </m:sSubPr>
                          <m:e>
                            <m:r>
                              <a:rPr lang="x-none" sz="4000" i="1" spc="-5">
                                <a:latin typeface="Cambria Math" panose="02040503050406030204" pitchFamily="18" charset="0"/>
                                <a:ea typeface="SimSun" panose="02010600030101010101" pitchFamily="2" charset="-122"/>
                                <a:cs typeface="Times New Roman" panose="02020603050405020304" pitchFamily="18" charset="0"/>
                              </a:rPr>
                              <m:t>𝐽</m:t>
                            </m:r>
                          </m:e>
                          <m:sub>
                            <m:r>
                              <a:rPr lang="en-US" sz="4000" i="1" spc="-5">
                                <a:latin typeface="Cambria Math" panose="02040503050406030204" pitchFamily="18" charset="0"/>
                                <a:ea typeface="SimSun" panose="02010600030101010101" pitchFamily="2" charset="-122"/>
                                <a:cs typeface="Times New Roman" panose="02020603050405020304" pitchFamily="18" charset="0"/>
                              </a:rPr>
                              <m:t>𝑐</m:t>
                            </m:r>
                            <m:r>
                              <a:rPr lang="en-US" sz="4000" i="1" spc="-5">
                                <a:latin typeface="Cambria Math" panose="02040503050406030204" pitchFamily="18" charset="0"/>
                                <a:ea typeface="SimSun" panose="02010600030101010101" pitchFamily="2" charset="-122"/>
                                <a:cs typeface="Times New Roman" panose="02020603050405020304" pitchFamily="18" charset="0"/>
                              </a:rPr>
                              <m:t>0</m:t>
                            </m:r>
                          </m:sub>
                        </m:sSub>
                        <m:d>
                          <m:dPr>
                            <m:ctrlPr>
                              <a:rPr lang="fr-FR" sz="4000" i="1" spc="-5">
                                <a:effectLst/>
                                <a:latin typeface="Cambria Math" panose="02040503050406030204" pitchFamily="18" charset="0"/>
                              </a:rPr>
                            </m:ctrlPr>
                          </m:dPr>
                          <m:e>
                            <m:f>
                              <m:fPr>
                                <m:ctrlPr>
                                  <a:rPr lang="fr-FR" sz="4000" i="1" spc="-5">
                                    <a:effectLst/>
                                    <a:latin typeface="Cambria Math" panose="02040503050406030204" pitchFamily="18" charset="0"/>
                                  </a:rPr>
                                </m:ctrlPr>
                              </m:fPr>
                              <m:num>
                                <m:sSub>
                                  <m:sSubPr>
                                    <m:ctrlPr>
                                      <a:rPr lang="fr-FR" sz="4000" i="1" spc="-5">
                                        <a:effectLst/>
                                        <a:latin typeface="Cambria Math" panose="02040503050406030204" pitchFamily="18" charset="0"/>
                                      </a:rPr>
                                    </m:ctrlPr>
                                  </m:sSubPr>
                                  <m:e>
                                    <m:r>
                                      <a:rPr lang="x-none" sz="4000" i="1" spc="-5">
                                        <a:latin typeface="Cambria Math" panose="02040503050406030204" pitchFamily="18" charset="0"/>
                                        <a:ea typeface="SimSun" panose="02010600030101010101" pitchFamily="2" charset="-122"/>
                                        <a:cs typeface="Times New Roman" panose="02020603050405020304" pitchFamily="18" charset="0"/>
                                      </a:rPr>
                                      <m:t>𝑇</m:t>
                                    </m:r>
                                  </m:e>
                                  <m:sub>
                                    <m:r>
                                      <a:rPr lang="en-US" sz="4000" i="1" spc="-5">
                                        <a:latin typeface="Cambria Math" panose="02040503050406030204" pitchFamily="18" charset="0"/>
                                        <a:ea typeface="SimSun" panose="02010600030101010101" pitchFamily="2" charset="-122"/>
                                        <a:cs typeface="Times New Roman" panose="02020603050405020304" pitchFamily="18" charset="0"/>
                                      </a:rPr>
                                      <m:t>𝑐</m:t>
                                    </m:r>
                                  </m:sub>
                                </m:sSub>
                                <m:r>
                                  <a:rPr lang="en-US" sz="4000" i="1" spc="-5">
                                    <a:latin typeface="Cambria Math" panose="02040503050406030204" pitchFamily="18" charset="0"/>
                                    <a:ea typeface="SimSun" panose="02010600030101010101" pitchFamily="2" charset="-122"/>
                                    <a:cs typeface="Times New Roman" panose="02020603050405020304" pitchFamily="18" charset="0"/>
                                  </a:rPr>
                                  <m:t>−</m:t>
                                </m:r>
                                <m:r>
                                  <a:rPr lang="en-US" sz="4000" i="1" spc="-5">
                                    <a:latin typeface="Cambria Math" panose="02040503050406030204" pitchFamily="18" charset="0"/>
                                    <a:ea typeface="SimSun" panose="02010600030101010101" pitchFamily="2" charset="-122"/>
                                    <a:cs typeface="Times New Roman" panose="02020603050405020304" pitchFamily="18" charset="0"/>
                                  </a:rPr>
                                  <m:t>𝑇</m:t>
                                </m:r>
                              </m:num>
                              <m:den>
                                <m:sSub>
                                  <m:sSubPr>
                                    <m:ctrlPr>
                                      <a:rPr lang="fr-FR" sz="4000" i="1" spc="-5">
                                        <a:effectLst/>
                                        <a:latin typeface="Cambria Math" panose="02040503050406030204" pitchFamily="18" charset="0"/>
                                      </a:rPr>
                                    </m:ctrlPr>
                                  </m:sSubPr>
                                  <m:e>
                                    <m:r>
                                      <a:rPr lang="x-none" sz="4000" i="1" spc="-5">
                                        <a:latin typeface="Cambria Math" panose="02040503050406030204" pitchFamily="18" charset="0"/>
                                        <a:ea typeface="SimSun" panose="02010600030101010101" pitchFamily="2" charset="-122"/>
                                        <a:cs typeface="Times New Roman" panose="02020603050405020304" pitchFamily="18" charset="0"/>
                                      </a:rPr>
                                      <m:t>𝑇</m:t>
                                    </m:r>
                                  </m:e>
                                  <m:sub>
                                    <m:r>
                                      <a:rPr lang="en-US" sz="4000" i="1" spc="-5">
                                        <a:latin typeface="Cambria Math" panose="02040503050406030204" pitchFamily="18" charset="0"/>
                                        <a:ea typeface="SimSun" panose="02010600030101010101" pitchFamily="2" charset="-122"/>
                                        <a:cs typeface="Times New Roman" panose="02020603050405020304" pitchFamily="18" charset="0"/>
                                      </a:rPr>
                                      <m:t>𝑐</m:t>
                                    </m:r>
                                  </m:sub>
                                </m:sSub>
                                <m:r>
                                  <a:rPr lang="en-US" sz="4000" i="1" spc="-5">
                                    <a:latin typeface="Cambria Math" panose="02040503050406030204" pitchFamily="18" charset="0"/>
                                    <a:ea typeface="SimSun" panose="02010600030101010101" pitchFamily="2" charset="-122"/>
                                    <a:cs typeface="Times New Roman" panose="02020603050405020304" pitchFamily="18" charset="0"/>
                                  </a:rPr>
                                  <m:t>−</m:t>
                                </m:r>
                                <m:sSub>
                                  <m:sSubPr>
                                    <m:ctrlPr>
                                      <a:rPr lang="fr-FR" sz="4000" i="1" spc="-5">
                                        <a:effectLst/>
                                        <a:latin typeface="Cambria Math" panose="02040503050406030204" pitchFamily="18" charset="0"/>
                                      </a:rPr>
                                    </m:ctrlPr>
                                  </m:sSubPr>
                                  <m:e>
                                    <m:r>
                                      <a:rPr lang="x-none" sz="4000" i="1" spc="-5">
                                        <a:latin typeface="Cambria Math" panose="02040503050406030204" pitchFamily="18" charset="0"/>
                                        <a:ea typeface="SimSun" panose="02010600030101010101" pitchFamily="2" charset="-122"/>
                                        <a:cs typeface="Times New Roman" panose="02020603050405020304" pitchFamily="18" charset="0"/>
                                      </a:rPr>
                                      <m:t>𝑇</m:t>
                                    </m:r>
                                  </m:e>
                                  <m:sub>
                                    <m:r>
                                      <a:rPr lang="en-US" sz="4000" i="1" spc="-5">
                                        <a:latin typeface="Cambria Math" panose="02040503050406030204" pitchFamily="18" charset="0"/>
                                        <a:ea typeface="SimSun" panose="02010600030101010101" pitchFamily="2" charset="-122"/>
                                        <a:cs typeface="Times New Roman" panose="02020603050405020304" pitchFamily="18" charset="0"/>
                                      </a:rPr>
                                      <m:t>0</m:t>
                                    </m:r>
                                  </m:sub>
                                </m:sSub>
                              </m:den>
                            </m:f>
                          </m:e>
                        </m:d>
                        <m:r>
                          <a:rPr lang="en-US" sz="4000" i="1" spc="-5">
                            <a:latin typeface="Cambria Math" panose="02040503050406030204" pitchFamily="18" charset="0"/>
                            <a:ea typeface="SimSun" panose="02010600030101010101" pitchFamily="2" charset="-122"/>
                            <a:cs typeface="Times New Roman" panose="02020603050405020304" pitchFamily="18" charset="0"/>
                          </a:rPr>
                          <m:t>#</m:t>
                        </m:r>
                      </m:e>
                    </m:eqArr>
                  </m:oMath>
                </a14:m>
                <a:endParaRPr lang="fr-FR" sz="4000" dirty="0">
                  <a:latin typeface="Times New Roman" panose="02020603050405020304" pitchFamily="18" charset="0"/>
                  <a:cs typeface="Times New Roman" panose="02020603050405020304" pitchFamily="18" charset="0"/>
                </a:endParaRPr>
              </a:p>
            </p:txBody>
          </p:sp>
        </mc:Choice>
        <mc:Fallback xmlns="">
          <p:sp>
            <p:nvSpPr>
              <p:cNvPr id="108" name="Rectangle 107">
                <a:extLst>
                  <a:ext uri="{FF2B5EF4-FFF2-40B4-BE49-F238E27FC236}">
                    <a16:creationId xmlns:a16="http://schemas.microsoft.com/office/drawing/2014/main" id="{E375046E-D7F3-4B91-BD1F-8C6E83687A7F}"/>
                  </a:ext>
                </a:extLst>
              </p:cNvPr>
              <p:cNvSpPr>
                <a:spLocks noRot="1" noChangeAspect="1" noMove="1" noResize="1" noEditPoints="1" noAdjustHandles="1" noChangeArrowheads="1" noChangeShapeType="1" noTextEdit="1"/>
              </p:cNvSpPr>
              <p:nvPr/>
            </p:nvSpPr>
            <p:spPr>
              <a:xfrm>
                <a:off x="6351870" y="13218387"/>
                <a:ext cx="5735752" cy="1074781"/>
              </a:xfrm>
              <a:prstGeom prst="rect">
                <a:avLst/>
              </a:prstGeom>
              <a:blipFill>
                <a:blip r:embed="rId30"/>
                <a:stretch>
                  <a:fillRect l="-3826" b="-7345"/>
                </a:stretch>
              </a:blipFill>
            </p:spPr>
            <p:txBody>
              <a:bodyPr/>
              <a:lstStyle/>
              <a:p>
                <a:r>
                  <a:rPr lang="fr-FR">
                    <a:noFill/>
                  </a:rPr>
                  <a:t> </a:t>
                </a:r>
              </a:p>
            </p:txBody>
          </p:sp>
        </mc:Fallback>
      </mc:AlternateContent>
      <p:pic>
        <p:nvPicPr>
          <p:cNvPr id="11" name="Image 10">
            <a:extLst>
              <a:ext uri="{FF2B5EF4-FFF2-40B4-BE49-F238E27FC236}">
                <a16:creationId xmlns:a16="http://schemas.microsoft.com/office/drawing/2014/main" id="{2E33CC10-0C67-4CD6-BB97-8D8728CC2238}"/>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30297536" y="1137789"/>
            <a:ext cx="12444444" cy="2857143"/>
          </a:xfrm>
          <a:prstGeom prst="rect">
            <a:avLst/>
          </a:prstGeom>
        </p:spPr>
      </p:pic>
    </p:spTree>
    <p:extLst>
      <p:ext uri="{BB962C8B-B14F-4D97-AF65-F5344CB8AC3E}">
        <p14:creationId xmlns:p14="http://schemas.microsoft.com/office/powerpoint/2010/main" val="5459521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1923</TotalTime>
  <Words>585</Words>
  <Application>Microsoft Office PowerPoint</Application>
  <PresentationFormat>Personnalisé</PresentationFormat>
  <Paragraphs>84</Paragraphs>
  <Slides>1</Slides>
  <Notes>1</Notes>
  <HiddenSlides>0</HiddenSlides>
  <MMClips>0</MMClips>
  <ScaleCrop>false</ScaleCrop>
  <HeadingPairs>
    <vt:vector size="8" baseType="variant">
      <vt:variant>
        <vt:lpstr>Polices utilisées</vt:lpstr>
      </vt:variant>
      <vt:variant>
        <vt:i4>9</vt:i4>
      </vt:variant>
      <vt:variant>
        <vt:lpstr>Thème</vt:lpstr>
      </vt:variant>
      <vt:variant>
        <vt:i4>1</vt:i4>
      </vt:variant>
      <vt:variant>
        <vt:lpstr>Serveurs OLE incorporés</vt:lpstr>
      </vt:variant>
      <vt:variant>
        <vt:i4>2</vt:i4>
      </vt:variant>
      <vt:variant>
        <vt:lpstr>Titres des diapositives</vt:lpstr>
      </vt:variant>
      <vt:variant>
        <vt:i4>1</vt:i4>
      </vt:variant>
    </vt:vector>
  </HeadingPairs>
  <TitlesOfParts>
    <vt:vector size="13" baseType="lpstr">
      <vt:lpstr>SimSun</vt:lpstr>
      <vt:lpstr>Arial</vt:lpstr>
      <vt:lpstr>Calibri</vt:lpstr>
      <vt:lpstr>Calibri Light</vt:lpstr>
      <vt:lpstr>Cambria Math</vt:lpstr>
      <vt:lpstr>NimbusSanL-Regu</vt:lpstr>
      <vt:lpstr>Times New Roman</vt:lpstr>
      <vt:lpstr>Times New Roman;serif</vt:lpstr>
      <vt:lpstr>Wingdings</vt:lpstr>
      <vt:lpstr>Office Theme</vt:lpstr>
      <vt:lpstr>Document</vt:lpstr>
      <vt:lpstr>Visio</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Saed AGHAEI HASHJIN</dc:creator>
  <cp:lastModifiedBy>Abderrahmane Djaouti</cp:lastModifiedBy>
  <cp:revision>108</cp:revision>
  <dcterms:created xsi:type="dcterms:W3CDTF">2019-06-03T08:06:18Z</dcterms:created>
  <dcterms:modified xsi:type="dcterms:W3CDTF">2021-06-18T12:39:00Z</dcterms:modified>
</cp:coreProperties>
</file>