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2803763" cy="30275213"/>
  <p:notesSz cx="6858000" cy="9144000"/>
  <p:defaultTextStyle>
    <a:defPPr>
      <a:defRPr lang="en-US"/>
    </a:defPPr>
    <a:lvl1pPr marL="0" algn="l" defTabSz="4175882" rtl="0" eaLnBrk="1" latinLnBrk="0" hangingPunct="1">
      <a:defRPr sz="8200" kern="1200">
        <a:solidFill>
          <a:schemeClr val="tx1"/>
        </a:solidFill>
        <a:latin typeface="+mn-lt"/>
        <a:ea typeface="+mn-ea"/>
        <a:cs typeface="+mn-cs"/>
      </a:defRPr>
    </a:lvl1pPr>
    <a:lvl2pPr marL="2087941" algn="l" defTabSz="4175882" rtl="0" eaLnBrk="1" latinLnBrk="0" hangingPunct="1">
      <a:defRPr sz="8200" kern="1200">
        <a:solidFill>
          <a:schemeClr val="tx1"/>
        </a:solidFill>
        <a:latin typeface="+mn-lt"/>
        <a:ea typeface="+mn-ea"/>
        <a:cs typeface="+mn-cs"/>
      </a:defRPr>
    </a:lvl2pPr>
    <a:lvl3pPr marL="4175882" algn="l" defTabSz="4175882" rtl="0" eaLnBrk="1" latinLnBrk="0" hangingPunct="1">
      <a:defRPr sz="8200" kern="1200">
        <a:solidFill>
          <a:schemeClr val="tx1"/>
        </a:solidFill>
        <a:latin typeface="+mn-lt"/>
        <a:ea typeface="+mn-ea"/>
        <a:cs typeface="+mn-cs"/>
      </a:defRPr>
    </a:lvl3pPr>
    <a:lvl4pPr marL="6263823" algn="l" defTabSz="4175882" rtl="0" eaLnBrk="1" latinLnBrk="0" hangingPunct="1">
      <a:defRPr sz="8200" kern="1200">
        <a:solidFill>
          <a:schemeClr val="tx1"/>
        </a:solidFill>
        <a:latin typeface="+mn-lt"/>
        <a:ea typeface="+mn-ea"/>
        <a:cs typeface="+mn-cs"/>
      </a:defRPr>
    </a:lvl4pPr>
    <a:lvl5pPr marL="8351764" algn="l" defTabSz="4175882" rtl="0" eaLnBrk="1" latinLnBrk="0" hangingPunct="1">
      <a:defRPr sz="8200" kern="1200">
        <a:solidFill>
          <a:schemeClr val="tx1"/>
        </a:solidFill>
        <a:latin typeface="+mn-lt"/>
        <a:ea typeface="+mn-ea"/>
        <a:cs typeface="+mn-cs"/>
      </a:defRPr>
    </a:lvl5pPr>
    <a:lvl6pPr marL="10439705" algn="l" defTabSz="4175882" rtl="0" eaLnBrk="1" latinLnBrk="0" hangingPunct="1">
      <a:defRPr sz="8200" kern="1200">
        <a:solidFill>
          <a:schemeClr val="tx1"/>
        </a:solidFill>
        <a:latin typeface="+mn-lt"/>
        <a:ea typeface="+mn-ea"/>
        <a:cs typeface="+mn-cs"/>
      </a:defRPr>
    </a:lvl6pPr>
    <a:lvl7pPr marL="12527646" algn="l" defTabSz="4175882" rtl="0" eaLnBrk="1" latinLnBrk="0" hangingPunct="1">
      <a:defRPr sz="8200" kern="1200">
        <a:solidFill>
          <a:schemeClr val="tx1"/>
        </a:solidFill>
        <a:latin typeface="+mn-lt"/>
        <a:ea typeface="+mn-ea"/>
        <a:cs typeface="+mn-cs"/>
      </a:defRPr>
    </a:lvl7pPr>
    <a:lvl8pPr marL="14615587" algn="l" defTabSz="4175882" rtl="0" eaLnBrk="1" latinLnBrk="0" hangingPunct="1">
      <a:defRPr sz="8200" kern="1200">
        <a:solidFill>
          <a:schemeClr val="tx1"/>
        </a:solidFill>
        <a:latin typeface="+mn-lt"/>
        <a:ea typeface="+mn-ea"/>
        <a:cs typeface="+mn-cs"/>
      </a:defRPr>
    </a:lvl8pPr>
    <a:lvl9pPr marL="16703528" algn="l" defTabSz="4175882"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579" autoAdjust="0"/>
  </p:normalViewPr>
  <p:slideViewPr>
    <p:cSldViewPr showGuides="1">
      <p:cViewPr varScale="1">
        <p:scale>
          <a:sx n="29" d="100"/>
          <a:sy n="29" d="100"/>
        </p:scale>
        <p:origin x="-912" y="-102"/>
      </p:cViewPr>
      <p:guideLst>
        <p:guide orient="horz" pos="9536"/>
        <p:guide pos="1285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0D22E9-A89C-471A-93C5-134753DCBD3E}" type="datetimeFigureOut">
              <a:rPr lang="en-US" smtClean="0"/>
              <a:t>6/21/2021</a:t>
            </a:fld>
            <a:endParaRPr lang="en-US"/>
          </a:p>
        </p:txBody>
      </p:sp>
      <p:sp>
        <p:nvSpPr>
          <p:cNvPr id="4" name="Slide Image Placehold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A2F89C-964A-4F59-8D62-D5B2FF0AC4FA}" type="slidenum">
              <a:rPr lang="en-US" smtClean="0"/>
              <a:t>‹#›</a:t>
            </a:fld>
            <a:endParaRPr lang="en-US"/>
          </a:p>
        </p:txBody>
      </p:sp>
    </p:spTree>
    <p:extLst>
      <p:ext uri="{BB962C8B-B14F-4D97-AF65-F5344CB8AC3E}">
        <p14:creationId xmlns:p14="http://schemas.microsoft.com/office/powerpoint/2010/main" val="623055100"/>
      </p:ext>
    </p:extLst>
  </p:cSld>
  <p:clrMap bg1="lt1" tx1="dk1" bg2="lt2" tx2="dk2" accent1="accent1" accent2="accent2" accent3="accent3" accent4="accent4" accent5="accent5" accent6="accent6" hlink="hlink" folHlink="folHlink"/>
  <p:notesStyle>
    <a:lvl1pPr marL="0" algn="l" defTabSz="4175882" rtl="0" eaLnBrk="1" latinLnBrk="0" hangingPunct="1">
      <a:defRPr sz="5500" kern="1200">
        <a:solidFill>
          <a:schemeClr val="tx1"/>
        </a:solidFill>
        <a:latin typeface="+mn-lt"/>
        <a:ea typeface="+mn-ea"/>
        <a:cs typeface="+mn-cs"/>
      </a:defRPr>
    </a:lvl1pPr>
    <a:lvl2pPr marL="2087941" algn="l" defTabSz="4175882" rtl="0" eaLnBrk="1" latinLnBrk="0" hangingPunct="1">
      <a:defRPr sz="5500" kern="1200">
        <a:solidFill>
          <a:schemeClr val="tx1"/>
        </a:solidFill>
        <a:latin typeface="+mn-lt"/>
        <a:ea typeface="+mn-ea"/>
        <a:cs typeface="+mn-cs"/>
      </a:defRPr>
    </a:lvl2pPr>
    <a:lvl3pPr marL="4175882" algn="l" defTabSz="4175882" rtl="0" eaLnBrk="1" latinLnBrk="0" hangingPunct="1">
      <a:defRPr sz="5500" kern="1200">
        <a:solidFill>
          <a:schemeClr val="tx1"/>
        </a:solidFill>
        <a:latin typeface="+mn-lt"/>
        <a:ea typeface="+mn-ea"/>
        <a:cs typeface="+mn-cs"/>
      </a:defRPr>
    </a:lvl3pPr>
    <a:lvl4pPr marL="6263823" algn="l" defTabSz="4175882" rtl="0" eaLnBrk="1" latinLnBrk="0" hangingPunct="1">
      <a:defRPr sz="5500" kern="1200">
        <a:solidFill>
          <a:schemeClr val="tx1"/>
        </a:solidFill>
        <a:latin typeface="+mn-lt"/>
        <a:ea typeface="+mn-ea"/>
        <a:cs typeface="+mn-cs"/>
      </a:defRPr>
    </a:lvl4pPr>
    <a:lvl5pPr marL="8351764" algn="l" defTabSz="4175882" rtl="0" eaLnBrk="1" latinLnBrk="0" hangingPunct="1">
      <a:defRPr sz="5500" kern="1200">
        <a:solidFill>
          <a:schemeClr val="tx1"/>
        </a:solidFill>
        <a:latin typeface="+mn-lt"/>
        <a:ea typeface="+mn-ea"/>
        <a:cs typeface="+mn-cs"/>
      </a:defRPr>
    </a:lvl5pPr>
    <a:lvl6pPr marL="10439705" algn="l" defTabSz="4175882" rtl="0" eaLnBrk="1" latinLnBrk="0" hangingPunct="1">
      <a:defRPr sz="5500" kern="1200">
        <a:solidFill>
          <a:schemeClr val="tx1"/>
        </a:solidFill>
        <a:latin typeface="+mn-lt"/>
        <a:ea typeface="+mn-ea"/>
        <a:cs typeface="+mn-cs"/>
      </a:defRPr>
    </a:lvl6pPr>
    <a:lvl7pPr marL="12527646" algn="l" defTabSz="4175882" rtl="0" eaLnBrk="1" latinLnBrk="0" hangingPunct="1">
      <a:defRPr sz="5500" kern="1200">
        <a:solidFill>
          <a:schemeClr val="tx1"/>
        </a:solidFill>
        <a:latin typeface="+mn-lt"/>
        <a:ea typeface="+mn-ea"/>
        <a:cs typeface="+mn-cs"/>
      </a:defRPr>
    </a:lvl7pPr>
    <a:lvl8pPr marL="14615587" algn="l" defTabSz="4175882" rtl="0" eaLnBrk="1" latinLnBrk="0" hangingPunct="1">
      <a:defRPr sz="5500" kern="1200">
        <a:solidFill>
          <a:schemeClr val="tx1"/>
        </a:solidFill>
        <a:latin typeface="+mn-lt"/>
        <a:ea typeface="+mn-ea"/>
        <a:cs typeface="+mn-cs"/>
      </a:defRPr>
    </a:lvl8pPr>
    <a:lvl9pPr marL="16703528" algn="l" defTabSz="4175882"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000" dirty="0" smtClean="0"/>
              <a:t>Reduction of the energy dissipation rate with increased effective applied field and fluctuations of stored and scattered energy with the relative phase of the two sinusoidal components of the field</a:t>
            </a:r>
            <a:br>
              <a:rPr lang="en-US" sz="6000" dirty="0" smtClean="0"/>
            </a:br>
            <a:endParaRPr lang="en-US" dirty="0"/>
          </a:p>
        </p:txBody>
      </p:sp>
      <p:sp>
        <p:nvSpPr>
          <p:cNvPr id="4" name="Slide Number Placeholder 3"/>
          <p:cNvSpPr>
            <a:spLocks noGrp="1"/>
          </p:cNvSpPr>
          <p:nvPr>
            <p:ph type="sldNum" sz="quarter" idx="10"/>
          </p:nvPr>
        </p:nvSpPr>
        <p:spPr/>
        <p:txBody>
          <a:bodyPr/>
          <a:lstStyle/>
          <a:p>
            <a:fld id="{37A2F89C-964A-4F59-8D62-D5B2FF0AC4FA}" type="slidenum">
              <a:rPr lang="en-US" smtClean="0"/>
              <a:t>1</a:t>
            </a:fld>
            <a:endParaRPr lang="en-US"/>
          </a:p>
        </p:txBody>
      </p:sp>
    </p:spTree>
    <p:extLst>
      <p:ext uri="{BB962C8B-B14F-4D97-AF65-F5344CB8AC3E}">
        <p14:creationId xmlns:p14="http://schemas.microsoft.com/office/powerpoint/2010/main" val="2113912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9404941"/>
            <a:ext cx="36383199" cy="6489548"/>
          </a:xfrm>
        </p:spPr>
        <p:txBody>
          <a:bodyPr/>
          <a:lstStyle/>
          <a:p>
            <a:r>
              <a:rPr lang="en-US" smtClean="0"/>
              <a:t>Click to edit Master title style</a:t>
            </a:r>
            <a:endParaRPr lang="en-US"/>
          </a:p>
        </p:txBody>
      </p:sp>
      <p:sp>
        <p:nvSpPr>
          <p:cNvPr id="3" name="Subtitle 2"/>
          <p:cNvSpPr>
            <a:spLocks noGrp="1"/>
          </p:cNvSpPr>
          <p:nvPr>
            <p:ph type="subTitle" idx="1"/>
          </p:nvPr>
        </p:nvSpPr>
        <p:spPr>
          <a:xfrm>
            <a:off x="6420565" y="17155954"/>
            <a:ext cx="29962634" cy="7736999"/>
          </a:xfrm>
        </p:spPr>
        <p:txBody>
          <a:bodyPr/>
          <a:lstStyle>
            <a:lvl1pPr marL="0" indent="0" algn="ctr">
              <a:buNone/>
              <a:defRPr>
                <a:solidFill>
                  <a:schemeClr val="tx1">
                    <a:tint val="75000"/>
                  </a:schemeClr>
                </a:solidFill>
              </a:defRPr>
            </a:lvl1pPr>
            <a:lvl2pPr marL="2087941" indent="0" algn="ctr">
              <a:buNone/>
              <a:defRPr>
                <a:solidFill>
                  <a:schemeClr val="tx1">
                    <a:tint val="75000"/>
                  </a:schemeClr>
                </a:solidFill>
              </a:defRPr>
            </a:lvl2pPr>
            <a:lvl3pPr marL="4175882" indent="0" algn="ctr">
              <a:buNone/>
              <a:defRPr>
                <a:solidFill>
                  <a:schemeClr val="tx1">
                    <a:tint val="75000"/>
                  </a:schemeClr>
                </a:solidFill>
              </a:defRPr>
            </a:lvl3pPr>
            <a:lvl4pPr marL="6263823" indent="0" algn="ctr">
              <a:buNone/>
              <a:defRPr>
                <a:solidFill>
                  <a:schemeClr val="tx1">
                    <a:tint val="75000"/>
                  </a:schemeClr>
                </a:solidFill>
              </a:defRPr>
            </a:lvl4pPr>
            <a:lvl5pPr marL="8351764" indent="0" algn="ctr">
              <a:buNone/>
              <a:defRPr>
                <a:solidFill>
                  <a:schemeClr val="tx1">
                    <a:tint val="75000"/>
                  </a:schemeClr>
                </a:solidFill>
              </a:defRPr>
            </a:lvl5pPr>
            <a:lvl6pPr marL="10439705" indent="0" algn="ctr">
              <a:buNone/>
              <a:defRPr>
                <a:solidFill>
                  <a:schemeClr val="tx1">
                    <a:tint val="75000"/>
                  </a:schemeClr>
                </a:solidFill>
              </a:defRPr>
            </a:lvl6pPr>
            <a:lvl7pPr marL="12527646" indent="0" algn="ctr">
              <a:buNone/>
              <a:defRPr>
                <a:solidFill>
                  <a:schemeClr val="tx1">
                    <a:tint val="75000"/>
                  </a:schemeClr>
                </a:solidFill>
              </a:defRPr>
            </a:lvl7pPr>
            <a:lvl8pPr marL="14615587" indent="0" algn="ctr">
              <a:buNone/>
              <a:defRPr>
                <a:solidFill>
                  <a:schemeClr val="tx1">
                    <a:tint val="75000"/>
                  </a:schemeClr>
                </a:solidFill>
              </a:defRPr>
            </a:lvl8pPr>
            <a:lvl9pPr marL="167035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9E8945-2CDC-4A3F-990C-A15C717F9754}"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9D595-E4AC-43F4-8E35-C289395281FF}" type="slidenum">
              <a:rPr lang="en-US" smtClean="0"/>
              <a:t>‹#›</a:t>
            </a:fld>
            <a:endParaRPr lang="en-US"/>
          </a:p>
        </p:txBody>
      </p:sp>
    </p:spTree>
    <p:extLst>
      <p:ext uri="{BB962C8B-B14F-4D97-AF65-F5344CB8AC3E}">
        <p14:creationId xmlns:p14="http://schemas.microsoft.com/office/powerpoint/2010/main" val="2839227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9E8945-2CDC-4A3F-990C-A15C717F9754}"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9D595-E4AC-43F4-8E35-C289395281FF}" type="slidenum">
              <a:rPr lang="en-US" smtClean="0"/>
              <a:t>‹#›</a:t>
            </a:fld>
            <a:endParaRPr lang="en-US"/>
          </a:p>
        </p:txBody>
      </p:sp>
    </p:spTree>
    <p:extLst>
      <p:ext uri="{BB962C8B-B14F-4D97-AF65-F5344CB8AC3E}">
        <p14:creationId xmlns:p14="http://schemas.microsoft.com/office/powerpoint/2010/main" val="60484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032728" y="1212415"/>
            <a:ext cx="9630847" cy="2583204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0188" y="1212415"/>
            <a:ext cx="28179144" cy="2583204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9E8945-2CDC-4A3F-990C-A15C717F9754}"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9D595-E4AC-43F4-8E35-C289395281FF}" type="slidenum">
              <a:rPr lang="en-US" smtClean="0"/>
              <a:t>‹#›</a:t>
            </a:fld>
            <a:endParaRPr lang="en-US"/>
          </a:p>
        </p:txBody>
      </p:sp>
    </p:spTree>
    <p:extLst>
      <p:ext uri="{BB962C8B-B14F-4D97-AF65-F5344CB8AC3E}">
        <p14:creationId xmlns:p14="http://schemas.microsoft.com/office/powerpoint/2010/main" val="232950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9E8945-2CDC-4A3F-990C-A15C717F9754}"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9D595-E4AC-43F4-8E35-C289395281FF}" type="slidenum">
              <a:rPr lang="en-US" smtClean="0"/>
              <a:t>‹#›</a:t>
            </a:fld>
            <a:endParaRPr lang="en-US"/>
          </a:p>
        </p:txBody>
      </p:sp>
    </p:spTree>
    <p:extLst>
      <p:ext uri="{BB962C8B-B14F-4D97-AF65-F5344CB8AC3E}">
        <p14:creationId xmlns:p14="http://schemas.microsoft.com/office/powerpoint/2010/main" val="1904098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202" y="19454630"/>
            <a:ext cx="36383199" cy="6012994"/>
          </a:xfrm>
        </p:spPr>
        <p:txBody>
          <a:bodyPr anchor="t"/>
          <a:lstStyle>
            <a:lvl1pPr algn="l">
              <a:defRPr sz="18300" b="1" cap="all"/>
            </a:lvl1pPr>
          </a:lstStyle>
          <a:p>
            <a:r>
              <a:rPr lang="en-US" smtClean="0"/>
              <a:t>Click to edit Master title style</a:t>
            </a:r>
            <a:endParaRPr lang="en-US"/>
          </a:p>
        </p:txBody>
      </p:sp>
      <p:sp>
        <p:nvSpPr>
          <p:cNvPr id="3" name="Text Placeholder 2"/>
          <p:cNvSpPr>
            <a:spLocks noGrp="1"/>
          </p:cNvSpPr>
          <p:nvPr>
            <p:ph type="body" idx="1"/>
          </p:nvPr>
        </p:nvSpPr>
        <p:spPr>
          <a:xfrm>
            <a:off x="3381202" y="12831929"/>
            <a:ext cx="36383199" cy="6622701"/>
          </a:xfrm>
        </p:spPr>
        <p:txBody>
          <a:bodyPr anchor="b"/>
          <a:lstStyle>
            <a:lvl1pPr marL="0" indent="0">
              <a:buNone/>
              <a:defRPr sz="9100">
                <a:solidFill>
                  <a:schemeClr val="tx1">
                    <a:tint val="75000"/>
                  </a:schemeClr>
                </a:solidFill>
              </a:defRPr>
            </a:lvl1pPr>
            <a:lvl2pPr marL="2087941" indent="0">
              <a:buNone/>
              <a:defRPr sz="8200">
                <a:solidFill>
                  <a:schemeClr val="tx1">
                    <a:tint val="75000"/>
                  </a:schemeClr>
                </a:solidFill>
              </a:defRPr>
            </a:lvl2pPr>
            <a:lvl3pPr marL="4175882" indent="0">
              <a:buNone/>
              <a:defRPr sz="7300">
                <a:solidFill>
                  <a:schemeClr val="tx1">
                    <a:tint val="75000"/>
                  </a:schemeClr>
                </a:solidFill>
              </a:defRPr>
            </a:lvl3pPr>
            <a:lvl4pPr marL="6263823" indent="0">
              <a:buNone/>
              <a:defRPr sz="6400">
                <a:solidFill>
                  <a:schemeClr val="tx1">
                    <a:tint val="75000"/>
                  </a:schemeClr>
                </a:solidFill>
              </a:defRPr>
            </a:lvl4pPr>
            <a:lvl5pPr marL="8351764" indent="0">
              <a:buNone/>
              <a:defRPr sz="6400">
                <a:solidFill>
                  <a:schemeClr val="tx1">
                    <a:tint val="75000"/>
                  </a:schemeClr>
                </a:solidFill>
              </a:defRPr>
            </a:lvl5pPr>
            <a:lvl6pPr marL="10439705" indent="0">
              <a:buNone/>
              <a:defRPr sz="6400">
                <a:solidFill>
                  <a:schemeClr val="tx1">
                    <a:tint val="75000"/>
                  </a:schemeClr>
                </a:solidFill>
              </a:defRPr>
            </a:lvl6pPr>
            <a:lvl7pPr marL="12527646" indent="0">
              <a:buNone/>
              <a:defRPr sz="6400">
                <a:solidFill>
                  <a:schemeClr val="tx1">
                    <a:tint val="75000"/>
                  </a:schemeClr>
                </a:solidFill>
              </a:defRPr>
            </a:lvl7pPr>
            <a:lvl8pPr marL="14615587" indent="0">
              <a:buNone/>
              <a:defRPr sz="6400">
                <a:solidFill>
                  <a:schemeClr val="tx1">
                    <a:tint val="75000"/>
                  </a:schemeClr>
                </a:solidFill>
              </a:defRPr>
            </a:lvl8pPr>
            <a:lvl9pPr marL="16703528"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9E8945-2CDC-4A3F-990C-A15C717F9754}" type="datetimeFigureOut">
              <a:rPr lang="en-US" smtClean="0"/>
              <a:t>6/21/2021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E9D595-E4AC-43F4-8E35-C289395281FF}" type="slidenum">
              <a:rPr lang="en-US" smtClean="0"/>
              <a:t>‹#›</a:t>
            </a:fld>
            <a:endParaRPr lang="en-US"/>
          </a:p>
        </p:txBody>
      </p:sp>
    </p:spTree>
    <p:extLst>
      <p:ext uri="{BB962C8B-B14F-4D97-AF65-F5344CB8AC3E}">
        <p14:creationId xmlns:p14="http://schemas.microsoft.com/office/powerpoint/2010/main" val="42831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40188" y="7064219"/>
            <a:ext cx="18904995" cy="19980241"/>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758580" y="7064219"/>
            <a:ext cx="18904995" cy="19980241"/>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9E8945-2CDC-4A3F-990C-A15C717F9754}"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9D595-E4AC-43F4-8E35-C289395281FF}" type="slidenum">
              <a:rPr lang="en-US" smtClean="0"/>
              <a:t>‹#›</a:t>
            </a:fld>
            <a:endParaRPr lang="en-US"/>
          </a:p>
        </p:txBody>
      </p:sp>
    </p:spTree>
    <p:extLst>
      <p:ext uri="{BB962C8B-B14F-4D97-AF65-F5344CB8AC3E}">
        <p14:creationId xmlns:p14="http://schemas.microsoft.com/office/powerpoint/2010/main" val="367617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40188" y="6776884"/>
            <a:ext cx="18912429" cy="2824283"/>
          </a:xfrm>
        </p:spPr>
        <p:txBody>
          <a:bodyPr anchor="b"/>
          <a:lstStyle>
            <a:lvl1pPr marL="0" indent="0">
              <a:buNone/>
              <a:defRPr sz="11000" b="1"/>
            </a:lvl1pPr>
            <a:lvl2pPr marL="2087941" indent="0">
              <a:buNone/>
              <a:defRPr sz="9100" b="1"/>
            </a:lvl2pPr>
            <a:lvl3pPr marL="4175882" indent="0">
              <a:buNone/>
              <a:defRPr sz="8200" b="1"/>
            </a:lvl3pPr>
            <a:lvl4pPr marL="6263823" indent="0">
              <a:buNone/>
              <a:defRPr sz="7300" b="1"/>
            </a:lvl4pPr>
            <a:lvl5pPr marL="8351764" indent="0">
              <a:buNone/>
              <a:defRPr sz="7300" b="1"/>
            </a:lvl5pPr>
            <a:lvl6pPr marL="10439705" indent="0">
              <a:buNone/>
              <a:defRPr sz="7300" b="1"/>
            </a:lvl6pPr>
            <a:lvl7pPr marL="12527646" indent="0">
              <a:buNone/>
              <a:defRPr sz="7300" b="1"/>
            </a:lvl7pPr>
            <a:lvl8pPr marL="14615587" indent="0">
              <a:buNone/>
              <a:defRPr sz="7300" b="1"/>
            </a:lvl8pPr>
            <a:lvl9pPr marL="16703528"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2140188" y="9601167"/>
            <a:ext cx="18912429" cy="17443290"/>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743719" y="6776884"/>
            <a:ext cx="18919858" cy="2824283"/>
          </a:xfrm>
        </p:spPr>
        <p:txBody>
          <a:bodyPr anchor="b"/>
          <a:lstStyle>
            <a:lvl1pPr marL="0" indent="0">
              <a:buNone/>
              <a:defRPr sz="11000" b="1"/>
            </a:lvl1pPr>
            <a:lvl2pPr marL="2087941" indent="0">
              <a:buNone/>
              <a:defRPr sz="9100" b="1"/>
            </a:lvl2pPr>
            <a:lvl3pPr marL="4175882" indent="0">
              <a:buNone/>
              <a:defRPr sz="8200" b="1"/>
            </a:lvl3pPr>
            <a:lvl4pPr marL="6263823" indent="0">
              <a:buNone/>
              <a:defRPr sz="7300" b="1"/>
            </a:lvl4pPr>
            <a:lvl5pPr marL="8351764" indent="0">
              <a:buNone/>
              <a:defRPr sz="7300" b="1"/>
            </a:lvl5pPr>
            <a:lvl6pPr marL="10439705" indent="0">
              <a:buNone/>
              <a:defRPr sz="7300" b="1"/>
            </a:lvl6pPr>
            <a:lvl7pPr marL="12527646" indent="0">
              <a:buNone/>
              <a:defRPr sz="7300" b="1"/>
            </a:lvl7pPr>
            <a:lvl8pPr marL="14615587" indent="0">
              <a:buNone/>
              <a:defRPr sz="7300" b="1"/>
            </a:lvl8pPr>
            <a:lvl9pPr marL="16703528"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21743719" y="9601167"/>
            <a:ext cx="18919858" cy="17443290"/>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9E8945-2CDC-4A3F-990C-A15C717F9754}" type="datetimeFigureOut">
              <a:rPr lang="en-US" smtClean="0"/>
              <a:t>6/21/2021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E9D595-E4AC-43F4-8E35-C289395281FF}" type="slidenum">
              <a:rPr lang="en-US" smtClean="0"/>
              <a:t>‹#›</a:t>
            </a:fld>
            <a:endParaRPr lang="en-US"/>
          </a:p>
        </p:txBody>
      </p:sp>
    </p:spTree>
    <p:extLst>
      <p:ext uri="{BB962C8B-B14F-4D97-AF65-F5344CB8AC3E}">
        <p14:creationId xmlns:p14="http://schemas.microsoft.com/office/powerpoint/2010/main" val="205437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9E8945-2CDC-4A3F-990C-A15C717F9754}" type="datetimeFigureOut">
              <a:rPr lang="en-US" smtClean="0"/>
              <a:t>6/21/2021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E9D595-E4AC-43F4-8E35-C289395281FF}" type="slidenum">
              <a:rPr lang="en-US" smtClean="0"/>
              <a:t>‹#›</a:t>
            </a:fld>
            <a:endParaRPr lang="en-US"/>
          </a:p>
        </p:txBody>
      </p:sp>
    </p:spTree>
    <p:extLst>
      <p:ext uri="{BB962C8B-B14F-4D97-AF65-F5344CB8AC3E}">
        <p14:creationId xmlns:p14="http://schemas.microsoft.com/office/powerpoint/2010/main" val="3951461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E8945-2CDC-4A3F-990C-A15C717F9754}" type="datetimeFigureOut">
              <a:rPr lang="en-US" smtClean="0"/>
              <a:t>6/21/2021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E9D595-E4AC-43F4-8E35-C289395281FF}" type="slidenum">
              <a:rPr lang="en-US" smtClean="0"/>
              <a:t>‹#›</a:t>
            </a:fld>
            <a:endParaRPr lang="en-US"/>
          </a:p>
        </p:txBody>
      </p:sp>
    </p:spTree>
    <p:extLst>
      <p:ext uri="{BB962C8B-B14F-4D97-AF65-F5344CB8AC3E}">
        <p14:creationId xmlns:p14="http://schemas.microsoft.com/office/powerpoint/2010/main" val="139445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0191" y="1205402"/>
            <a:ext cx="14082143" cy="5129967"/>
          </a:xfrm>
        </p:spPr>
        <p:txBody>
          <a:bodyPr anchor="b"/>
          <a:lstStyle>
            <a:lvl1pPr algn="l">
              <a:defRPr sz="9100" b="1"/>
            </a:lvl1pPr>
          </a:lstStyle>
          <a:p>
            <a:r>
              <a:rPr lang="en-US" smtClean="0"/>
              <a:t>Click to edit Master title style</a:t>
            </a:r>
            <a:endParaRPr lang="en-US"/>
          </a:p>
        </p:txBody>
      </p:sp>
      <p:sp>
        <p:nvSpPr>
          <p:cNvPr id="3" name="Content Placeholder 2"/>
          <p:cNvSpPr>
            <a:spLocks noGrp="1"/>
          </p:cNvSpPr>
          <p:nvPr>
            <p:ph idx="1"/>
          </p:nvPr>
        </p:nvSpPr>
        <p:spPr>
          <a:xfrm>
            <a:off x="16735082" y="1205404"/>
            <a:ext cx="23928493" cy="25839056"/>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40191" y="6335371"/>
            <a:ext cx="14082143" cy="20709089"/>
          </a:xfrm>
        </p:spPr>
        <p:txBody>
          <a:bodyPr/>
          <a:lstStyle>
            <a:lvl1pPr marL="0" indent="0">
              <a:buNone/>
              <a:defRPr sz="6400"/>
            </a:lvl1pPr>
            <a:lvl2pPr marL="2087941" indent="0">
              <a:buNone/>
              <a:defRPr sz="5500"/>
            </a:lvl2pPr>
            <a:lvl3pPr marL="4175882" indent="0">
              <a:buNone/>
              <a:defRPr sz="4600"/>
            </a:lvl3pPr>
            <a:lvl4pPr marL="6263823" indent="0">
              <a:buNone/>
              <a:defRPr sz="4100"/>
            </a:lvl4pPr>
            <a:lvl5pPr marL="8351764" indent="0">
              <a:buNone/>
              <a:defRPr sz="4100"/>
            </a:lvl5pPr>
            <a:lvl6pPr marL="10439705" indent="0">
              <a:buNone/>
              <a:defRPr sz="4100"/>
            </a:lvl6pPr>
            <a:lvl7pPr marL="12527646" indent="0">
              <a:buNone/>
              <a:defRPr sz="4100"/>
            </a:lvl7pPr>
            <a:lvl8pPr marL="14615587" indent="0">
              <a:buNone/>
              <a:defRPr sz="4100"/>
            </a:lvl8pPr>
            <a:lvl9pPr marL="16703528"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9E8945-2CDC-4A3F-990C-A15C717F9754}"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9D595-E4AC-43F4-8E35-C289395281FF}" type="slidenum">
              <a:rPr lang="en-US" smtClean="0"/>
              <a:t>‹#›</a:t>
            </a:fld>
            <a:endParaRPr lang="en-US"/>
          </a:p>
        </p:txBody>
      </p:sp>
    </p:spTree>
    <p:extLst>
      <p:ext uri="{BB962C8B-B14F-4D97-AF65-F5344CB8AC3E}">
        <p14:creationId xmlns:p14="http://schemas.microsoft.com/office/powerpoint/2010/main" val="2402409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837" y="21192649"/>
            <a:ext cx="25682258" cy="2501912"/>
          </a:xfrm>
        </p:spPr>
        <p:txBody>
          <a:bodyPr anchor="b"/>
          <a:lstStyle>
            <a:lvl1pPr algn="l">
              <a:defRPr sz="9100" b="1"/>
            </a:lvl1pPr>
          </a:lstStyle>
          <a:p>
            <a:r>
              <a:rPr lang="en-US" smtClean="0"/>
              <a:t>Click to edit Master title style</a:t>
            </a:r>
            <a:endParaRPr lang="en-US"/>
          </a:p>
        </p:txBody>
      </p:sp>
      <p:sp>
        <p:nvSpPr>
          <p:cNvPr id="3" name="Picture Placeholder 2"/>
          <p:cNvSpPr>
            <a:spLocks noGrp="1"/>
          </p:cNvSpPr>
          <p:nvPr>
            <p:ph type="pic" idx="1"/>
          </p:nvPr>
        </p:nvSpPr>
        <p:spPr>
          <a:xfrm>
            <a:off x="8389837" y="2705146"/>
            <a:ext cx="25682258" cy="18165128"/>
          </a:xfrm>
        </p:spPr>
        <p:txBody>
          <a:bodyPr/>
          <a:lstStyle>
            <a:lvl1pPr marL="0" indent="0">
              <a:buNone/>
              <a:defRPr sz="14600"/>
            </a:lvl1pPr>
            <a:lvl2pPr marL="2087941" indent="0">
              <a:buNone/>
              <a:defRPr sz="12800"/>
            </a:lvl2pPr>
            <a:lvl3pPr marL="4175882" indent="0">
              <a:buNone/>
              <a:defRPr sz="11000"/>
            </a:lvl3pPr>
            <a:lvl4pPr marL="6263823" indent="0">
              <a:buNone/>
              <a:defRPr sz="9100"/>
            </a:lvl4pPr>
            <a:lvl5pPr marL="8351764" indent="0">
              <a:buNone/>
              <a:defRPr sz="9100"/>
            </a:lvl5pPr>
            <a:lvl6pPr marL="10439705" indent="0">
              <a:buNone/>
              <a:defRPr sz="9100"/>
            </a:lvl6pPr>
            <a:lvl7pPr marL="12527646" indent="0">
              <a:buNone/>
              <a:defRPr sz="9100"/>
            </a:lvl7pPr>
            <a:lvl8pPr marL="14615587" indent="0">
              <a:buNone/>
              <a:defRPr sz="9100"/>
            </a:lvl8pPr>
            <a:lvl9pPr marL="16703528" indent="0">
              <a:buNone/>
              <a:defRPr sz="9100"/>
            </a:lvl9pPr>
          </a:lstStyle>
          <a:p>
            <a:endParaRPr lang="en-US"/>
          </a:p>
        </p:txBody>
      </p:sp>
      <p:sp>
        <p:nvSpPr>
          <p:cNvPr id="4" name="Text Placeholder 3"/>
          <p:cNvSpPr>
            <a:spLocks noGrp="1"/>
          </p:cNvSpPr>
          <p:nvPr>
            <p:ph type="body" sz="half" idx="2"/>
          </p:nvPr>
        </p:nvSpPr>
        <p:spPr>
          <a:xfrm>
            <a:off x="8389837" y="23694561"/>
            <a:ext cx="25682258" cy="3553130"/>
          </a:xfrm>
        </p:spPr>
        <p:txBody>
          <a:bodyPr/>
          <a:lstStyle>
            <a:lvl1pPr marL="0" indent="0">
              <a:buNone/>
              <a:defRPr sz="6400"/>
            </a:lvl1pPr>
            <a:lvl2pPr marL="2087941" indent="0">
              <a:buNone/>
              <a:defRPr sz="5500"/>
            </a:lvl2pPr>
            <a:lvl3pPr marL="4175882" indent="0">
              <a:buNone/>
              <a:defRPr sz="4600"/>
            </a:lvl3pPr>
            <a:lvl4pPr marL="6263823" indent="0">
              <a:buNone/>
              <a:defRPr sz="4100"/>
            </a:lvl4pPr>
            <a:lvl5pPr marL="8351764" indent="0">
              <a:buNone/>
              <a:defRPr sz="4100"/>
            </a:lvl5pPr>
            <a:lvl6pPr marL="10439705" indent="0">
              <a:buNone/>
              <a:defRPr sz="4100"/>
            </a:lvl6pPr>
            <a:lvl7pPr marL="12527646" indent="0">
              <a:buNone/>
              <a:defRPr sz="4100"/>
            </a:lvl7pPr>
            <a:lvl8pPr marL="14615587" indent="0">
              <a:buNone/>
              <a:defRPr sz="4100"/>
            </a:lvl8pPr>
            <a:lvl9pPr marL="16703528"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9E8945-2CDC-4A3F-990C-A15C717F9754}" type="datetimeFigureOut">
              <a:rPr lang="en-US" smtClean="0"/>
              <a:t>6/21/2021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E9D595-E4AC-43F4-8E35-C289395281FF}" type="slidenum">
              <a:rPr lang="en-US" smtClean="0"/>
              <a:t>‹#›</a:t>
            </a:fld>
            <a:endParaRPr lang="en-US"/>
          </a:p>
        </p:txBody>
      </p:sp>
    </p:spTree>
    <p:extLst>
      <p:ext uri="{BB962C8B-B14F-4D97-AF65-F5344CB8AC3E}">
        <p14:creationId xmlns:p14="http://schemas.microsoft.com/office/powerpoint/2010/main" val="3425836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40188" y="1212412"/>
            <a:ext cx="38523387" cy="5045869"/>
          </a:xfrm>
          <a:prstGeom prst="rect">
            <a:avLst/>
          </a:prstGeom>
        </p:spPr>
        <p:txBody>
          <a:bodyPr vert="horz" lIns="417588" tIns="208794" rIns="417588" bIns="20879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40188" y="7064219"/>
            <a:ext cx="38523387" cy="19980241"/>
          </a:xfrm>
          <a:prstGeom prst="rect">
            <a:avLst/>
          </a:prstGeom>
        </p:spPr>
        <p:txBody>
          <a:bodyPr vert="horz" lIns="417588" tIns="208794" rIns="417588" bIns="2087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40188" y="28060639"/>
            <a:ext cx="9987545" cy="1611875"/>
          </a:xfrm>
          <a:prstGeom prst="rect">
            <a:avLst/>
          </a:prstGeom>
        </p:spPr>
        <p:txBody>
          <a:bodyPr vert="horz" lIns="417588" tIns="208794" rIns="417588" bIns="208794" rtlCol="0" anchor="ctr"/>
          <a:lstStyle>
            <a:lvl1pPr algn="l">
              <a:defRPr sz="5500">
                <a:solidFill>
                  <a:schemeClr val="tx1">
                    <a:tint val="75000"/>
                  </a:schemeClr>
                </a:solidFill>
              </a:defRPr>
            </a:lvl1pPr>
          </a:lstStyle>
          <a:p>
            <a:fld id="{D99E8945-2CDC-4A3F-990C-A15C717F9754}" type="datetimeFigureOut">
              <a:rPr lang="en-US" smtClean="0"/>
              <a:t>6/21/2021</a:t>
            </a:fld>
            <a:endParaRPr lang="en-US"/>
          </a:p>
        </p:txBody>
      </p:sp>
      <p:sp>
        <p:nvSpPr>
          <p:cNvPr id="5" name="Footer Placeholder 4"/>
          <p:cNvSpPr>
            <a:spLocks noGrp="1"/>
          </p:cNvSpPr>
          <p:nvPr>
            <p:ph type="ftr" sz="quarter" idx="3"/>
          </p:nvPr>
        </p:nvSpPr>
        <p:spPr>
          <a:xfrm>
            <a:off x="14624619" y="28060639"/>
            <a:ext cx="13554525" cy="1611875"/>
          </a:xfrm>
          <a:prstGeom prst="rect">
            <a:avLst/>
          </a:prstGeom>
        </p:spPr>
        <p:txBody>
          <a:bodyPr vert="horz" lIns="417588" tIns="208794" rIns="417588" bIns="208794"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676030" y="28060639"/>
            <a:ext cx="9987545" cy="1611875"/>
          </a:xfrm>
          <a:prstGeom prst="rect">
            <a:avLst/>
          </a:prstGeom>
        </p:spPr>
        <p:txBody>
          <a:bodyPr vert="horz" lIns="417588" tIns="208794" rIns="417588" bIns="208794" rtlCol="0" anchor="ctr"/>
          <a:lstStyle>
            <a:lvl1pPr algn="r">
              <a:defRPr sz="5500">
                <a:solidFill>
                  <a:schemeClr val="tx1">
                    <a:tint val="75000"/>
                  </a:schemeClr>
                </a:solidFill>
              </a:defRPr>
            </a:lvl1pPr>
          </a:lstStyle>
          <a:p>
            <a:fld id="{93E9D595-E4AC-43F4-8E35-C289395281FF}" type="slidenum">
              <a:rPr lang="en-US" smtClean="0"/>
              <a:t>‹#›</a:t>
            </a:fld>
            <a:endParaRPr lang="en-US"/>
          </a:p>
        </p:txBody>
      </p:sp>
    </p:spTree>
    <p:extLst>
      <p:ext uri="{BB962C8B-B14F-4D97-AF65-F5344CB8AC3E}">
        <p14:creationId xmlns:p14="http://schemas.microsoft.com/office/powerpoint/2010/main" val="1726513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5882" rtl="0" eaLnBrk="1" latinLnBrk="0" hangingPunct="1">
        <a:spcBef>
          <a:spcPct val="0"/>
        </a:spcBef>
        <a:buNone/>
        <a:defRPr sz="20100" kern="1200">
          <a:solidFill>
            <a:schemeClr val="tx1"/>
          </a:solidFill>
          <a:latin typeface="+mj-lt"/>
          <a:ea typeface="+mj-ea"/>
          <a:cs typeface="+mj-cs"/>
        </a:defRPr>
      </a:lvl1pPr>
    </p:titleStyle>
    <p:bodyStyle>
      <a:lvl1pPr marL="1565956" indent="-1565956" algn="l" defTabSz="4175882" rtl="0" eaLnBrk="1" latinLnBrk="0" hangingPunct="1">
        <a:spcBef>
          <a:spcPct val="20000"/>
        </a:spcBef>
        <a:buFont typeface="Arial" panose="020B0604020202020204" pitchFamily="34" charset="0"/>
        <a:buChar char="•"/>
        <a:defRPr sz="14600" kern="1200">
          <a:solidFill>
            <a:schemeClr val="tx1"/>
          </a:solidFill>
          <a:latin typeface="+mn-lt"/>
          <a:ea typeface="+mn-ea"/>
          <a:cs typeface="+mn-cs"/>
        </a:defRPr>
      </a:lvl1pPr>
      <a:lvl2pPr marL="3392904" indent="-1304963" algn="l" defTabSz="4175882" rtl="0" eaLnBrk="1" latinLnBrk="0" hangingPunct="1">
        <a:spcBef>
          <a:spcPct val="20000"/>
        </a:spcBef>
        <a:buFont typeface="Arial" panose="020B0604020202020204" pitchFamily="34" charset="0"/>
        <a:buChar char="–"/>
        <a:defRPr sz="12800" kern="1200">
          <a:solidFill>
            <a:schemeClr val="tx1"/>
          </a:solidFill>
          <a:latin typeface="+mn-lt"/>
          <a:ea typeface="+mn-ea"/>
          <a:cs typeface="+mn-cs"/>
        </a:defRPr>
      </a:lvl2pPr>
      <a:lvl3pPr marL="5219852" indent="-1043970" algn="l" defTabSz="4175882" rtl="0" eaLnBrk="1" latinLnBrk="0" hangingPunct="1">
        <a:spcBef>
          <a:spcPct val="20000"/>
        </a:spcBef>
        <a:buFont typeface="Arial" panose="020B0604020202020204" pitchFamily="34" charset="0"/>
        <a:buChar char="•"/>
        <a:defRPr sz="11000" kern="1200">
          <a:solidFill>
            <a:schemeClr val="tx1"/>
          </a:solidFill>
          <a:latin typeface="+mn-lt"/>
          <a:ea typeface="+mn-ea"/>
          <a:cs typeface="+mn-cs"/>
        </a:defRPr>
      </a:lvl3pPr>
      <a:lvl4pPr marL="7307793" indent="-1043970" algn="l" defTabSz="4175882"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4pPr>
      <a:lvl5pPr marL="9395734" indent="-1043970" algn="l" defTabSz="4175882"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5pPr>
      <a:lvl6pPr marL="11483675" indent="-1043970" algn="l" defTabSz="4175882"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6pPr>
      <a:lvl7pPr marL="13571616" indent="-1043970" algn="l" defTabSz="4175882"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7pPr>
      <a:lvl8pPr marL="15659557" indent="-1043970" algn="l" defTabSz="4175882"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8pPr>
      <a:lvl9pPr marL="17747498" indent="-1043970" algn="l" defTabSz="4175882" rtl="0" eaLnBrk="1" latinLnBrk="0" hangingPunct="1">
        <a:spcBef>
          <a:spcPct val="20000"/>
        </a:spcBef>
        <a:buFont typeface="Arial" panose="020B0604020202020204" pitchFamily="34" charset="0"/>
        <a:buChar char="•"/>
        <a:defRPr sz="9100" kern="1200">
          <a:solidFill>
            <a:schemeClr val="tx1"/>
          </a:solidFill>
          <a:latin typeface="+mn-lt"/>
          <a:ea typeface="+mn-ea"/>
          <a:cs typeface="+mn-cs"/>
        </a:defRPr>
      </a:lvl9pPr>
    </p:bodyStyle>
    <p:otherStyle>
      <a:defPPr>
        <a:defRPr lang="en-US"/>
      </a:defPPr>
      <a:lvl1pPr marL="0" algn="l" defTabSz="4175882" rtl="0" eaLnBrk="1" latinLnBrk="0" hangingPunct="1">
        <a:defRPr sz="8200" kern="1200">
          <a:solidFill>
            <a:schemeClr val="tx1"/>
          </a:solidFill>
          <a:latin typeface="+mn-lt"/>
          <a:ea typeface="+mn-ea"/>
          <a:cs typeface="+mn-cs"/>
        </a:defRPr>
      </a:lvl1pPr>
      <a:lvl2pPr marL="2087941" algn="l" defTabSz="4175882" rtl="0" eaLnBrk="1" latinLnBrk="0" hangingPunct="1">
        <a:defRPr sz="8200" kern="1200">
          <a:solidFill>
            <a:schemeClr val="tx1"/>
          </a:solidFill>
          <a:latin typeface="+mn-lt"/>
          <a:ea typeface="+mn-ea"/>
          <a:cs typeface="+mn-cs"/>
        </a:defRPr>
      </a:lvl2pPr>
      <a:lvl3pPr marL="4175882" algn="l" defTabSz="4175882" rtl="0" eaLnBrk="1" latinLnBrk="0" hangingPunct="1">
        <a:defRPr sz="8200" kern="1200">
          <a:solidFill>
            <a:schemeClr val="tx1"/>
          </a:solidFill>
          <a:latin typeface="+mn-lt"/>
          <a:ea typeface="+mn-ea"/>
          <a:cs typeface="+mn-cs"/>
        </a:defRPr>
      </a:lvl3pPr>
      <a:lvl4pPr marL="6263823" algn="l" defTabSz="4175882" rtl="0" eaLnBrk="1" latinLnBrk="0" hangingPunct="1">
        <a:defRPr sz="8200" kern="1200">
          <a:solidFill>
            <a:schemeClr val="tx1"/>
          </a:solidFill>
          <a:latin typeface="+mn-lt"/>
          <a:ea typeface="+mn-ea"/>
          <a:cs typeface="+mn-cs"/>
        </a:defRPr>
      </a:lvl4pPr>
      <a:lvl5pPr marL="8351764" algn="l" defTabSz="4175882" rtl="0" eaLnBrk="1" latinLnBrk="0" hangingPunct="1">
        <a:defRPr sz="8200" kern="1200">
          <a:solidFill>
            <a:schemeClr val="tx1"/>
          </a:solidFill>
          <a:latin typeface="+mn-lt"/>
          <a:ea typeface="+mn-ea"/>
          <a:cs typeface="+mn-cs"/>
        </a:defRPr>
      </a:lvl5pPr>
      <a:lvl6pPr marL="10439705" algn="l" defTabSz="4175882" rtl="0" eaLnBrk="1" latinLnBrk="0" hangingPunct="1">
        <a:defRPr sz="8200" kern="1200">
          <a:solidFill>
            <a:schemeClr val="tx1"/>
          </a:solidFill>
          <a:latin typeface="+mn-lt"/>
          <a:ea typeface="+mn-ea"/>
          <a:cs typeface="+mn-cs"/>
        </a:defRPr>
      </a:lvl6pPr>
      <a:lvl7pPr marL="12527646" algn="l" defTabSz="4175882" rtl="0" eaLnBrk="1" latinLnBrk="0" hangingPunct="1">
        <a:defRPr sz="8200" kern="1200">
          <a:solidFill>
            <a:schemeClr val="tx1"/>
          </a:solidFill>
          <a:latin typeface="+mn-lt"/>
          <a:ea typeface="+mn-ea"/>
          <a:cs typeface="+mn-cs"/>
        </a:defRPr>
      </a:lvl7pPr>
      <a:lvl8pPr marL="14615587" algn="l" defTabSz="4175882" rtl="0" eaLnBrk="1" latinLnBrk="0" hangingPunct="1">
        <a:defRPr sz="8200" kern="1200">
          <a:solidFill>
            <a:schemeClr val="tx1"/>
          </a:solidFill>
          <a:latin typeface="+mn-lt"/>
          <a:ea typeface="+mn-ea"/>
          <a:cs typeface="+mn-cs"/>
        </a:defRPr>
      </a:lvl8pPr>
      <a:lvl9pPr marL="16703528" algn="l" defTabSz="4175882"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3" Type="http://schemas.openxmlformats.org/officeDocument/2006/relationships/hyperlink" Target="http://dx.doi.org/10.1016/j.physb.2016.10.003" TargetMode="External"/><Relationship Id="rId7" Type="http://schemas.openxmlformats.org/officeDocument/2006/relationships/image" Target="../media/image4.jpe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49236" y="888206"/>
            <a:ext cx="40306877" cy="3733800"/>
          </a:xfrm>
        </p:spPr>
        <p:txBody>
          <a:bodyPr>
            <a:normAutofit fontScale="90000"/>
          </a:bodyPr>
          <a:lstStyle/>
          <a:p>
            <a:r>
              <a:rPr lang="en-US" sz="7300" dirty="0" smtClean="0"/>
              <a:t>Reduction </a:t>
            </a:r>
            <a:r>
              <a:rPr lang="en-US" sz="7300" dirty="0"/>
              <a:t>in </a:t>
            </a:r>
            <a:r>
              <a:rPr lang="en-US" sz="7300" dirty="0" smtClean="0"/>
              <a:t>energy </a:t>
            </a:r>
            <a:r>
              <a:rPr lang="en-US" sz="7300" dirty="0"/>
              <a:t>dissipation rate with increased effective applied field and variation in energy stored and dissipated with relative phase of two sinusoidal components of </a:t>
            </a:r>
            <a:r>
              <a:rPr lang="en-US" sz="7300" dirty="0" smtClean="0"/>
              <a:t>fi</a:t>
            </a:r>
            <a:r>
              <a:rPr lang="cs-CZ" sz="7300" dirty="0" err="1" smtClean="0"/>
              <a:t>eld</a:t>
            </a:r>
            <a:r>
              <a:rPr lang="cs-CZ" sz="7300" dirty="0" smtClean="0"/>
              <a:t>.</a:t>
            </a:r>
            <a:br>
              <a:rPr lang="cs-CZ" sz="7300" dirty="0" smtClean="0"/>
            </a:br>
            <a:r>
              <a:rPr lang="cs-CZ" sz="6600" dirty="0" smtClean="0"/>
              <a:t/>
            </a:r>
            <a:br>
              <a:rPr lang="cs-CZ" sz="6600" dirty="0" smtClean="0"/>
            </a:br>
            <a:r>
              <a:rPr lang="cs-CZ" sz="4900" dirty="0" smtClean="0"/>
              <a:t>Z. Janů, F. Soukup, and T. </a:t>
            </a:r>
            <a:r>
              <a:rPr lang="cs-CZ" sz="4900" dirty="0" err="1" smtClean="0"/>
              <a:t>Chagovets</a:t>
            </a:r>
            <a:r>
              <a:rPr lang="cs-CZ" sz="4900" dirty="0" smtClean="0"/>
              <a:t>, </a:t>
            </a:r>
            <a:r>
              <a:rPr lang="en-US" sz="4900" dirty="0" smtClean="0"/>
              <a:t>Institute </a:t>
            </a:r>
            <a:r>
              <a:rPr lang="en-US" sz="4900" dirty="0"/>
              <a:t>of Physics of the CAS, Na </a:t>
            </a:r>
            <a:r>
              <a:rPr lang="en-US" sz="4900" dirty="0" err="1"/>
              <a:t>Slovance</a:t>
            </a:r>
            <a:r>
              <a:rPr lang="en-US" sz="4900" dirty="0"/>
              <a:t> 2, CZ-182 21 Prague, Czech Republic</a:t>
            </a:r>
            <a:endParaRPr lang="en-US" sz="4900" dirty="0"/>
          </a:p>
        </p:txBody>
      </p:sp>
      <p:sp>
        <p:nvSpPr>
          <p:cNvPr id="6" name="Content Placeholder 2"/>
          <p:cNvSpPr txBox="1">
            <a:spLocks/>
          </p:cNvSpPr>
          <p:nvPr/>
        </p:nvSpPr>
        <p:spPr>
          <a:xfrm>
            <a:off x="294481" y="26643806"/>
            <a:ext cx="20878801" cy="3124200"/>
          </a:xfrm>
          <a:prstGeom prst="rect">
            <a:avLst/>
          </a:prstGeom>
        </p:spPr>
        <p:txBody>
          <a:bodyPr vert="horz" lIns="417588" tIns="208794" rIns="417588" bIns="208794" rtlCol="0">
            <a:noAutofit/>
          </a:bodyPr>
          <a:lstStyle>
            <a:lvl1pPr marL="0" indent="0" algn="ctr" defTabSz="4175882" rtl="0" eaLnBrk="1" latinLnBrk="0" hangingPunct="1">
              <a:spcBef>
                <a:spcPct val="20000"/>
              </a:spcBef>
              <a:buFont typeface="Arial" panose="020B0604020202020204" pitchFamily="34" charset="0"/>
              <a:buNone/>
              <a:defRPr sz="14600" kern="1200">
                <a:solidFill>
                  <a:schemeClr val="tx1">
                    <a:tint val="75000"/>
                  </a:schemeClr>
                </a:solidFill>
                <a:latin typeface="+mn-lt"/>
                <a:ea typeface="+mn-ea"/>
                <a:cs typeface="+mn-cs"/>
              </a:defRPr>
            </a:lvl1pPr>
            <a:lvl2pPr marL="2087941" indent="0" algn="ctr" defTabSz="4175882" rtl="0" eaLnBrk="1" latinLnBrk="0" hangingPunct="1">
              <a:spcBef>
                <a:spcPct val="20000"/>
              </a:spcBef>
              <a:buFont typeface="Arial" panose="020B0604020202020204" pitchFamily="34" charset="0"/>
              <a:buNone/>
              <a:defRPr sz="12800" kern="1200">
                <a:solidFill>
                  <a:schemeClr val="tx1">
                    <a:tint val="75000"/>
                  </a:schemeClr>
                </a:solidFill>
                <a:latin typeface="+mn-lt"/>
                <a:ea typeface="+mn-ea"/>
                <a:cs typeface="+mn-cs"/>
              </a:defRPr>
            </a:lvl2pPr>
            <a:lvl3pPr marL="4175882" indent="0" algn="ctr" defTabSz="4175882" rtl="0" eaLnBrk="1" latinLnBrk="0" hangingPunct="1">
              <a:spcBef>
                <a:spcPct val="20000"/>
              </a:spcBef>
              <a:buFont typeface="Arial" panose="020B0604020202020204" pitchFamily="34" charset="0"/>
              <a:buNone/>
              <a:defRPr sz="11000" kern="1200">
                <a:solidFill>
                  <a:schemeClr val="tx1">
                    <a:tint val="75000"/>
                  </a:schemeClr>
                </a:solidFill>
                <a:latin typeface="+mn-lt"/>
                <a:ea typeface="+mn-ea"/>
                <a:cs typeface="+mn-cs"/>
              </a:defRPr>
            </a:lvl3pPr>
            <a:lvl4pPr marL="6263823" indent="0" algn="ctr" defTabSz="4175882" rtl="0" eaLnBrk="1" latinLnBrk="0" hangingPunct="1">
              <a:spcBef>
                <a:spcPct val="20000"/>
              </a:spcBef>
              <a:buFont typeface="Arial" panose="020B0604020202020204" pitchFamily="34" charset="0"/>
              <a:buNone/>
              <a:defRPr sz="9100" kern="1200">
                <a:solidFill>
                  <a:schemeClr val="tx1">
                    <a:tint val="75000"/>
                  </a:schemeClr>
                </a:solidFill>
                <a:latin typeface="+mn-lt"/>
                <a:ea typeface="+mn-ea"/>
                <a:cs typeface="+mn-cs"/>
              </a:defRPr>
            </a:lvl4pPr>
            <a:lvl5pPr marL="8351764" indent="0" algn="ctr" defTabSz="4175882" rtl="0" eaLnBrk="1" latinLnBrk="0" hangingPunct="1">
              <a:spcBef>
                <a:spcPct val="20000"/>
              </a:spcBef>
              <a:buFont typeface="Arial" panose="020B0604020202020204" pitchFamily="34" charset="0"/>
              <a:buNone/>
              <a:defRPr sz="9100" kern="1200">
                <a:solidFill>
                  <a:schemeClr val="tx1">
                    <a:tint val="75000"/>
                  </a:schemeClr>
                </a:solidFill>
                <a:latin typeface="+mn-lt"/>
                <a:ea typeface="+mn-ea"/>
                <a:cs typeface="+mn-cs"/>
              </a:defRPr>
            </a:lvl5pPr>
            <a:lvl6pPr marL="10439705" indent="0" algn="ctr" defTabSz="4175882" rtl="0" eaLnBrk="1" latinLnBrk="0" hangingPunct="1">
              <a:spcBef>
                <a:spcPct val="20000"/>
              </a:spcBef>
              <a:buFont typeface="Arial" panose="020B0604020202020204" pitchFamily="34" charset="0"/>
              <a:buNone/>
              <a:defRPr sz="9100" kern="1200">
                <a:solidFill>
                  <a:schemeClr val="tx1">
                    <a:tint val="75000"/>
                  </a:schemeClr>
                </a:solidFill>
                <a:latin typeface="+mn-lt"/>
                <a:ea typeface="+mn-ea"/>
                <a:cs typeface="+mn-cs"/>
              </a:defRPr>
            </a:lvl6pPr>
            <a:lvl7pPr marL="12527646" indent="0" algn="ctr" defTabSz="4175882" rtl="0" eaLnBrk="1" latinLnBrk="0" hangingPunct="1">
              <a:spcBef>
                <a:spcPct val="20000"/>
              </a:spcBef>
              <a:buFont typeface="Arial" panose="020B0604020202020204" pitchFamily="34" charset="0"/>
              <a:buNone/>
              <a:defRPr sz="9100" kern="1200">
                <a:solidFill>
                  <a:schemeClr val="tx1">
                    <a:tint val="75000"/>
                  </a:schemeClr>
                </a:solidFill>
                <a:latin typeface="+mn-lt"/>
                <a:ea typeface="+mn-ea"/>
                <a:cs typeface="+mn-cs"/>
              </a:defRPr>
            </a:lvl7pPr>
            <a:lvl8pPr marL="14615587" indent="0" algn="ctr" defTabSz="4175882" rtl="0" eaLnBrk="1" latinLnBrk="0" hangingPunct="1">
              <a:spcBef>
                <a:spcPct val="20000"/>
              </a:spcBef>
              <a:buFont typeface="Arial" panose="020B0604020202020204" pitchFamily="34" charset="0"/>
              <a:buNone/>
              <a:defRPr sz="9100" kern="1200">
                <a:solidFill>
                  <a:schemeClr val="tx1">
                    <a:tint val="75000"/>
                  </a:schemeClr>
                </a:solidFill>
                <a:latin typeface="+mn-lt"/>
                <a:ea typeface="+mn-ea"/>
                <a:cs typeface="+mn-cs"/>
              </a:defRPr>
            </a:lvl8pPr>
            <a:lvl9pPr marL="16703528" indent="0" algn="ctr" defTabSz="4175882" rtl="0" eaLnBrk="1" latinLnBrk="0" hangingPunct="1">
              <a:spcBef>
                <a:spcPct val="20000"/>
              </a:spcBef>
              <a:buFont typeface="Arial" panose="020B0604020202020204" pitchFamily="34" charset="0"/>
              <a:buNone/>
              <a:defRPr sz="9100" kern="1200">
                <a:solidFill>
                  <a:schemeClr val="tx1">
                    <a:tint val="75000"/>
                  </a:schemeClr>
                </a:solidFill>
                <a:latin typeface="+mn-lt"/>
                <a:ea typeface="+mn-ea"/>
                <a:cs typeface="+mn-cs"/>
              </a:defRPr>
            </a:lvl9pPr>
          </a:lstStyle>
          <a:p>
            <a:pPr algn="l"/>
            <a:r>
              <a:rPr lang="cs-CZ" sz="3600" dirty="0" err="1" smtClean="0"/>
              <a:t>References</a:t>
            </a:r>
            <a:r>
              <a:rPr lang="cs-CZ" sz="3600" dirty="0" smtClean="0"/>
              <a:t>:</a:t>
            </a:r>
          </a:p>
          <a:p>
            <a:pPr algn="l"/>
            <a:r>
              <a:rPr lang="en-US" sz="3600" dirty="0" smtClean="0"/>
              <a:t>[</a:t>
            </a:r>
            <a:r>
              <a:rPr lang="cs-CZ" sz="3600" dirty="0" smtClean="0"/>
              <a:t>1</a:t>
            </a:r>
            <a:r>
              <a:rPr lang="en-US" sz="3600" dirty="0" smtClean="0"/>
              <a:t>] 2G </a:t>
            </a:r>
            <a:r>
              <a:rPr lang="en-US" sz="3600" dirty="0"/>
              <a:t>HTS wire #SCS4050 produced by </a:t>
            </a:r>
            <a:r>
              <a:rPr lang="en-US" sz="3600" dirty="0" err="1"/>
              <a:t>SuperPower</a:t>
            </a:r>
            <a:r>
              <a:rPr lang="en-US" sz="3600" dirty="0"/>
              <a:t> Inc., 〈http://www.superpowerinc.com</a:t>
            </a:r>
            <a:r>
              <a:rPr lang="en-US" sz="3600" dirty="0" smtClean="0"/>
              <a:t>〉.</a:t>
            </a:r>
          </a:p>
          <a:p>
            <a:pPr algn="l"/>
            <a:r>
              <a:rPr lang="en-US" sz="3600" dirty="0"/>
              <a:t>[2] Z</a:t>
            </a:r>
            <a:r>
              <a:rPr lang="cs-CZ" sz="3600" dirty="0"/>
              <a:t>. </a:t>
            </a:r>
            <a:r>
              <a:rPr lang="en-US" sz="3600" dirty="0" err="1"/>
              <a:t>Janů</a:t>
            </a:r>
            <a:r>
              <a:rPr lang="en-US" sz="3600" dirty="0"/>
              <a:t> and F</a:t>
            </a:r>
            <a:r>
              <a:rPr lang="cs-CZ" sz="3600" dirty="0"/>
              <a:t>. </a:t>
            </a:r>
            <a:r>
              <a:rPr lang="en-US" sz="3600" dirty="0" err="1"/>
              <a:t>Soukup</a:t>
            </a:r>
            <a:r>
              <a:rPr lang="cs-CZ" sz="3600" dirty="0"/>
              <a:t>, </a:t>
            </a:r>
            <a:r>
              <a:rPr lang="en-US" sz="3600" dirty="0"/>
              <a:t>Review of Scientific Instruments </a:t>
            </a:r>
            <a:r>
              <a:rPr lang="en-US" sz="3600" b="1" dirty="0"/>
              <a:t>88</a:t>
            </a:r>
            <a:r>
              <a:rPr lang="cs-CZ" sz="3600" dirty="0"/>
              <a:t> (2017)</a:t>
            </a:r>
            <a:r>
              <a:rPr lang="en-US" sz="3600" dirty="0"/>
              <a:t> 065104; </a:t>
            </a:r>
            <a:r>
              <a:rPr lang="en-US" sz="3600" dirty="0" err="1"/>
              <a:t>doi</a:t>
            </a:r>
            <a:r>
              <a:rPr lang="en-US" sz="3600" dirty="0"/>
              <a:t>: 10.1063/1.4984943.</a:t>
            </a:r>
            <a:endParaRPr lang="cs-CZ" sz="3600" dirty="0"/>
          </a:p>
          <a:p>
            <a:pPr algn="l"/>
            <a:r>
              <a:rPr lang="en-US" sz="3600" dirty="0" smtClean="0"/>
              <a:t>[</a:t>
            </a:r>
            <a:r>
              <a:rPr lang="cs-CZ" sz="3600" dirty="0" smtClean="0"/>
              <a:t>3</a:t>
            </a:r>
            <a:r>
              <a:rPr lang="en-US" sz="3600" dirty="0" smtClean="0"/>
              <a:t>] </a:t>
            </a:r>
            <a:r>
              <a:rPr lang="en-US" sz="3600" dirty="0"/>
              <a:t>Z</a:t>
            </a:r>
            <a:r>
              <a:rPr lang="cs-CZ" sz="3600" dirty="0"/>
              <a:t>. </a:t>
            </a:r>
            <a:r>
              <a:rPr lang="en-US" sz="3600" dirty="0" err="1"/>
              <a:t>Janů</a:t>
            </a:r>
            <a:r>
              <a:rPr lang="cs-CZ" sz="3600" dirty="0"/>
              <a:t> and</a:t>
            </a:r>
            <a:r>
              <a:rPr lang="en-US" sz="3600" dirty="0"/>
              <a:t> T</a:t>
            </a:r>
            <a:r>
              <a:rPr lang="cs-CZ" sz="3600" dirty="0"/>
              <a:t>. </a:t>
            </a:r>
            <a:r>
              <a:rPr lang="en-US" sz="3600" dirty="0" err="1"/>
              <a:t>Chagovets</a:t>
            </a:r>
            <a:r>
              <a:rPr lang="cs-CZ" sz="3600" dirty="0"/>
              <a:t>, </a:t>
            </a:r>
            <a:r>
              <a:rPr lang="en-US" sz="3600" dirty="0" err="1"/>
              <a:t>Physica</a:t>
            </a:r>
            <a:r>
              <a:rPr lang="en-US" sz="3600" dirty="0"/>
              <a:t> B </a:t>
            </a:r>
            <a:r>
              <a:rPr lang="en-US" sz="3600" b="1" dirty="0"/>
              <a:t>504</a:t>
            </a:r>
            <a:r>
              <a:rPr lang="en-US" sz="3600" dirty="0"/>
              <a:t> (2017) 9–12</a:t>
            </a:r>
            <a:r>
              <a:rPr lang="cs-CZ" sz="3600" dirty="0"/>
              <a:t>, </a:t>
            </a:r>
            <a:r>
              <a:rPr lang="cs-CZ" sz="3600" dirty="0" err="1"/>
              <a:t>doi</a:t>
            </a:r>
            <a:r>
              <a:rPr lang="cs-CZ" sz="3600" dirty="0"/>
              <a:t>: </a:t>
            </a:r>
            <a:r>
              <a:rPr lang="en-US" sz="3600" dirty="0">
                <a:hlinkClick r:id="rId3"/>
              </a:rPr>
              <a:t>10.1016/j.physb.2016.10.003</a:t>
            </a:r>
            <a:endParaRPr lang="en-US" sz="3600" dirty="0"/>
          </a:p>
          <a:p>
            <a:pPr algn="l"/>
            <a:r>
              <a:rPr lang="en-US" sz="3600" dirty="0" smtClean="0"/>
              <a:t>[</a:t>
            </a:r>
            <a:r>
              <a:rPr lang="cs-CZ" sz="3600" dirty="0" smtClean="0"/>
              <a:t>4</a:t>
            </a:r>
            <a:r>
              <a:rPr lang="en-US" sz="3600" dirty="0" smtClean="0"/>
              <a:t>] Z</a:t>
            </a:r>
            <a:r>
              <a:rPr lang="cs-CZ" sz="3600" dirty="0" smtClean="0"/>
              <a:t>. </a:t>
            </a:r>
            <a:r>
              <a:rPr lang="en-US" sz="3600" dirty="0" err="1" smtClean="0"/>
              <a:t>Janů</a:t>
            </a:r>
            <a:r>
              <a:rPr lang="en-US" sz="3600" dirty="0" smtClean="0"/>
              <a:t> and F</a:t>
            </a:r>
            <a:r>
              <a:rPr lang="cs-CZ" sz="3600" dirty="0" smtClean="0"/>
              <a:t>. </a:t>
            </a:r>
            <a:r>
              <a:rPr lang="en-US" sz="3600" dirty="0" err="1" smtClean="0"/>
              <a:t>Soukup</a:t>
            </a:r>
            <a:r>
              <a:rPr lang="cs-CZ" sz="3600" dirty="0" smtClean="0"/>
              <a:t>, </a:t>
            </a:r>
            <a:r>
              <a:rPr lang="fr-FR" sz="3600" dirty="0" err="1" smtClean="0"/>
              <a:t>Supercond</a:t>
            </a:r>
            <a:r>
              <a:rPr lang="fr-FR" sz="3600" dirty="0" smtClean="0"/>
              <a:t>. </a:t>
            </a:r>
            <a:r>
              <a:rPr lang="fr-FR" sz="3600" dirty="0" err="1" smtClean="0"/>
              <a:t>Sci</a:t>
            </a:r>
            <a:r>
              <a:rPr lang="fr-FR" sz="3600" dirty="0" smtClean="0"/>
              <a:t>. </a:t>
            </a:r>
            <a:r>
              <a:rPr lang="fr-FR" sz="3600" dirty="0" err="1" smtClean="0"/>
              <a:t>Technol</a:t>
            </a:r>
            <a:r>
              <a:rPr lang="fr-FR" sz="3600" dirty="0" smtClean="0"/>
              <a:t>. </a:t>
            </a:r>
            <a:r>
              <a:rPr lang="fr-FR" sz="3600" b="1" dirty="0" smtClean="0"/>
              <a:t>28</a:t>
            </a:r>
            <a:r>
              <a:rPr lang="fr-FR" sz="3600" dirty="0" smtClean="0"/>
              <a:t> (2015) 085016</a:t>
            </a:r>
            <a:r>
              <a:rPr lang="cs-CZ" sz="3600" dirty="0" smtClean="0"/>
              <a:t>,</a:t>
            </a:r>
            <a:r>
              <a:rPr lang="fr-FR" sz="3600" dirty="0" smtClean="0"/>
              <a:t> doi:10.1088/0953-2048/28/8/085016</a:t>
            </a:r>
            <a:endParaRPr lang="cs-CZ" sz="3600" dirty="0" smtClean="0"/>
          </a:p>
          <a:p>
            <a:pPr algn="l"/>
            <a:endParaRPr lang="en-US" sz="3600" dirty="0"/>
          </a:p>
        </p:txBody>
      </p:sp>
      <mc:AlternateContent xmlns:mc="http://schemas.openxmlformats.org/markup-compatibility/2006">
        <mc:Choice xmlns:a14="http://schemas.microsoft.com/office/drawing/2010/main" Requires="a14">
          <p:sp>
            <p:nvSpPr>
              <p:cNvPr id="3" name="TextBox 2"/>
              <p:cNvSpPr txBox="1"/>
              <p:nvPr/>
            </p:nvSpPr>
            <p:spPr>
              <a:xfrm>
                <a:off x="904081" y="5079206"/>
                <a:ext cx="19584458" cy="8450006"/>
              </a:xfrm>
              <a:prstGeom prst="rect">
                <a:avLst/>
              </a:prstGeom>
              <a:noFill/>
            </p:spPr>
            <p:txBody>
              <a:bodyPr wrap="square" rtlCol="0">
                <a:spAutoFit/>
              </a:bodyPr>
              <a:lstStyle/>
              <a:p>
                <a:r>
                  <a:rPr lang="cs-CZ" sz="3600" dirty="0" smtClean="0"/>
                  <a:t>Introduction</a:t>
                </a:r>
              </a:p>
              <a:p>
                <a:r>
                  <a:rPr lang="en-US" sz="3600" dirty="0" smtClean="0"/>
                  <a:t>In a superconductor</a:t>
                </a:r>
                <a:r>
                  <a:rPr lang="cs-CZ" sz="3600" dirty="0" smtClean="0"/>
                  <a:t> in </a:t>
                </a:r>
                <a:r>
                  <a:rPr lang="cs-CZ" sz="3600" dirty="0" err="1" smtClean="0"/>
                  <a:t>the</a:t>
                </a:r>
                <a:r>
                  <a:rPr lang="cs-CZ" sz="3600" dirty="0" smtClean="0"/>
                  <a:t> </a:t>
                </a:r>
                <a:r>
                  <a:rPr lang="cs-CZ" sz="3600" dirty="0" err="1" smtClean="0"/>
                  <a:t>critical</a:t>
                </a:r>
                <a:r>
                  <a:rPr lang="cs-CZ" sz="3600" dirty="0" smtClean="0"/>
                  <a:t> </a:t>
                </a:r>
                <a:r>
                  <a:rPr lang="cs-CZ" sz="3600" dirty="0" err="1" smtClean="0"/>
                  <a:t>state</a:t>
                </a:r>
                <a:r>
                  <a:rPr lang="en-US" sz="3600" dirty="0" smtClean="0"/>
                  <a:t>, </a:t>
                </a:r>
                <a:r>
                  <a:rPr lang="en-US" sz="3600" dirty="0"/>
                  <a:t>the distribution of </a:t>
                </a:r>
                <a:r>
                  <a:rPr lang="cs-CZ" sz="3600" dirty="0" err="1" smtClean="0"/>
                  <a:t>induced</a:t>
                </a:r>
                <a:r>
                  <a:rPr lang="cs-CZ" sz="3600" dirty="0" smtClean="0"/>
                  <a:t> </a:t>
                </a:r>
                <a:r>
                  <a:rPr lang="en-US" sz="3600" dirty="0" smtClean="0"/>
                  <a:t>shielding </a:t>
                </a:r>
                <a:r>
                  <a:rPr lang="en-US" sz="3600" dirty="0"/>
                  <a:t>currents is quasi-static and depends on the value of the </a:t>
                </a:r>
                <a:r>
                  <a:rPr lang="cs-CZ" sz="3600" dirty="0" err="1" smtClean="0"/>
                  <a:t>applied</a:t>
                </a:r>
                <a:r>
                  <a:rPr lang="cs-CZ" sz="3600" dirty="0" smtClean="0"/>
                  <a:t> </a:t>
                </a:r>
                <a:r>
                  <a:rPr lang="en-US" sz="3600" dirty="0" smtClean="0"/>
                  <a:t>field </a:t>
                </a:r>
                <a:r>
                  <a:rPr lang="en-US" sz="3600" dirty="0"/>
                  <a:t>and its history</a:t>
                </a:r>
                <a:r>
                  <a:rPr lang="en-US" sz="3600" dirty="0" smtClean="0"/>
                  <a:t>.</a:t>
                </a:r>
                <a:r>
                  <a:rPr lang="cs-CZ" sz="3600" dirty="0" smtClean="0"/>
                  <a:t> </a:t>
                </a:r>
                <a:r>
                  <a:rPr lang="en-US" sz="3600" dirty="0"/>
                  <a:t>This </a:t>
                </a:r>
                <a:r>
                  <a:rPr lang="en-US" sz="3600" dirty="0" err="1" smtClean="0"/>
                  <a:t>hystere</a:t>
                </a:r>
                <a:r>
                  <a:rPr lang="cs-CZ" sz="3600" dirty="0" smtClean="0"/>
                  <a:t>sis </a:t>
                </a:r>
                <a:r>
                  <a:rPr lang="en-US" sz="3600" dirty="0" smtClean="0"/>
                  <a:t>leads </a:t>
                </a:r>
                <a:r>
                  <a:rPr lang="en-US" sz="3600" dirty="0"/>
                  <a:t>to the fact that in a time-periodically variable field the current distribution and its magnetic moment depend on the peak value of the field but not on the </a:t>
                </a:r>
                <a:r>
                  <a:rPr lang="cs-CZ" sz="3600" dirty="0" err="1" smtClean="0"/>
                  <a:t>rate</a:t>
                </a:r>
                <a:r>
                  <a:rPr lang="cs-CZ" sz="3600" dirty="0" smtClean="0"/>
                  <a:t> </a:t>
                </a:r>
                <a:r>
                  <a:rPr lang="en-US" sz="3600" dirty="0" smtClean="0"/>
                  <a:t>of </a:t>
                </a:r>
                <a:r>
                  <a:rPr lang="cs-CZ" sz="3600" dirty="0" err="1" smtClean="0"/>
                  <a:t>change</a:t>
                </a:r>
                <a:r>
                  <a:rPr lang="cs-CZ" sz="3600" dirty="0" smtClean="0"/>
                  <a:t> </a:t>
                </a:r>
                <a:r>
                  <a:rPr lang="cs-CZ" sz="3600" dirty="0" err="1" smtClean="0"/>
                  <a:t>of</a:t>
                </a:r>
                <a:r>
                  <a:rPr lang="cs-CZ" sz="3600" dirty="0" smtClean="0"/>
                  <a:t> </a:t>
                </a:r>
                <a:r>
                  <a:rPr lang="en-US" sz="3600" dirty="0" smtClean="0"/>
                  <a:t>the field.</a:t>
                </a:r>
                <a:r>
                  <a:rPr lang="cs-CZ" sz="3600" dirty="0" smtClean="0"/>
                  <a:t> </a:t>
                </a:r>
                <a:r>
                  <a:rPr lang="en-US" sz="3600" dirty="0" smtClean="0"/>
                  <a:t>The </a:t>
                </a:r>
                <a:r>
                  <a:rPr lang="en-US" sz="3600" dirty="0"/>
                  <a:t>magnetization </a:t>
                </a:r>
                <a:r>
                  <a:rPr lang="en-US" sz="3600" dirty="0" smtClean="0"/>
                  <a:t>loop and </a:t>
                </a:r>
                <a:r>
                  <a:rPr lang="cs-CZ" sz="3600" dirty="0" err="1" smtClean="0"/>
                  <a:t>its</a:t>
                </a:r>
                <a:r>
                  <a:rPr lang="cs-CZ" sz="3600" dirty="0" smtClean="0"/>
                  <a:t> </a:t>
                </a:r>
                <a:r>
                  <a:rPr lang="en-US" sz="3600" dirty="0" smtClean="0"/>
                  <a:t>area</a:t>
                </a:r>
                <a:r>
                  <a:rPr lang="en-US" sz="3600" dirty="0"/>
                  <a:t>, </a:t>
                </a:r>
                <a:r>
                  <a:rPr lang="en-US" sz="3600" dirty="0" err="1" smtClean="0"/>
                  <a:t>i</a:t>
                </a:r>
                <a:r>
                  <a:rPr lang="cs-CZ" sz="3600" dirty="0" smtClean="0"/>
                  <a:t>.</a:t>
                </a:r>
                <a:r>
                  <a:rPr lang="en-US" sz="3600" dirty="0" smtClean="0"/>
                  <a:t>e</a:t>
                </a:r>
                <a:r>
                  <a:rPr lang="cs-CZ" sz="3600" dirty="0" smtClean="0"/>
                  <a:t>.</a:t>
                </a:r>
                <a:r>
                  <a:rPr lang="en-US" sz="3600" dirty="0" smtClean="0"/>
                  <a:t> </a:t>
                </a:r>
                <a:r>
                  <a:rPr lang="en-US" sz="3600" dirty="0"/>
                  <a:t>the </a:t>
                </a:r>
                <a:r>
                  <a:rPr lang="en-US" sz="3600" dirty="0" smtClean="0"/>
                  <a:t>loss</a:t>
                </a:r>
                <a:r>
                  <a:rPr lang="cs-CZ" sz="3600" dirty="0" smtClean="0"/>
                  <a:t>es</a:t>
                </a:r>
                <a:r>
                  <a:rPr lang="en-US" sz="3600" dirty="0" smtClean="0"/>
                  <a:t>, </a:t>
                </a:r>
                <a:r>
                  <a:rPr lang="cs-CZ" sz="3600" dirty="0" smtClean="0"/>
                  <a:t>are</a:t>
                </a:r>
                <a:r>
                  <a:rPr lang="en-US" sz="3600" dirty="0" smtClean="0"/>
                  <a:t> </a:t>
                </a:r>
                <a:r>
                  <a:rPr lang="en-US" sz="3600" dirty="0"/>
                  <a:t>given by </a:t>
                </a:r>
                <a:r>
                  <a:rPr lang="cs-CZ" sz="3600" dirty="0" err="1" smtClean="0"/>
                  <a:t>the</a:t>
                </a:r>
                <a:r>
                  <a:rPr lang="cs-CZ" sz="3600" dirty="0" smtClean="0"/>
                  <a:t> ratio </a:t>
                </a:r>
                <a:r>
                  <a:rPr lang="cs-CZ" sz="3600" dirty="0" err="1" smtClean="0"/>
                  <a:t>of</a:t>
                </a:r>
                <a:r>
                  <a:rPr lang="cs-CZ" sz="3600" dirty="0" smtClean="0"/>
                  <a:t> </a:t>
                </a:r>
                <a:r>
                  <a:rPr lang="en-US" sz="3600" dirty="0" smtClean="0"/>
                  <a:t>the </a:t>
                </a:r>
                <a:r>
                  <a:rPr lang="en-US" sz="3600" dirty="0"/>
                  <a:t>peak value of the </a:t>
                </a:r>
                <a:r>
                  <a:rPr lang="en-US" sz="3600" dirty="0" smtClean="0"/>
                  <a:t>field</a:t>
                </a:r>
                <a:r>
                  <a:rPr lang="cs-CZ" sz="3600" dirty="0" smtClean="0"/>
                  <a:t> and </a:t>
                </a:r>
                <a:r>
                  <a:rPr lang="cs-CZ" sz="3600" dirty="0" err="1" smtClean="0"/>
                  <a:t>the</a:t>
                </a:r>
                <a:r>
                  <a:rPr lang="cs-CZ" sz="3600" dirty="0" smtClean="0"/>
                  <a:t> </a:t>
                </a:r>
                <a:r>
                  <a:rPr lang="cs-CZ" sz="3600" dirty="0" err="1" smtClean="0"/>
                  <a:t>critical</a:t>
                </a:r>
                <a:r>
                  <a:rPr lang="cs-CZ" sz="3600" dirty="0" smtClean="0"/>
                  <a:t> </a:t>
                </a:r>
                <a:r>
                  <a:rPr lang="cs-CZ" sz="3600" dirty="0" err="1" smtClean="0"/>
                  <a:t>current</a:t>
                </a:r>
                <a:r>
                  <a:rPr lang="cs-CZ" sz="3600" dirty="0" smtClean="0"/>
                  <a:t> </a:t>
                </a:r>
                <a:r>
                  <a:rPr lang="cs-CZ" sz="3600" dirty="0" err="1" smtClean="0"/>
                  <a:t>density</a:t>
                </a:r>
                <a:r>
                  <a:rPr lang="en-US" sz="3600" dirty="0" smtClean="0"/>
                  <a:t>. </a:t>
                </a:r>
                <a:r>
                  <a:rPr lang="en-US" sz="3600" dirty="0"/>
                  <a:t>This suggests that by applying </a:t>
                </a:r>
                <a:r>
                  <a:rPr lang="en-US" sz="3600" dirty="0" smtClean="0"/>
                  <a:t>a</a:t>
                </a:r>
                <a:r>
                  <a:rPr lang="cs-CZ" sz="3600" dirty="0" smtClean="0"/>
                  <a:t> </a:t>
                </a:r>
                <a:r>
                  <a:rPr lang="cs-CZ" sz="3600" dirty="0" err="1" smtClean="0"/>
                  <a:t>field</a:t>
                </a:r>
                <a:r>
                  <a:rPr lang="en-US" sz="3600" dirty="0" smtClean="0"/>
                  <a:t> </a:t>
                </a:r>
                <a:r>
                  <a:rPr lang="cs-CZ" sz="3600" dirty="0" err="1" smtClean="0"/>
                  <a:t>waveform</a:t>
                </a:r>
                <a:r>
                  <a:rPr lang="cs-CZ" sz="3600" dirty="0" smtClean="0"/>
                  <a:t> </a:t>
                </a:r>
                <a:r>
                  <a:rPr lang="en-US" sz="3600" dirty="0" smtClean="0"/>
                  <a:t>with </a:t>
                </a:r>
                <a:r>
                  <a:rPr lang="en-US" sz="3600" dirty="0"/>
                  <a:t>the same </a:t>
                </a:r>
                <a:r>
                  <a:rPr lang="cs-CZ" sz="3600" dirty="0" err="1" smtClean="0"/>
                  <a:t>effective</a:t>
                </a:r>
                <a:r>
                  <a:rPr lang="cs-CZ" sz="3600" dirty="0" smtClean="0"/>
                  <a:t> (</a:t>
                </a:r>
                <a:r>
                  <a:rPr lang="en-US" sz="3600" dirty="0" err="1" smtClean="0"/>
                  <a:t>rms</a:t>
                </a:r>
                <a:r>
                  <a:rPr lang="cs-CZ" sz="3600" dirty="0" smtClean="0"/>
                  <a:t>)</a:t>
                </a:r>
                <a:r>
                  <a:rPr lang="en-US" sz="3600" dirty="0" smtClean="0"/>
                  <a:t> </a:t>
                </a:r>
                <a:r>
                  <a:rPr lang="en-US" sz="3600" dirty="0"/>
                  <a:t>value but a larger </a:t>
                </a:r>
                <a:r>
                  <a:rPr lang="cs-CZ" sz="3600" dirty="0" err="1" smtClean="0"/>
                  <a:t>crest</a:t>
                </a:r>
                <a:r>
                  <a:rPr lang="en-US" sz="3600" dirty="0" smtClean="0"/>
                  <a:t> factor</a:t>
                </a:r>
                <a:r>
                  <a:rPr lang="cs-CZ" sz="3600" dirty="0" smtClean="0"/>
                  <a:t> </a:t>
                </a:r>
                <a14:m>
                  <m:oMath xmlns:m="http://schemas.openxmlformats.org/officeDocument/2006/math">
                    <m:d>
                      <m:dPr>
                        <m:begChr m:val="|"/>
                        <m:endChr m:val="|"/>
                        <m:ctrlPr>
                          <a:rPr lang="en-US" sz="3600" i="1">
                            <a:latin typeface="Cambria Math"/>
                          </a:rPr>
                        </m:ctrlPr>
                      </m:dPr>
                      <m:e>
                        <m:sSub>
                          <m:sSubPr>
                            <m:ctrlPr>
                              <a:rPr lang="en-US" sz="3600" i="1">
                                <a:latin typeface="Cambria Math"/>
                              </a:rPr>
                            </m:ctrlPr>
                          </m:sSubPr>
                          <m:e>
                            <m:r>
                              <a:rPr lang="en-US" sz="3600" i="1">
                                <a:latin typeface="Cambria Math"/>
                              </a:rPr>
                              <m:t>𝐵</m:t>
                            </m:r>
                          </m:e>
                          <m:sub>
                            <m:r>
                              <a:rPr lang="en-US" sz="3600" i="1">
                                <a:latin typeface="Cambria Math"/>
                              </a:rPr>
                              <m:t>𝑝</m:t>
                            </m:r>
                          </m:sub>
                        </m:sSub>
                      </m:e>
                    </m:d>
                    <m:r>
                      <a:rPr lang="en-US" sz="3600" i="1">
                        <a:latin typeface="Cambria Math"/>
                      </a:rPr>
                      <m:t>/</m:t>
                    </m:r>
                    <m:sSub>
                      <m:sSubPr>
                        <m:ctrlPr>
                          <a:rPr lang="en-US" sz="3600" i="1">
                            <a:latin typeface="Cambria Math"/>
                          </a:rPr>
                        </m:ctrlPr>
                      </m:sSubPr>
                      <m:e>
                        <m:r>
                          <a:rPr lang="en-US" sz="3600" i="1">
                            <a:latin typeface="Cambria Math"/>
                          </a:rPr>
                          <m:t>𝐵</m:t>
                        </m:r>
                      </m:e>
                      <m:sub>
                        <m:r>
                          <a:rPr lang="en-US" sz="3600" i="1">
                            <a:latin typeface="Cambria Math"/>
                          </a:rPr>
                          <m:t>𝑟𝑚𝑠</m:t>
                        </m:r>
                      </m:sub>
                    </m:sSub>
                  </m:oMath>
                </a14:m>
                <a:r>
                  <a:rPr lang="en-US" sz="3600" dirty="0" smtClean="0"/>
                  <a:t>, </a:t>
                </a:r>
                <a:r>
                  <a:rPr lang="en-US" sz="3600" dirty="0"/>
                  <a:t>it is possible to reduce losses</a:t>
                </a:r>
                <a:r>
                  <a:rPr lang="en-US" sz="3600" dirty="0" smtClean="0"/>
                  <a:t>.</a:t>
                </a:r>
                <a:r>
                  <a:rPr lang="cs-CZ" sz="3600" dirty="0" smtClean="0"/>
                  <a:t> </a:t>
                </a:r>
                <a:r>
                  <a:rPr lang="en-US" sz="3600" dirty="0"/>
                  <a:t>This is diametrically opposed to the </a:t>
                </a:r>
                <a:r>
                  <a:rPr lang="cs-CZ" sz="3600" dirty="0" smtClean="0"/>
                  <a:t>flux-</a:t>
                </a:r>
                <a:r>
                  <a:rPr lang="en-US" sz="3600" dirty="0" smtClean="0"/>
                  <a:t>flow </a:t>
                </a:r>
                <a:r>
                  <a:rPr lang="cs-CZ" sz="3600" dirty="0" err="1" smtClean="0"/>
                  <a:t>regime</a:t>
                </a:r>
                <a:r>
                  <a:rPr lang="cs-CZ" sz="3600" dirty="0" smtClean="0"/>
                  <a:t> </a:t>
                </a:r>
                <a:r>
                  <a:rPr lang="en-US" sz="3600" dirty="0" smtClean="0"/>
                  <a:t>or </a:t>
                </a:r>
                <a:r>
                  <a:rPr lang="en-US" sz="3600" dirty="0"/>
                  <a:t>normal state, where the losses are proportional to the </a:t>
                </a:r>
                <a:r>
                  <a:rPr lang="en-US" sz="3600" dirty="0" err="1"/>
                  <a:t>rms</a:t>
                </a:r>
                <a:r>
                  <a:rPr lang="en-US" sz="3600" dirty="0"/>
                  <a:t> value of the field. </a:t>
                </a:r>
                <a:endParaRPr lang="cs-CZ" sz="3600" dirty="0" smtClean="0"/>
              </a:p>
              <a:p>
                <a:r>
                  <a:rPr lang="en-US" sz="3600" dirty="0" smtClean="0"/>
                  <a:t>If</a:t>
                </a:r>
                <a:r>
                  <a:rPr lang="en-US" sz="3600" dirty="0"/>
                  <a:t>, instead of a sinusoidal </a:t>
                </a:r>
                <a:r>
                  <a:rPr lang="en-US" sz="3600" dirty="0" smtClean="0"/>
                  <a:t>field</a:t>
                </a:r>
                <a:r>
                  <a:rPr lang="cs-CZ" sz="3600" dirty="0" smtClean="0"/>
                  <a:t> </a:t>
                </a:r>
                <a14:m>
                  <m:oMath xmlns:m="http://schemas.openxmlformats.org/officeDocument/2006/math">
                    <m:r>
                      <a:rPr lang="cs-CZ" sz="3600" b="0" i="1" smtClean="0">
                        <a:latin typeface="Cambria Math"/>
                      </a:rPr>
                      <m:t>𝐵</m:t>
                    </m:r>
                    <m:d>
                      <m:dPr>
                        <m:ctrlPr>
                          <a:rPr lang="cs-CZ" sz="3600" b="0" i="1" smtClean="0">
                            <a:latin typeface="Cambria Math"/>
                          </a:rPr>
                        </m:ctrlPr>
                      </m:dPr>
                      <m:e>
                        <m:r>
                          <a:rPr lang="cs-CZ" sz="3600" b="0" i="1" smtClean="0">
                            <a:latin typeface="Cambria Math"/>
                          </a:rPr>
                          <m:t>𝑡</m:t>
                        </m:r>
                      </m:e>
                    </m:d>
                    <m:r>
                      <a:rPr lang="cs-CZ" sz="3600" b="0" i="1" smtClean="0">
                        <a:latin typeface="Cambria Math"/>
                      </a:rPr>
                      <m:t>=</m:t>
                    </m:r>
                    <m:sSub>
                      <m:sSubPr>
                        <m:ctrlPr>
                          <a:rPr lang="cs-CZ" sz="3600" b="0" i="1" smtClean="0">
                            <a:latin typeface="Cambria Math"/>
                          </a:rPr>
                        </m:ctrlPr>
                      </m:sSubPr>
                      <m:e>
                        <m:r>
                          <a:rPr lang="cs-CZ" sz="3600" b="0" i="1" smtClean="0">
                            <a:latin typeface="Cambria Math"/>
                          </a:rPr>
                          <m:t>𝐵</m:t>
                        </m:r>
                      </m:e>
                      <m:sub>
                        <m:r>
                          <a:rPr lang="cs-CZ" sz="3600" b="0" i="1" smtClean="0">
                            <a:latin typeface="Cambria Math"/>
                          </a:rPr>
                          <m:t>1</m:t>
                        </m:r>
                      </m:sub>
                    </m:sSub>
                    <m:func>
                      <m:funcPr>
                        <m:ctrlPr>
                          <a:rPr lang="cs-CZ" sz="3600" b="0" i="1" smtClean="0">
                            <a:latin typeface="Cambria Math"/>
                          </a:rPr>
                        </m:ctrlPr>
                      </m:funcPr>
                      <m:fName>
                        <m:r>
                          <m:rPr>
                            <m:sty m:val="p"/>
                          </m:rPr>
                          <a:rPr lang="cs-CZ" sz="3600" b="0" i="0" smtClean="0">
                            <a:latin typeface="Cambria Math"/>
                          </a:rPr>
                          <m:t>sin</m:t>
                        </m:r>
                      </m:fName>
                      <m:e>
                        <m:r>
                          <a:rPr lang="cs-CZ" sz="3600" b="0" i="1" smtClean="0">
                            <a:latin typeface="Cambria Math"/>
                          </a:rPr>
                          <m:t>2</m:t>
                        </m:r>
                        <m:r>
                          <a:rPr lang="cs-CZ" sz="3600" b="0" i="1" smtClean="0">
                            <a:latin typeface="Cambria Math"/>
                            <a:ea typeface="Cambria Math"/>
                          </a:rPr>
                          <m:t>𝜋</m:t>
                        </m:r>
                        <m:sSub>
                          <m:sSubPr>
                            <m:ctrlPr>
                              <a:rPr lang="cs-CZ" sz="3600" b="0" i="1" smtClean="0">
                                <a:latin typeface="Cambria Math"/>
                                <a:ea typeface="Cambria Math"/>
                              </a:rPr>
                            </m:ctrlPr>
                          </m:sSubPr>
                          <m:e>
                            <m:r>
                              <a:rPr lang="cs-CZ" sz="3600" b="0" i="1" smtClean="0">
                                <a:latin typeface="Cambria Math"/>
                                <a:ea typeface="Cambria Math"/>
                              </a:rPr>
                              <m:t>𝑓</m:t>
                            </m:r>
                          </m:e>
                          <m:sub>
                            <m:r>
                              <a:rPr lang="cs-CZ" sz="3600" b="0" i="1" smtClean="0">
                                <a:latin typeface="Cambria Math"/>
                                <a:ea typeface="Cambria Math"/>
                              </a:rPr>
                              <m:t>1</m:t>
                            </m:r>
                          </m:sub>
                        </m:sSub>
                        <m:r>
                          <a:rPr lang="cs-CZ" sz="3600" b="0" i="1" smtClean="0">
                            <a:latin typeface="Cambria Math"/>
                            <a:ea typeface="Cambria Math"/>
                          </a:rPr>
                          <m:t>𝑡</m:t>
                        </m:r>
                      </m:e>
                    </m:func>
                  </m:oMath>
                </a14:m>
                <a:r>
                  <a:rPr lang="en-US" sz="3600" dirty="0" smtClean="0"/>
                  <a:t>, </a:t>
                </a:r>
                <a:r>
                  <a:rPr lang="en-US" sz="3600" dirty="0"/>
                  <a:t>we </a:t>
                </a:r>
                <a:r>
                  <a:rPr lang="cs-CZ" sz="3600" dirty="0" err="1" smtClean="0"/>
                  <a:t>apply</a:t>
                </a:r>
                <a:r>
                  <a:rPr lang="en-US" sz="3600" dirty="0" smtClean="0"/>
                  <a:t> </a:t>
                </a:r>
                <a:r>
                  <a:rPr lang="en-US" sz="3600" dirty="0"/>
                  <a:t>a square wave field </a:t>
                </a:r>
                <a:r>
                  <a:rPr lang="cs-CZ" sz="3600" dirty="0" err="1" smtClean="0"/>
                  <a:t>whose</a:t>
                </a:r>
                <a:r>
                  <a:rPr lang="cs-CZ" sz="3600" dirty="0" smtClean="0"/>
                  <a:t> </a:t>
                </a:r>
                <a:r>
                  <a:rPr lang="en-US" sz="3600" dirty="0" smtClean="0"/>
                  <a:t>F</a:t>
                </a:r>
                <a:r>
                  <a:rPr lang="cs-CZ" sz="3600" dirty="0" err="1" smtClean="0"/>
                  <a:t>ourier</a:t>
                </a:r>
                <a:r>
                  <a:rPr lang="en-US" sz="3600" dirty="0" smtClean="0"/>
                  <a:t> series</a:t>
                </a:r>
                <a:r>
                  <a:rPr lang="cs-CZ" sz="3600" dirty="0" smtClean="0"/>
                  <a:t> </a:t>
                </a:r>
                <a:r>
                  <a:rPr lang="cs-CZ" sz="3600" dirty="0" err="1" smtClean="0"/>
                  <a:t>expansion</a:t>
                </a:r>
                <a:r>
                  <a:rPr lang="cs-CZ" sz="3600" dirty="0" smtClean="0"/>
                  <a:t> </a:t>
                </a:r>
                <a:r>
                  <a:rPr lang="cs-CZ" sz="3600" dirty="0" err="1" smtClean="0"/>
                  <a:t>is</a:t>
                </a:r>
                <a:r>
                  <a:rPr lang="cs-CZ" sz="3600" dirty="0" smtClean="0"/>
                  <a:t> </a:t>
                </a:r>
                <a14:m>
                  <m:oMath xmlns:m="http://schemas.openxmlformats.org/officeDocument/2006/math">
                    <m:r>
                      <a:rPr lang="cs-CZ" sz="3600" i="1">
                        <a:latin typeface="Cambria Math"/>
                      </a:rPr>
                      <m:t>𝐵</m:t>
                    </m:r>
                    <m:r>
                      <a:rPr lang="cs-CZ" sz="3600" i="1">
                        <a:latin typeface="Cambria Math"/>
                      </a:rPr>
                      <m:t>(</m:t>
                    </m:r>
                    <m:r>
                      <a:rPr lang="cs-CZ" sz="3600" i="1">
                        <a:latin typeface="Cambria Math"/>
                      </a:rPr>
                      <m:t>𝑡</m:t>
                    </m:r>
                    <m:r>
                      <a:rPr lang="cs-CZ" sz="3600" i="1">
                        <a:latin typeface="Cambria Math"/>
                      </a:rPr>
                      <m:t>)=</m:t>
                    </m:r>
                    <m:sSub>
                      <m:sSubPr>
                        <m:ctrlPr>
                          <a:rPr lang="cs-CZ" sz="3600" i="1">
                            <a:latin typeface="Cambria Math"/>
                          </a:rPr>
                        </m:ctrlPr>
                      </m:sSubPr>
                      <m:e>
                        <m:r>
                          <a:rPr lang="cs-CZ" sz="3600" i="1">
                            <a:latin typeface="Cambria Math"/>
                          </a:rPr>
                          <m:t>𝐵</m:t>
                        </m:r>
                      </m:e>
                      <m:sub>
                        <m:r>
                          <a:rPr lang="cs-CZ" sz="3600" i="1">
                            <a:latin typeface="Cambria Math"/>
                          </a:rPr>
                          <m:t>1</m:t>
                        </m:r>
                      </m:sub>
                    </m:sSub>
                    <m:nary>
                      <m:naryPr>
                        <m:chr m:val="∑"/>
                        <m:ctrlPr>
                          <a:rPr lang="cs-CZ" sz="3600" i="1">
                            <a:latin typeface="Cambria Math"/>
                          </a:rPr>
                        </m:ctrlPr>
                      </m:naryPr>
                      <m:sub>
                        <m:r>
                          <m:rPr>
                            <m:brk m:alnAt="23"/>
                          </m:rPr>
                          <a:rPr lang="cs-CZ" sz="3600" i="1">
                            <a:latin typeface="Cambria Math"/>
                          </a:rPr>
                          <m:t>𝑛</m:t>
                        </m:r>
                        <m:r>
                          <a:rPr lang="cs-CZ" sz="3600" i="1">
                            <a:latin typeface="Cambria Math"/>
                          </a:rPr>
                          <m:t>=1,3,</m:t>
                        </m:r>
                        <m:r>
                          <a:rPr lang="cs-CZ" sz="3600" b="0" i="1" smtClean="0">
                            <a:latin typeface="Cambria Math"/>
                          </a:rPr>
                          <m:t>…</m:t>
                        </m:r>
                      </m:sub>
                      <m:sup>
                        <m:r>
                          <a:rPr lang="cs-CZ" sz="3600" i="1">
                            <a:latin typeface="Cambria Math"/>
                          </a:rPr>
                          <m:t>𝑁</m:t>
                        </m:r>
                      </m:sup>
                      <m:e>
                        <m:f>
                          <m:fPr>
                            <m:ctrlPr>
                              <a:rPr lang="cs-CZ" sz="3600" i="1">
                                <a:latin typeface="Cambria Math"/>
                              </a:rPr>
                            </m:ctrlPr>
                          </m:fPr>
                          <m:num>
                            <m:r>
                              <m:rPr>
                                <m:sty m:val="p"/>
                              </m:rPr>
                              <a:rPr lang="cs-CZ" sz="3600">
                                <a:latin typeface="Cambria Math"/>
                              </a:rPr>
                              <m:t>sin</m:t>
                            </m:r>
                            <m:r>
                              <a:rPr lang="cs-CZ" sz="3600" i="1">
                                <a:latin typeface="Cambria Math"/>
                              </a:rPr>
                              <m:t>⁡(</m:t>
                            </m:r>
                            <m:r>
                              <a:rPr lang="cs-CZ" sz="3600" i="1">
                                <a:latin typeface="Cambria Math"/>
                              </a:rPr>
                              <m:t>𝑛</m:t>
                            </m:r>
                            <m:r>
                              <a:rPr lang="cs-CZ" sz="3600" i="1">
                                <a:latin typeface="Cambria Math"/>
                              </a:rPr>
                              <m:t>2</m:t>
                            </m:r>
                            <m:r>
                              <a:rPr lang="cs-CZ" sz="3600" i="1">
                                <a:latin typeface="Cambria Math"/>
                                <a:ea typeface="Cambria Math"/>
                              </a:rPr>
                              <m:t>𝜋</m:t>
                            </m:r>
                            <m:sSub>
                              <m:sSubPr>
                                <m:ctrlPr>
                                  <a:rPr lang="cs-CZ" sz="3600" i="1">
                                    <a:latin typeface="Cambria Math"/>
                                    <a:ea typeface="Cambria Math"/>
                                  </a:rPr>
                                </m:ctrlPr>
                              </m:sSubPr>
                              <m:e>
                                <m:r>
                                  <a:rPr lang="cs-CZ" sz="3600" i="1">
                                    <a:latin typeface="Cambria Math"/>
                                    <a:ea typeface="Cambria Math"/>
                                  </a:rPr>
                                  <m:t>𝑓</m:t>
                                </m:r>
                              </m:e>
                              <m:sub>
                                <m:r>
                                  <a:rPr lang="cs-CZ" sz="3600" i="1">
                                    <a:latin typeface="Cambria Math"/>
                                    <a:ea typeface="Cambria Math"/>
                                  </a:rPr>
                                  <m:t>1</m:t>
                                </m:r>
                              </m:sub>
                            </m:sSub>
                            <m:r>
                              <a:rPr lang="cs-CZ" sz="3600" i="1">
                                <a:latin typeface="Cambria Math"/>
                                <a:ea typeface="Cambria Math"/>
                              </a:rPr>
                              <m:t>𝑡</m:t>
                            </m:r>
                            <m:r>
                              <a:rPr lang="cs-CZ" sz="3600" i="1">
                                <a:latin typeface="Cambria Math"/>
                                <a:ea typeface="Cambria Math"/>
                              </a:rPr>
                              <m:t>)</m:t>
                            </m:r>
                          </m:num>
                          <m:den>
                            <m:r>
                              <a:rPr lang="cs-CZ" sz="3600" i="1">
                                <a:latin typeface="Cambria Math"/>
                              </a:rPr>
                              <m:t>𝑛</m:t>
                            </m:r>
                          </m:den>
                        </m:f>
                      </m:e>
                    </m:nary>
                  </m:oMath>
                </a14:m>
                <a:r>
                  <a:rPr lang="cs-CZ" sz="3600" dirty="0" smtClean="0"/>
                  <a:t>, </a:t>
                </a:r>
                <a:r>
                  <a:rPr lang="cs-CZ" sz="3600" dirty="0" err="1" smtClean="0"/>
                  <a:t>its</a:t>
                </a:r>
                <a:r>
                  <a:rPr lang="cs-CZ" sz="3600" dirty="0" smtClean="0"/>
                  <a:t> </a:t>
                </a:r>
                <a:r>
                  <a:rPr lang="cs-CZ" sz="3600" dirty="0" err="1" smtClean="0"/>
                  <a:t>peak</a:t>
                </a:r>
                <a:r>
                  <a:rPr lang="cs-CZ" sz="3600" dirty="0" smtClean="0"/>
                  <a:t> and </a:t>
                </a:r>
                <a:r>
                  <a:rPr lang="cs-CZ" sz="3600" dirty="0" err="1" smtClean="0"/>
                  <a:t>rms</a:t>
                </a:r>
                <a:r>
                  <a:rPr lang="cs-CZ" sz="3600" dirty="0" smtClean="0"/>
                  <a:t> </a:t>
                </a:r>
                <a:r>
                  <a:rPr lang="cs-CZ" sz="3600" dirty="0" err="1" smtClean="0"/>
                  <a:t>values</a:t>
                </a:r>
                <a:r>
                  <a:rPr lang="cs-CZ" sz="3600" dirty="0" smtClean="0"/>
                  <a:t> </a:t>
                </a:r>
                <a:r>
                  <a:rPr lang="en-US" sz="3600" dirty="0" smtClean="0"/>
                  <a:t>are</a:t>
                </a:r>
                <a:r>
                  <a:rPr lang="cs-CZ" sz="3600" dirty="0" smtClean="0"/>
                  <a:t> </a:t>
                </a:r>
                <a14:m>
                  <m:oMath xmlns:m="http://schemas.openxmlformats.org/officeDocument/2006/math">
                    <m:sSub>
                      <m:sSubPr>
                        <m:ctrlPr>
                          <a:rPr lang="cs-CZ" sz="3600" i="1">
                            <a:latin typeface="Cambria Math"/>
                          </a:rPr>
                        </m:ctrlPr>
                      </m:sSubPr>
                      <m:e>
                        <m:r>
                          <a:rPr lang="cs-CZ" sz="3600" i="1">
                            <a:latin typeface="Cambria Math"/>
                          </a:rPr>
                          <m:t>𝐵</m:t>
                        </m:r>
                      </m:e>
                      <m:sub>
                        <m:r>
                          <a:rPr lang="cs-CZ" sz="3600" i="1">
                            <a:latin typeface="Cambria Math"/>
                          </a:rPr>
                          <m:t>𝑝</m:t>
                        </m:r>
                      </m:sub>
                    </m:sSub>
                    <m:r>
                      <a:rPr lang="cs-CZ" sz="3600" i="1">
                        <a:latin typeface="Cambria Math"/>
                      </a:rPr>
                      <m:t>=</m:t>
                    </m:r>
                    <m:sSub>
                      <m:sSubPr>
                        <m:ctrlPr>
                          <a:rPr lang="cs-CZ" sz="3600" i="1">
                            <a:latin typeface="Cambria Math"/>
                          </a:rPr>
                        </m:ctrlPr>
                      </m:sSubPr>
                      <m:e>
                        <m:r>
                          <a:rPr lang="cs-CZ" sz="3600" i="1">
                            <a:latin typeface="Cambria Math"/>
                          </a:rPr>
                          <m:t>𝐵</m:t>
                        </m:r>
                      </m:e>
                      <m:sub>
                        <m:r>
                          <a:rPr lang="cs-CZ" sz="3600" i="1">
                            <a:latin typeface="Cambria Math"/>
                          </a:rPr>
                          <m:t>𝑟𝑚𝑠</m:t>
                        </m:r>
                      </m:sub>
                    </m:sSub>
                    <m:r>
                      <a:rPr lang="cs-CZ" sz="3600" i="1">
                        <a:latin typeface="Cambria Math"/>
                      </a:rPr>
                      <m:t>=</m:t>
                    </m:r>
                    <m:f>
                      <m:fPr>
                        <m:ctrlPr>
                          <a:rPr lang="cs-CZ" sz="3600" i="1">
                            <a:latin typeface="Cambria Math"/>
                            <a:ea typeface="Cambria Math"/>
                          </a:rPr>
                        </m:ctrlPr>
                      </m:fPr>
                      <m:num>
                        <m:r>
                          <a:rPr lang="cs-CZ" sz="3600" i="1">
                            <a:latin typeface="Cambria Math"/>
                            <a:ea typeface="Cambria Math"/>
                          </a:rPr>
                          <m:t>𝜋</m:t>
                        </m:r>
                      </m:num>
                      <m:den>
                        <m:r>
                          <a:rPr lang="cs-CZ" sz="3600" i="1">
                            <a:latin typeface="Cambria Math"/>
                          </a:rPr>
                          <m:t>4</m:t>
                        </m:r>
                      </m:den>
                    </m:f>
                    <m:sSub>
                      <m:sSubPr>
                        <m:ctrlPr>
                          <a:rPr lang="cs-CZ" sz="3600" i="1">
                            <a:latin typeface="Cambria Math"/>
                          </a:rPr>
                        </m:ctrlPr>
                      </m:sSubPr>
                      <m:e>
                        <m:r>
                          <a:rPr lang="cs-CZ" sz="3600" i="1">
                            <a:latin typeface="Cambria Math"/>
                          </a:rPr>
                          <m:t>𝐵</m:t>
                        </m:r>
                      </m:e>
                      <m:sub>
                        <m:r>
                          <a:rPr lang="cs-CZ" sz="3600" i="1">
                            <a:latin typeface="Cambria Math"/>
                          </a:rPr>
                          <m:t>1</m:t>
                        </m:r>
                      </m:sub>
                    </m:sSub>
                  </m:oMath>
                </a14:m>
                <a:r>
                  <a:rPr lang="cs-CZ" sz="3600" dirty="0" smtClean="0"/>
                  <a:t>, </a:t>
                </a:r>
                <a:r>
                  <a:rPr lang="cs-CZ" sz="3600" dirty="0" err="1" smtClean="0"/>
                  <a:t>where</a:t>
                </a:r>
                <a:r>
                  <a:rPr lang="cs-CZ" sz="3600" dirty="0" smtClean="0"/>
                  <a:t> </a:t>
                </a:r>
                <a:r>
                  <a:rPr lang="cs-CZ" sz="3600" dirty="0" err="1" smtClean="0"/>
                  <a:t>the</a:t>
                </a:r>
                <a:r>
                  <a:rPr lang="cs-CZ" sz="3600" dirty="0" smtClean="0"/>
                  <a:t> </a:t>
                </a:r>
                <a:r>
                  <a:rPr lang="cs-CZ" sz="3600" dirty="0" err="1" smtClean="0"/>
                  <a:t>rms</a:t>
                </a:r>
                <a:r>
                  <a:rPr lang="cs-CZ" sz="3600" dirty="0" smtClean="0"/>
                  <a:t> </a:t>
                </a:r>
                <a:r>
                  <a:rPr lang="cs-CZ" sz="3600" dirty="0" err="1" smtClean="0"/>
                  <a:t>value</a:t>
                </a:r>
                <a:r>
                  <a:rPr lang="cs-CZ" sz="3600" dirty="0" smtClean="0"/>
                  <a:t> </a:t>
                </a:r>
                <a:r>
                  <a:rPr lang="cs-CZ" sz="3600" dirty="0" err="1" smtClean="0"/>
                  <a:t>is</a:t>
                </a:r>
                <a:r>
                  <a:rPr lang="cs-CZ" sz="3600" dirty="0" smtClean="0"/>
                  <a:t> </a:t>
                </a:r>
                <a:r>
                  <a:rPr lang="cs-CZ" sz="3600" dirty="0" err="1" smtClean="0"/>
                  <a:t>greater</a:t>
                </a:r>
                <a:r>
                  <a:rPr lang="cs-CZ" sz="3600" dirty="0" smtClean="0"/>
                  <a:t> </a:t>
                </a:r>
                <a:r>
                  <a:rPr lang="cs-CZ" sz="3600" dirty="0" err="1" smtClean="0"/>
                  <a:t>than</a:t>
                </a:r>
                <a:r>
                  <a:rPr lang="cs-CZ" sz="3600" dirty="0" smtClean="0"/>
                  <a:t> </a:t>
                </a:r>
                <a:r>
                  <a:rPr lang="cs-CZ" sz="3600" dirty="0" err="1" smtClean="0"/>
                  <a:t>the</a:t>
                </a:r>
                <a:r>
                  <a:rPr lang="cs-CZ" sz="3600" dirty="0" smtClean="0"/>
                  <a:t> </a:t>
                </a:r>
                <a:r>
                  <a:rPr lang="cs-CZ" sz="3600" dirty="0" err="1" smtClean="0"/>
                  <a:t>rms</a:t>
                </a:r>
                <a:r>
                  <a:rPr lang="cs-CZ" sz="3600" dirty="0" smtClean="0"/>
                  <a:t> </a:t>
                </a:r>
                <a:r>
                  <a:rPr lang="cs-CZ" sz="3600" dirty="0" err="1" smtClean="0"/>
                  <a:t>value</a:t>
                </a:r>
                <a:r>
                  <a:rPr lang="cs-CZ" sz="3600" dirty="0" smtClean="0"/>
                  <a:t> </a:t>
                </a:r>
                <a:r>
                  <a:rPr lang="cs-CZ" sz="3600" dirty="0" err="1" smtClean="0"/>
                  <a:t>of</a:t>
                </a:r>
                <a:r>
                  <a:rPr lang="cs-CZ" sz="3600" dirty="0" smtClean="0"/>
                  <a:t> </a:t>
                </a:r>
                <a:r>
                  <a:rPr lang="cs-CZ" sz="3600" dirty="0" err="1" smtClean="0"/>
                  <a:t>the</a:t>
                </a:r>
                <a:r>
                  <a:rPr lang="cs-CZ" sz="3600" dirty="0" smtClean="0"/>
                  <a:t> </a:t>
                </a:r>
                <a:r>
                  <a:rPr lang="cs-CZ" sz="3600" dirty="0" err="1" smtClean="0"/>
                  <a:t>sinusoidal</a:t>
                </a:r>
                <a:r>
                  <a:rPr lang="cs-CZ" sz="3600" dirty="0" smtClean="0"/>
                  <a:t> </a:t>
                </a:r>
                <a:r>
                  <a:rPr lang="cs-CZ" sz="3600" dirty="0" err="1" smtClean="0"/>
                  <a:t>field</a:t>
                </a:r>
                <a:r>
                  <a:rPr lang="cs-CZ" sz="3600" dirty="0" smtClean="0"/>
                  <a:t> </a:t>
                </a:r>
                <a14:m>
                  <m:oMath xmlns:m="http://schemas.openxmlformats.org/officeDocument/2006/math">
                    <m:sSub>
                      <m:sSubPr>
                        <m:ctrlPr>
                          <a:rPr lang="cs-CZ" sz="3600" i="1">
                            <a:latin typeface="Cambria Math"/>
                          </a:rPr>
                        </m:ctrlPr>
                      </m:sSubPr>
                      <m:e>
                        <m:r>
                          <a:rPr lang="cs-CZ" sz="3600" i="1">
                            <a:latin typeface="Cambria Math"/>
                          </a:rPr>
                          <m:t>𝐵</m:t>
                        </m:r>
                      </m:e>
                      <m:sub>
                        <m:r>
                          <a:rPr lang="cs-CZ" sz="3600" i="1">
                            <a:latin typeface="Cambria Math"/>
                          </a:rPr>
                          <m:t>𝑟𝑚𝑠</m:t>
                        </m:r>
                      </m:sub>
                    </m:sSub>
                    <m:r>
                      <a:rPr lang="cs-CZ" sz="3600" i="1">
                        <a:latin typeface="Cambria Math"/>
                      </a:rPr>
                      <m:t>=</m:t>
                    </m:r>
                    <m:f>
                      <m:fPr>
                        <m:ctrlPr>
                          <a:rPr lang="cs-CZ" sz="3600" i="1">
                            <a:latin typeface="Cambria Math"/>
                            <a:ea typeface="Cambria Math"/>
                          </a:rPr>
                        </m:ctrlPr>
                      </m:fPr>
                      <m:num>
                        <m:r>
                          <a:rPr lang="cs-CZ" sz="3600" b="0" i="1" smtClean="0">
                            <a:latin typeface="Cambria Math"/>
                            <a:ea typeface="Cambria Math"/>
                          </a:rPr>
                          <m:t>1</m:t>
                        </m:r>
                      </m:num>
                      <m:den>
                        <m:rad>
                          <m:radPr>
                            <m:degHide m:val="on"/>
                            <m:ctrlPr>
                              <a:rPr lang="cs-CZ" sz="3600" i="1" smtClean="0">
                                <a:latin typeface="Cambria Math"/>
                                <a:ea typeface="Cambria Math"/>
                              </a:rPr>
                            </m:ctrlPr>
                          </m:radPr>
                          <m:deg/>
                          <m:e>
                            <m:r>
                              <a:rPr lang="cs-CZ" sz="3600" b="0" i="1" smtClean="0">
                                <a:latin typeface="Cambria Math"/>
                                <a:ea typeface="Cambria Math"/>
                              </a:rPr>
                              <m:t>2</m:t>
                            </m:r>
                          </m:e>
                        </m:rad>
                      </m:den>
                    </m:f>
                    <m:sSub>
                      <m:sSubPr>
                        <m:ctrlPr>
                          <a:rPr lang="cs-CZ" sz="3600" i="1">
                            <a:latin typeface="Cambria Math"/>
                          </a:rPr>
                        </m:ctrlPr>
                      </m:sSubPr>
                      <m:e>
                        <m:r>
                          <a:rPr lang="cs-CZ" sz="3600" i="1">
                            <a:latin typeface="Cambria Math"/>
                          </a:rPr>
                          <m:t>𝐵</m:t>
                        </m:r>
                      </m:e>
                      <m:sub>
                        <m:r>
                          <a:rPr lang="cs-CZ" sz="3600" i="1">
                            <a:latin typeface="Cambria Math"/>
                          </a:rPr>
                          <m:t>1</m:t>
                        </m:r>
                      </m:sub>
                    </m:sSub>
                  </m:oMath>
                </a14:m>
                <a:r>
                  <a:rPr lang="cs-CZ" sz="3600" dirty="0" smtClean="0"/>
                  <a:t>.</a:t>
                </a:r>
                <a:r>
                  <a:rPr lang="en-US" sz="3600" dirty="0"/>
                  <a:t> It is obvious that by adding suitable components of the </a:t>
                </a:r>
                <a:r>
                  <a:rPr lang="cs-CZ" sz="3600" dirty="0" err="1" smtClean="0"/>
                  <a:t>field</a:t>
                </a:r>
                <a:r>
                  <a:rPr lang="en-US" sz="3600" dirty="0" smtClean="0"/>
                  <a:t> </a:t>
                </a:r>
                <a:r>
                  <a:rPr lang="en-US" sz="3600" dirty="0"/>
                  <a:t>we can increase its effective value and at the same time reduce its peak </a:t>
                </a:r>
                <a:r>
                  <a:rPr lang="en-US" sz="3600" dirty="0" smtClean="0"/>
                  <a:t>value</a:t>
                </a:r>
                <a:r>
                  <a:rPr lang="cs-CZ" sz="3600" dirty="0" smtClean="0"/>
                  <a:t>. </a:t>
                </a:r>
                <a:r>
                  <a:rPr lang="en-US" sz="3600" dirty="0"/>
                  <a:t>Both the amplitudes and the relative phases of the components affect the resulting value.</a:t>
                </a:r>
              </a:p>
            </p:txBody>
          </p:sp>
        </mc:Choice>
        <mc:Fallback>
          <p:sp>
            <p:nvSpPr>
              <p:cNvPr id="3" name="TextBox 2"/>
              <p:cNvSpPr txBox="1">
                <a:spLocks noRot="1" noChangeAspect="1" noMove="1" noResize="1" noEditPoints="1" noAdjustHandles="1" noChangeArrowheads="1" noChangeShapeType="1" noTextEdit="1"/>
              </p:cNvSpPr>
              <p:nvPr/>
            </p:nvSpPr>
            <p:spPr>
              <a:xfrm>
                <a:off x="904081" y="5079206"/>
                <a:ext cx="19584458" cy="8450006"/>
              </a:xfrm>
              <a:prstGeom prst="rect">
                <a:avLst/>
              </a:prstGeom>
              <a:blipFill rotWithShape="1">
                <a:blip r:embed="rId4"/>
                <a:stretch>
                  <a:fillRect l="-934" t="-1082" r="-1183" b="-1804"/>
                </a:stretch>
              </a:blipFill>
            </p:spPr>
            <p:txBody>
              <a:bodyPr/>
              <a:lstStyle/>
              <a:p>
                <a:r>
                  <a:rPr lang="en-US">
                    <a:noFill/>
                  </a:rPr>
                  <a:t> </a:t>
                </a:r>
              </a:p>
            </p:txBody>
          </p:sp>
        </mc:Fallback>
      </mc:AlternateContent>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8514" t="9924" r="9758" b="38853"/>
          <a:stretch/>
        </p:blipFill>
        <p:spPr>
          <a:xfrm>
            <a:off x="1296533" y="15338074"/>
            <a:ext cx="10481133" cy="9295606"/>
          </a:xfrm>
          <a:prstGeom prst="rect">
            <a:avLst/>
          </a:prstGeom>
        </p:spPr>
      </p:pic>
      <p:sp>
        <p:nvSpPr>
          <p:cNvPr id="15" name="TextBox 14"/>
          <p:cNvSpPr txBox="1"/>
          <p:nvPr/>
        </p:nvSpPr>
        <p:spPr>
          <a:xfrm>
            <a:off x="992526" y="24338141"/>
            <a:ext cx="19202400" cy="2308324"/>
          </a:xfrm>
          <a:prstGeom prst="rect">
            <a:avLst/>
          </a:prstGeom>
          <a:noFill/>
        </p:spPr>
        <p:txBody>
          <a:bodyPr wrap="square" rtlCol="0">
            <a:spAutoFit/>
          </a:bodyPr>
          <a:lstStyle/>
          <a:p>
            <a:r>
              <a:rPr lang="en-US" sz="3600" dirty="0"/>
              <a:t>Fig. 1. Real and imaginary parts of the fundamental-frequency and </a:t>
            </a:r>
            <a:r>
              <a:rPr lang="en-US" sz="3600" dirty="0" smtClean="0"/>
              <a:t>third-harmonic</a:t>
            </a:r>
            <a:r>
              <a:rPr lang="cs-CZ" sz="3600" dirty="0" smtClean="0"/>
              <a:t> </a:t>
            </a:r>
            <a:r>
              <a:rPr lang="en-US" sz="3600" dirty="0" smtClean="0"/>
              <a:t>frequency</a:t>
            </a:r>
            <a:r>
              <a:rPr lang="cs-CZ" sz="3600" dirty="0" smtClean="0"/>
              <a:t> </a:t>
            </a:r>
            <a:r>
              <a:rPr lang="en-US" sz="3600" dirty="0" smtClean="0"/>
              <a:t>complex</a:t>
            </a:r>
            <a:r>
              <a:rPr lang="cs-CZ" sz="3600" dirty="0" smtClean="0"/>
              <a:t> </a:t>
            </a:r>
            <a:r>
              <a:rPr lang="en-US" sz="3600" dirty="0" smtClean="0"/>
              <a:t>amplitudes </a:t>
            </a:r>
            <a:r>
              <a:rPr lang="en-US" sz="3600" dirty="0"/>
              <a:t>of the magnetic moment, normalized to the </a:t>
            </a:r>
            <a:r>
              <a:rPr lang="en-US" sz="3600" dirty="0" smtClean="0"/>
              <a:t>magnetic</a:t>
            </a:r>
            <a:r>
              <a:rPr lang="cs-CZ" sz="3600" dirty="0" smtClean="0"/>
              <a:t> </a:t>
            </a:r>
            <a:r>
              <a:rPr lang="en-US" sz="3600" dirty="0" smtClean="0"/>
              <a:t>moment </a:t>
            </a:r>
            <a:r>
              <a:rPr lang="en-US" sz="3600" dirty="0"/>
              <a:t>of the sample with perfect screening, as a function of the applied </a:t>
            </a:r>
            <a:r>
              <a:rPr lang="en-US" sz="3600" dirty="0" smtClean="0"/>
              <a:t>field</a:t>
            </a:r>
            <a:r>
              <a:rPr lang="cs-CZ" sz="3600" dirty="0" smtClean="0"/>
              <a:t> </a:t>
            </a:r>
            <a:r>
              <a:rPr lang="en-US" sz="3600" dirty="0" smtClean="0"/>
              <a:t>amplitude</a:t>
            </a:r>
            <a:r>
              <a:rPr lang="cs-CZ" sz="3600" dirty="0" smtClean="0"/>
              <a:t> </a:t>
            </a:r>
            <a:r>
              <a:rPr lang="en-US" sz="3600" dirty="0" smtClean="0"/>
              <a:t>[3]. </a:t>
            </a:r>
            <a:r>
              <a:rPr lang="en-US" sz="3600" dirty="0"/>
              <a:t>Symbols are for experimental data. Curves represent the </a:t>
            </a:r>
            <a:r>
              <a:rPr lang="en-US" sz="3600" dirty="0" smtClean="0"/>
              <a:t>amplitudes</a:t>
            </a:r>
            <a:r>
              <a:rPr lang="cs-CZ" sz="3600" dirty="0" smtClean="0"/>
              <a:t> </a:t>
            </a:r>
            <a:r>
              <a:rPr lang="en-US" sz="3600" dirty="0" smtClean="0"/>
              <a:t>calculated </a:t>
            </a:r>
            <a:r>
              <a:rPr lang="en-US" sz="3600" dirty="0"/>
              <a:t>on the basis of the </a:t>
            </a:r>
            <a:r>
              <a:rPr lang="en-US" sz="3600" dirty="0" smtClean="0"/>
              <a:t>model.</a:t>
            </a:r>
            <a:endParaRPr lang="en-US" sz="3600" dirty="0"/>
          </a:p>
        </p:txBody>
      </p:sp>
      <p:sp>
        <p:nvSpPr>
          <p:cNvPr id="16" name="TextBox 15"/>
          <p:cNvSpPr txBox="1"/>
          <p:nvPr/>
        </p:nvSpPr>
        <p:spPr>
          <a:xfrm>
            <a:off x="21401881" y="5079206"/>
            <a:ext cx="19887406" cy="2308324"/>
          </a:xfrm>
          <a:prstGeom prst="rect">
            <a:avLst/>
          </a:prstGeom>
          <a:noFill/>
        </p:spPr>
        <p:txBody>
          <a:bodyPr wrap="square" rtlCol="0">
            <a:spAutoFit/>
          </a:bodyPr>
          <a:lstStyle/>
          <a:p>
            <a:r>
              <a:rPr lang="en-US" sz="3600" dirty="0"/>
              <a:t>When the applied field is synthesized from harmonic components</a:t>
            </a:r>
            <a:r>
              <a:rPr lang="en-US" sz="3600" dirty="0" smtClean="0"/>
              <a:t>:</a:t>
            </a:r>
            <a:endParaRPr lang="cs-CZ" sz="3600" dirty="0" smtClean="0"/>
          </a:p>
          <a:p>
            <a:r>
              <a:rPr lang="cs-CZ" sz="3600" dirty="0" smtClean="0"/>
              <a:t>a) in </a:t>
            </a:r>
            <a:r>
              <a:rPr lang="cs-CZ" sz="3600" dirty="0" err="1" smtClean="0"/>
              <a:t>the</a:t>
            </a:r>
            <a:r>
              <a:rPr lang="cs-CZ" sz="3600" dirty="0" smtClean="0"/>
              <a:t> </a:t>
            </a:r>
            <a:r>
              <a:rPr lang="en-US" sz="3600" dirty="0" smtClean="0"/>
              <a:t>critical state</a:t>
            </a:r>
            <a:r>
              <a:rPr lang="cs-CZ" sz="3600" dirty="0" smtClean="0"/>
              <a:t>,</a:t>
            </a:r>
            <a:r>
              <a:rPr lang="en-US" sz="3600" dirty="0" smtClean="0"/>
              <a:t> </a:t>
            </a:r>
            <a:r>
              <a:rPr lang="cs-CZ" sz="3600" dirty="0" err="1" smtClean="0"/>
              <a:t>the</a:t>
            </a:r>
            <a:r>
              <a:rPr lang="cs-CZ" sz="3600" dirty="0" smtClean="0"/>
              <a:t> </a:t>
            </a:r>
            <a:r>
              <a:rPr lang="en-US" sz="3600" dirty="0" smtClean="0"/>
              <a:t>nonlinear </a:t>
            </a:r>
            <a:r>
              <a:rPr lang="en-US" sz="3600" dirty="0"/>
              <a:t>response due to hysteresis leads to mixing of harmonic components of the field and </a:t>
            </a:r>
            <a:r>
              <a:rPr lang="cs-CZ" sz="3600" dirty="0" err="1" smtClean="0"/>
              <a:t>of</a:t>
            </a:r>
            <a:r>
              <a:rPr lang="cs-CZ" sz="3600" dirty="0" smtClean="0"/>
              <a:t> </a:t>
            </a:r>
            <a:r>
              <a:rPr lang="cs-CZ" sz="3600" dirty="0" err="1" smtClean="0"/>
              <a:t>the</a:t>
            </a:r>
            <a:r>
              <a:rPr lang="cs-CZ" sz="3600" dirty="0" smtClean="0"/>
              <a:t> </a:t>
            </a:r>
            <a:r>
              <a:rPr lang="en-US" sz="3600" dirty="0" smtClean="0"/>
              <a:t>magnetic moment</a:t>
            </a:r>
            <a:endParaRPr lang="cs-CZ" sz="3600" dirty="0" smtClean="0"/>
          </a:p>
          <a:p>
            <a:r>
              <a:rPr lang="cs-CZ" sz="3600" dirty="0" smtClean="0"/>
              <a:t>b) in </a:t>
            </a:r>
            <a:r>
              <a:rPr lang="en-US" sz="3600" dirty="0" smtClean="0"/>
              <a:t>flux-flow </a:t>
            </a:r>
            <a:r>
              <a:rPr lang="en-US" sz="3600" dirty="0"/>
              <a:t>or normal </a:t>
            </a:r>
            <a:r>
              <a:rPr lang="en-US" sz="3600" dirty="0" smtClean="0"/>
              <a:t>state</a:t>
            </a:r>
            <a:r>
              <a:rPr lang="cs-CZ" sz="3600" dirty="0" smtClean="0"/>
              <a:t>s,</a:t>
            </a:r>
            <a:r>
              <a:rPr lang="en-US" sz="3600" dirty="0" smtClean="0"/>
              <a:t> </a:t>
            </a:r>
            <a:r>
              <a:rPr lang="cs-CZ" sz="3600" dirty="0" err="1" smtClean="0"/>
              <a:t>the</a:t>
            </a:r>
            <a:r>
              <a:rPr lang="cs-CZ" sz="3600" dirty="0" smtClean="0"/>
              <a:t> response </a:t>
            </a:r>
            <a:r>
              <a:rPr lang="cs-CZ" sz="3600" dirty="0" err="1" smtClean="0"/>
              <a:t>is</a:t>
            </a:r>
            <a:r>
              <a:rPr lang="cs-CZ" sz="3600" dirty="0" smtClean="0"/>
              <a:t> </a:t>
            </a:r>
            <a:r>
              <a:rPr lang="en-US" sz="3600" dirty="0" smtClean="0"/>
              <a:t>linear for </a:t>
            </a:r>
            <a:r>
              <a:rPr lang="en-US" sz="3600" dirty="0"/>
              <a:t>which the principle of superposition </a:t>
            </a:r>
            <a:r>
              <a:rPr lang="en-US" sz="3600" dirty="0" smtClean="0"/>
              <a:t>applies.</a:t>
            </a:r>
            <a:endParaRPr lang="cs-CZ" sz="3600" dirty="0"/>
          </a:p>
        </p:txBody>
      </p:sp>
      <p:sp>
        <p:nvSpPr>
          <p:cNvPr id="28" name="TextBox 27"/>
          <p:cNvSpPr txBox="1"/>
          <p:nvPr/>
        </p:nvSpPr>
        <p:spPr>
          <a:xfrm>
            <a:off x="904081" y="13938071"/>
            <a:ext cx="19202400" cy="1200329"/>
          </a:xfrm>
          <a:prstGeom prst="rect">
            <a:avLst/>
          </a:prstGeom>
          <a:noFill/>
        </p:spPr>
        <p:txBody>
          <a:bodyPr wrap="square" rtlCol="0">
            <a:spAutoFit/>
          </a:bodyPr>
          <a:lstStyle/>
          <a:p>
            <a:r>
              <a:rPr lang="cs-CZ" sz="3600" dirty="0" smtClean="0"/>
              <a:t>Experiment and model</a:t>
            </a:r>
            <a:endParaRPr lang="en-US" sz="3600" dirty="0" smtClean="0"/>
          </a:p>
          <a:p>
            <a:r>
              <a:rPr lang="en-US" sz="3600" dirty="0" smtClean="0"/>
              <a:t>Prove of </a:t>
            </a:r>
            <a:r>
              <a:rPr lang="cs-CZ" sz="3600" dirty="0" err="1" smtClean="0"/>
              <a:t>the</a:t>
            </a:r>
            <a:r>
              <a:rPr lang="cs-CZ" sz="3600" dirty="0" smtClean="0"/>
              <a:t> </a:t>
            </a:r>
            <a:r>
              <a:rPr lang="cs-CZ" sz="3600" dirty="0" err="1" smtClean="0"/>
              <a:t>critical</a:t>
            </a:r>
            <a:r>
              <a:rPr lang="cs-CZ" sz="3600" dirty="0" smtClean="0"/>
              <a:t> </a:t>
            </a:r>
            <a:r>
              <a:rPr lang="cs-CZ" sz="3600" dirty="0" err="1" smtClean="0"/>
              <a:t>state</a:t>
            </a:r>
            <a:r>
              <a:rPr lang="cs-CZ" sz="3600" dirty="0" smtClean="0"/>
              <a:t> in </a:t>
            </a:r>
            <a:r>
              <a:rPr lang="cs-CZ" sz="3600" dirty="0" err="1" smtClean="0"/>
              <a:t>the</a:t>
            </a:r>
            <a:r>
              <a:rPr lang="en-US" sz="3600" dirty="0" smtClean="0"/>
              <a:t> sample</a:t>
            </a:r>
            <a:r>
              <a:rPr lang="cs-CZ" sz="3600" dirty="0" smtClean="0"/>
              <a:t>:</a:t>
            </a:r>
            <a:r>
              <a:rPr lang="en-US" sz="3600" dirty="0" smtClean="0"/>
              <a:t> 2G </a:t>
            </a:r>
            <a:r>
              <a:rPr lang="en-US" sz="3600" dirty="0"/>
              <a:t>HTS wire #SCS4050 </a:t>
            </a:r>
            <a:r>
              <a:rPr lang="en-US" sz="3600" dirty="0" smtClean="0"/>
              <a:t>[</a:t>
            </a:r>
            <a:r>
              <a:rPr lang="cs-CZ" sz="3600" dirty="0" smtClean="0"/>
              <a:t>1</a:t>
            </a:r>
            <a:r>
              <a:rPr lang="en-US" sz="3600" dirty="0" smtClean="0"/>
              <a:t>].</a:t>
            </a:r>
            <a:endParaRPr lang="en-US" sz="3600" dirty="0"/>
          </a:p>
        </p:txBody>
      </p:sp>
      <mc:AlternateContent xmlns:mc="http://schemas.openxmlformats.org/markup-compatibility/2006">
        <mc:Choice xmlns:a14="http://schemas.microsoft.com/office/drawing/2010/main" Requires="a14">
          <p:sp>
            <p:nvSpPr>
              <p:cNvPr id="29" name="TextBox 28"/>
              <p:cNvSpPr txBox="1"/>
              <p:nvPr/>
            </p:nvSpPr>
            <p:spPr>
              <a:xfrm>
                <a:off x="11964533" y="15347335"/>
                <a:ext cx="8457407" cy="7008906"/>
              </a:xfrm>
              <a:prstGeom prst="rect">
                <a:avLst/>
              </a:prstGeom>
              <a:noFill/>
            </p:spPr>
            <p:txBody>
              <a:bodyPr wrap="square" rtlCol="0">
                <a:spAutoFit/>
              </a:bodyPr>
              <a:lstStyle/>
              <a:p>
                <a:r>
                  <a:rPr lang="en-US" sz="3600" dirty="0" smtClean="0"/>
                  <a:t>The applied field is </a:t>
                </a:r>
                <a14:m>
                  <m:oMath xmlns:m="http://schemas.openxmlformats.org/officeDocument/2006/math">
                    <m:r>
                      <a:rPr lang="en-US" sz="3600" b="0" i="1" smtClean="0">
                        <a:latin typeface="Cambria Math"/>
                      </a:rPr>
                      <m:t>𝐵</m:t>
                    </m:r>
                    <m:d>
                      <m:dPr>
                        <m:ctrlPr>
                          <a:rPr lang="en-US" sz="3600" b="0" i="1" smtClean="0">
                            <a:latin typeface="Cambria Math"/>
                          </a:rPr>
                        </m:ctrlPr>
                      </m:dPr>
                      <m:e>
                        <m:r>
                          <a:rPr lang="en-US" sz="3600" b="0" i="1" smtClean="0">
                            <a:latin typeface="Cambria Math"/>
                          </a:rPr>
                          <m:t>𝑡</m:t>
                        </m:r>
                      </m:e>
                    </m:d>
                    <m:r>
                      <a:rPr lang="en-US" sz="3600" b="0" i="1" smtClean="0">
                        <a:latin typeface="Cambria Math"/>
                      </a:rPr>
                      <m:t>=</m:t>
                    </m:r>
                    <m:sSub>
                      <m:sSubPr>
                        <m:ctrlPr>
                          <a:rPr lang="en-US" sz="3600" b="0" i="1" smtClean="0">
                            <a:latin typeface="Cambria Math"/>
                          </a:rPr>
                        </m:ctrlPr>
                      </m:sSubPr>
                      <m:e>
                        <m:r>
                          <a:rPr lang="en-US" sz="3600" b="0" i="1" smtClean="0">
                            <a:latin typeface="Cambria Math"/>
                          </a:rPr>
                          <m:t>𝐵</m:t>
                        </m:r>
                      </m:e>
                      <m:sub>
                        <m:r>
                          <a:rPr lang="en-US" sz="3600" b="0" i="1" smtClean="0">
                            <a:latin typeface="Cambria Math"/>
                          </a:rPr>
                          <m:t>1</m:t>
                        </m:r>
                      </m:sub>
                    </m:sSub>
                    <m:r>
                      <m:rPr>
                        <m:sty m:val="p"/>
                      </m:rPr>
                      <a:rPr lang="en-US" sz="3600" b="0" i="0" smtClean="0">
                        <a:latin typeface="Cambria Math"/>
                      </a:rPr>
                      <m:t>cos</m:t>
                    </m:r>
                    <m:r>
                      <a:rPr lang="en-US" sz="3600" b="0" i="1" smtClean="0">
                        <a:latin typeface="Cambria Math"/>
                      </a:rPr>
                      <m:t>⁡(2</m:t>
                    </m:r>
                    <m:r>
                      <a:rPr lang="en-US" sz="3600" b="0" i="1" smtClean="0">
                        <a:latin typeface="Cambria Math"/>
                        <a:ea typeface="Cambria Math"/>
                      </a:rPr>
                      <m:t>𝜋</m:t>
                    </m:r>
                    <m:r>
                      <a:rPr lang="en-US" sz="3600" b="0" i="1" smtClean="0">
                        <a:latin typeface="Cambria Math"/>
                        <a:ea typeface="Cambria Math"/>
                      </a:rPr>
                      <m:t>𝑓𝑡</m:t>
                    </m:r>
                    <m:r>
                      <a:rPr lang="en-US" sz="3600" b="0" i="1" smtClean="0">
                        <a:latin typeface="Cambria Math"/>
                        <a:ea typeface="Cambria Math"/>
                      </a:rPr>
                      <m:t>)</m:t>
                    </m:r>
                  </m:oMath>
                </a14:m>
                <a:endParaRPr lang="en-US" sz="3600" dirty="0" smtClean="0"/>
              </a:p>
              <a:p>
                <a:endParaRPr lang="en-US" sz="3600" dirty="0" smtClean="0"/>
              </a:p>
              <a:p>
                <a:r>
                  <a:rPr lang="cs-CZ" sz="3600" dirty="0" err="1" smtClean="0"/>
                  <a:t>The</a:t>
                </a:r>
                <a:r>
                  <a:rPr lang="cs-CZ" sz="3600" dirty="0" smtClean="0"/>
                  <a:t> m</a:t>
                </a:r>
                <a:r>
                  <a:rPr lang="en-US" sz="3600" dirty="0" err="1" smtClean="0"/>
                  <a:t>agnetic</a:t>
                </a:r>
                <a:r>
                  <a:rPr lang="en-US" sz="3600" dirty="0" smtClean="0"/>
                  <a:t> moment of a sample is given </a:t>
                </a:r>
                <a:r>
                  <a:rPr lang="cs-CZ" sz="3600" dirty="0" smtClean="0"/>
                  <a:t>by Fourier </a:t>
                </a:r>
                <a:r>
                  <a:rPr lang="cs-CZ" sz="3600" dirty="0" err="1" smtClean="0"/>
                  <a:t>coefficients</a:t>
                </a:r>
                <a:r>
                  <a:rPr lang="cs-CZ" sz="3600" dirty="0" smtClean="0"/>
                  <a:t> </a:t>
                </a:r>
                <a14:m>
                  <m:oMath xmlns:m="http://schemas.openxmlformats.org/officeDocument/2006/math">
                    <m:sSub>
                      <m:sSubPr>
                        <m:ctrlPr>
                          <a:rPr lang="en-US" sz="3600" b="0" i="1" smtClean="0">
                            <a:latin typeface="Cambria Math"/>
                          </a:rPr>
                        </m:ctrlPr>
                      </m:sSubPr>
                      <m:e>
                        <m:r>
                          <a:rPr lang="cs-CZ" sz="3600" b="0" i="1" smtClean="0">
                            <a:latin typeface="Cambria Math"/>
                          </a:rPr>
                          <m:t>𝑀</m:t>
                        </m:r>
                      </m:e>
                      <m:sub>
                        <m:r>
                          <a:rPr lang="cs-CZ" sz="3600" b="0" i="1" smtClean="0">
                            <a:latin typeface="Cambria Math"/>
                          </a:rPr>
                          <m:t>𝑛</m:t>
                        </m:r>
                      </m:sub>
                    </m:sSub>
                  </m:oMath>
                </a14:m>
                <a:r>
                  <a:rPr lang="en-US" sz="3600" b="0" i="1" dirty="0" smtClean="0">
                    <a:latin typeface="Cambria Math"/>
                  </a:rPr>
                  <a:t>,</a:t>
                </a:r>
              </a:p>
              <a:p>
                <a14:m>
                  <m:oMath xmlns:m="http://schemas.openxmlformats.org/officeDocument/2006/math">
                    <m:r>
                      <a:rPr lang="en-US" sz="3600" b="0" i="1" smtClean="0">
                        <a:latin typeface="Cambria Math"/>
                      </a:rPr>
                      <m:t>𝑚</m:t>
                    </m:r>
                    <m:d>
                      <m:dPr>
                        <m:ctrlPr>
                          <a:rPr lang="en-US" sz="3600" b="0" i="1" smtClean="0">
                            <a:latin typeface="Cambria Math"/>
                          </a:rPr>
                        </m:ctrlPr>
                      </m:dPr>
                      <m:e>
                        <m:r>
                          <a:rPr lang="en-US" sz="3600" b="0" i="1" smtClean="0">
                            <a:latin typeface="Cambria Math"/>
                          </a:rPr>
                          <m:t>𝑡</m:t>
                        </m:r>
                      </m:e>
                    </m:d>
                    <m:r>
                      <a:rPr lang="en-US" sz="3600" b="0" i="1" smtClean="0">
                        <a:latin typeface="Cambria Math"/>
                      </a:rPr>
                      <m:t>=</m:t>
                    </m:r>
                    <m:nary>
                      <m:naryPr>
                        <m:chr m:val="∑"/>
                        <m:ctrlPr>
                          <a:rPr lang="en-US" sz="3600" b="0" i="1" smtClean="0">
                            <a:latin typeface="Cambria Math"/>
                          </a:rPr>
                        </m:ctrlPr>
                      </m:naryPr>
                      <m:sub>
                        <m:r>
                          <m:rPr>
                            <m:brk m:alnAt="23"/>
                          </m:rPr>
                          <a:rPr lang="en-US" sz="3600" b="0" i="1" smtClean="0">
                            <a:latin typeface="Cambria Math"/>
                          </a:rPr>
                          <m:t>𝑛</m:t>
                        </m:r>
                        <m:r>
                          <a:rPr lang="en-US" sz="3600" b="0" i="1" smtClean="0">
                            <a:latin typeface="Cambria Math"/>
                          </a:rPr>
                          <m:t>=</m:t>
                        </m:r>
                        <m:r>
                          <a:rPr lang="en-US" sz="3600" b="0" i="1" smtClean="0">
                            <a:latin typeface="Cambria Math"/>
                          </a:rPr>
                          <m:t>0</m:t>
                        </m:r>
                      </m:sub>
                      <m:sup>
                        <m:r>
                          <a:rPr lang="en-US" sz="3600" b="0" i="1" smtClean="0">
                            <a:latin typeface="Cambria Math"/>
                          </a:rPr>
                          <m:t>∞</m:t>
                        </m:r>
                      </m:sup>
                      <m:e>
                        <m:sSub>
                          <m:sSubPr>
                            <m:ctrlPr>
                              <a:rPr lang="en-US" sz="3600" b="0" i="1" smtClean="0">
                                <a:latin typeface="Cambria Math"/>
                              </a:rPr>
                            </m:ctrlPr>
                          </m:sSubPr>
                          <m:e>
                            <m:r>
                              <a:rPr lang="en-US" sz="3600" i="1">
                                <a:latin typeface="Cambria Math"/>
                              </a:rPr>
                              <m:t>𝑀</m:t>
                            </m:r>
                          </m:e>
                          <m:sub>
                            <m:r>
                              <a:rPr lang="en-US" sz="3600" i="1">
                                <a:latin typeface="Cambria Math"/>
                              </a:rPr>
                              <m:t>𝑛</m:t>
                            </m:r>
                          </m:sub>
                        </m:sSub>
                      </m:e>
                    </m:nary>
                    <m:d>
                      <m:dPr>
                        <m:ctrlPr>
                          <a:rPr lang="en-US" sz="3600" b="0" i="1" smtClean="0">
                            <a:latin typeface="Cambria Math"/>
                          </a:rPr>
                        </m:ctrlPr>
                      </m:dPr>
                      <m:e>
                        <m:r>
                          <a:rPr lang="en-US" sz="3600" b="0" i="1" smtClean="0">
                            <a:latin typeface="Cambria Math"/>
                          </a:rPr>
                          <m:t>𝑓</m:t>
                        </m:r>
                      </m:e>
                    </m:d>
                    <m:func>
                      <m:funcPr>
                        <m:ctrlPr>
                          <a:rPr lang="en-US" sz="3600" b="0" i="1" smtClean="0">
                            <a:latin typeface="Cambria Math"/>
                          </a:rPr>
                        </m:ctrlPr>
                      </m:funcPr>
                      <m:fName>
                        <m:r>
                          <m:rPr>
                            <m:sty m:val="p"/>
                          </m:rPr>
                          <a:rPr lang="en-US" sz="3600" b="0" i="0" smtClean="0">
                            <a:latin typeface="Cambria Math"/>
                          </a:rPr>
                          <m:t>exp</m:t>
                        </m:r>
                      </m:fName>
                      <m:e>
                        <m:d>
                          <m:dPr>
                            <m:ctrlPr>
                              <a:rPr lang="cs-CZ" sz="3600" b="0" i="1" smtClean="0">
                                <a:latin typeface="Cambria Math"/>
                              </a:rPr>
                            </m:ctrlPr>
                          </m:dPr>
                          <m:e>
                            <m:r>
                              <a:rPr lang="en-US" sz="3600" b="0" i="1" smtClean="0">
                                <a:latin typeface="Cambria Math"/>
                              </a:rPr>
                              <m:t>𝑖</m:t>
                            </m:r>
                            <m:r>
                              <a:rPr lang="en-US" sz="3600" i="1">
                                <a:latin typeface="Cambria Math"/>
                              </a:rPr>
                              <m:t>2</m:t>
                            </m:r>
                            <m:r>
                              <a:rPr lang="el-GR" sz="3600" i="1">
                                <a:latin typeface="Cambria Math"/>
                                <a:ea typeface="Cambria Math"/>
                              </a:rPr>
                              <m:t>𝜋</m:t>
                            </m:r>
                            <m:r>
                              <a:rPr lang="en-US" sz="3600" b="0" i="1" smtClean="0">
                                <a:latin typeface="Cambria Math"/>
                                <a:ea typeface="Cambria Math"/>
                              </a:rPr>
                              <m:t>𝑓𝑡</m:t>
                            </m:r>
                          </m:e>
                        </m:d>
                      </m:e>
                    </m:func>
                  </m:oMath>
                </a14:m>
                <a:r>
                  <a:rPr lang="en-US" sz="3600" dirty="0" smtClean="0"/>
                  <a:t>. The coefficient are calculated from experimental data [</a:t>
                </a:r>
                <a:r>
                  <a:rPr lang="cs-CZ" sz="3600" dirty="0" smtClean="0"/>
                  <a:t>2</a:t>
                </a:r>
                <a:r>
                  <a:rPr lang="en-US" sz="3600" dirty="0" smtClean="0"/>
                  <a:t>].</a:t>
                </a:r>
              </a:p>
              <a:p>
                <a:endParaRPr lang="en-US" sz="3600" dirty="0" smtClean="0"/>
              </a:p>
              <a:p>
                <a:r>
                  <a:rPr lang="cs-CZ" sz="3600" dirty="0" err="1" smtClean="0"/>
                  <a:t>The</a:t>
                </a:r>
                <a:r>
                  <a:rPr lang="cs-CZ" sz="3600" dirty="0" smtClean="0"/>
                  <a:t> </a:t>
                </a:r>
                <a:r>
                  <a:rPr lang="cs-CZ" sz="3600" dirty="0" err="1"/>
                  <a:t>energy</a:t>
                </a:r>
                <a:r>
                  <a:rPr lang="cs-CZ" sz="3600" dirty="0"/>
                  <a:t> </a:t>
                </a:r>
                <a:r>
                  <a:rPr lang="cs-CZ" sz="3600" dirty="0" err="1"/>
                  <a:t>stored</a:t>
                </a:r>
                <a:r>
                  <a:rPr lang="cs-CZ" sz="3600" dirty="0"/>
                  <a:t> </a:t>
                </a:r>
                <a:r>
                  <a:rPr lang="en-US" sz="3600" dirty="0"/>
                  <a:t>(</a:t>
                </a:r>
                <a:r>
                  <a:rPr lang="en-US" sz="3600" dirty="0"/>
                  <a:t>real part of energy) </a:t>
                </a:r>
                <a:r>
                  <a:rPr lang="cs-CZ" sz="3600" dirty="0"/>
                  <a:t>and </a:t>
                </a:r>
                <a:r>
                  <a:rPr lang="cs-CZ" sz="3600" dirty="0" err="1"/>
                  <a:t>dissipated</a:t>
                </a:r>
                <a:r>
                  <a:rPr lang="cs-CZ" sz="3600" dirty="0"/>
                  <a:t> per</a:t>
                </a:r>
                <a:r>
                  <a:rPr lang="en-US" sz="3600" dirty="0"/>
                  <a:t> applied </a:t>
                </a:r>
                <a:r>
                  <a:rPr lang="cs-CZ" sz="3600" dirty="0" err="1"/>
                  <a:t>field</a:t>
                </a:r>
                <a:r>
                  <a:rPr lang="cs-CZ" sz="3600" dirty="0"/>
                  <a:t> </a:t>
                </a:r>
                <a:r>
                  <a:rPr lang="cs-CZ" sz="3600" dirty="0" err="1"/>
                  <a:t>cycle</a:t>
                </a:r>
                <a:r>
                  <a:rPr lang="cs-CZ" sz="3600" dirty="0"/>
                  <a:t> </a:t>
                </a:r>
                <a:r>
                  <a:rPr lang="en-US" sz="3600" dirty="0"/>
                  <a:t>(imaginary part of energy) </a:t>
                </a:r>
                <a:r>
                  <a:rPr lang="cs-CZ" sz="3600" dirty="0" err="1"/>
                  <a:t>is</a:t>
                </a:r>
                <a:r>
                  <a:rPr lang="cs-CZ" sz="3600" dirty="0"/>
                  <a:t> </a:t>
                </a:r>
                <a:endParaRPr lang="en-US" sz="3600" dirty="0"/>
              </a:p>
              <a:p>
                <a:pPr/>
                <a14:m>
                  <m:oMath xmlns:m="http://schemas.openxmlformats.org/officeDocument/2006/math">
                    <m:r>
                      <m:rPr>
                        <m:sty m:val="p"/>
                      </m:rPr>
                      <a:rPr lang="en-US" sz="3600">
                        <a:latin typeface="Cambria Math"/>
                      </a:rPr>
                      <m:t>Re</m:t>
                    </m:r>
                    <m:r>
                      <a:rPr lang="en-US" sz="3600" i="1">
                        <a:latin typeface="Cambria Math"/>
                      </a:rPr>
                      <m:t> </m:t>
                    </m:r>
                    <m:r>
                      <a:rPr lang="cs-CZ" sz="3600" i="1">
                        <a:latin typeface="Cambria Math"/>
                      </a:rPr>
                      <m:t>𝐸</m:t>
                    </m:r>
                    <m:d>
                      <m:dPr>
                        <m:ctrlPr>
                          <a:rPr lang="en-US" sz="3600" i="1">
                            <a:latin typeface="Cambria Math"/>
                          </a:rPr>
                        </m:ctrlPr>
                      </m:dPr>
                      <m:e>
                        <m:r>
                          <a:rPr lang="en-US" sz="3600" i="1">
                            <a:latin typeface="Cambria Math"/>
                          </a:rPr>
                          <m:t>𝑓</m:t>
                        </m:r>
                      </m:e>
                    </m:d>
                    <m:r>
                      <a:rPr lang="en-US" sz="3600" i="1">
                        <a:latin typeface="Cambria Math"/>
                      </a:rPr>
                      <m:t>+</m:t>
                    </m:r>
                    <m:r>
                      <a:rPr lang="en-US" sz="3600" i="1">
                        <a:latin typeface="Cambria Math"/>
                      </a:rPr>
                      <m:t>𝑖</m:t>
                    </m:r>
                    <m:r>
                      <a:rPr lang="en-US" sz="3600" i="1">
                        <a:latin typeface="Cambria Math"/>
                      </a:rPr>
                      <m:t> </m:t>
                    </m:r>
                    <m:r>
                      <m:rPr>
                        <m:sty m:val="p"/>
                      </m:rPr>
                      <a:rPr lang="en-US" sz="3600">
                        <a:latin typeface="Cambria Math"/>
                      </a:rPr>
                      <m:t>Im</m:t>
                    </m:r>
                    <m:r>
                      <a:rPr lang="en-US" sz="3600" i="1">
                        <a:latin typeface="Cambria Math"/>
                      </a:rPr>
                      <m:t> </m:t>
                    </m:r>
                    <m:r>
                      <a:rPr lang="cs-CZ" sz="3600" i="1">
                        <a:latin typeface="Cambria Math"/>
                      </a:rPr>
                      <m:t>𝐸</m:t>
                    </m:r>
                    <m:d>
                      <m:dPr>
                        <m:ctrlPr>
                          <a:rPr lang="en-US" sz="3600" i="1">
                            <a:latin typeface="Cambria Math"/>
                          </a:rPr>
                        </m:ctrlPr>
                      </m:dPr>
                      <m:e>
                        <m:r>
                          <a:rPr lang="en-US" sz="3600" i="1">
                            <a:latin typeface="Cambria Math"/>
                          </a:rPr>
                          <m:t>𝑓</m:t>
                        </m:r>
                      </m:e>
                    </m:d>
                    <m:r>
                      <a:rPr lang="en-US" sz="3600" i="1">
                        <a:latin typeface="Cambria Math"/>
                      </a:rPr>
                      <m:t>=−</m:t>
                    </m:r>
                    <m:f>
                      <m:fPr>
                        <m:ctrlPr>
                          <a:rPr lang="en-US" sz="3600" i="1">
                            <a:latin typeface="Cambria Math"/>
                          </a:rPr>
                        </m:ctrlPr>
                      </m:fPr>
                      <m:num>
                        <m:sSub>
                          <m:sSubPr>
                            <m:ctrlPr>
                              <a:rPr lang="en-US" sz="3600" i="1">
                                <a:latin typeface="Cambria Math"/>
                              </a:rPr>
                            </m:ctrlPr>
                          </m:sSubPr>
                          <m:e>
                            <m:r>
                              <a:rPr lang="en-US" sz="3600" i="1">
                                <a:latin typeface="Cambria Math"/>
                              </a:rPr>
                              <m:t>𝐵</m:t>
                            </m:r>
                          </m:e>
                          <m:sub>
                            <m:r>
                              <a:rPr lang="en-US" sz="3600" i="1">
                                <a:latin typeface="Cambria Math"/>
                              </a:rPr>
                              <m:t>1</m:t>
                            </m:r>
                          </m:sub>
                        </m:sSub>
                        <m:sSub>
                          <m:sSubPr>
                            <m:ctrlPr>
                              <a:rPr lang="en-US" sz="3600" i="1">
                                <a:latin typeface="Cambria Math"/>
                              </a:rPr>
                            </m:ctrlPr>
                          </m:sSubPr>
                          <m:e>
                            <m:r>
                              <a:rPr lang="en-US" sz="3600" i="1">
                                <a:latin typeface="Cambria Math"/>
                              </a:rPr>
                              <m:t>𝑀</m:t>
                            </m:r>
                          </m:e>
                          <m:sub>
                            <m:r>
                              <a:rPr lang="en-US" sz="3600" i="1">
                                <a:latin typeface="Cambria Math"/>
                              </a:rPr>
                              <m:t>1</m:t>
                            </m:r>
                          </m:sub>
                        </m:sSub>
                        <m:d>
                          <m:dPr>
                            <m:ctrlPr>
                              <a:rPr lang="en-US" sz="3600" i="1">
                                <a:latin typeface="Cambria Math"/>
                              </a:rPr>
                            </m:ctrlPr>
                          </m:dPr>
                          <m:e>
                            <m:r>
                              <a:rPr lang="en-US" sz="3600" i="1">
                                <a:latin typeface="Cambria Math"/>
                              </a:rPr>
                              <m:t>𝑓</m:t>
                            </m:r>
                          </m:e>
                        </m:d>
                      </m:num>
                      <m:den>
                        <m:r>
                          <a:rPr lang="en-US" sz="3600" i="1">
                            <a:latin typeface="Cambria Math"/>
                          </a:rPr>
                          <m:t>2</m:t>
                        </m:r>
                      </m:den>
                    </m:f>
                  </m:oMath>
                </a14:m>
                <a:r>
                  <a:rPr lang="en-US" sz="3600" dirty="0" smtClean="0"/>
                  <a:t>.</a:t>
                </a:r>
                <a:endParaRPr lang="en-US" sz="3600" dirty="0"/>
              </a:p>
            </p:txBody>
          </p:sp>
        </mc:Choice>
        <mc:Fallback>
          <p:sp>
            <p:nvSpPr>
              <p:cNvPr id="29" name="TextBox 28"/>
              <p:cNvSpPr txBox="1">
                <a:spLocks noRot="1" noChangeAspect="1" noMove="1" noResize="1" noEditPoints="1" noAdjustHandles="1" noChangeArrowheads="1" noChangeShapeType="1" noTextEdit="1"/>
              </p:cNvSpPr>
              <p:nvPr/>
            </p:nvSpPr>
            <p:spPr>
              <a:xfrm>
                <a:off x="11964533" y="15347335"/>
                <a:ext cx="8457407" cy="7008906"/>
              </a:xfrm>
              <a:prstGeom prst="rect">
                <a:avLst/>
              </a:prstGeom>
              <a:blipFill rotWithShape="1">
                <a:blip r:embed="rId6"/>
                <a:stretch>
                  <a:fillRect l="-2235" t="-1305" r="-2307" b="-870"/>
                </a:stretch>
              </a:blipFill>
            </p:spPr>
            <p:txBody>
              <a:bodyPr/>
              <a:lstStyle/>
              <a:p>
                <a:r>
                  <a:rPr lang="en-US">
                    <a:noFill/>
                  </a:rPr>
                  <a:t> </a:t>
                </a:r>
              </a:p>
            </p:txBody>
          </p:sp>
        </mc:Fallback>
      </mc:AlternateContent>
      <p:pic>
        <p:nvPicPr>
          <p:cNvPr id="30" name="Picture 29"/>
          <p:cNvPicPr>
            <a:picLocks noChangeAspect="1"/>
          </p:cNvPicPr>
          <p:nvPr/>
        </p:nvPicPr>
        <p:blipFill rotWithShape="1">
          <a:blip r:embed="rId7" cstate="print">
            <a:extLst>
              <a:ext uri="{28A0092B-C50C-407E-A947-70E740481C1C}">
                <a14:useLocalDpi xmlns:a14="http://schemas.microsoft.com/office/drawing/2010/main" val="0"/>
              </a:ext>
            </a:extLst>
          </a:blip>
          <a:srcRect l="10221" t="7845" r="10495" b="37728"/>
          <a:stretch/>
        </p:blipFill>
        <p:spPr>
          <a:xfrm>
            <a:off x="31155481" y="9879806"/>
            <a:ext cx="9899277" cy="9616440"/>
          </a:xfrm>
          <a:prstGeom prst="rect">
            <a:avLst/>
          </a:prstGeom>
        </p:spPr>
      </p:pic>
      <p:pic>
        <p:nvPicPr>
          <p:cNvPr id="31" name="Picture 30"/>
          <p:cNvPicPr>
            <a:picLocks noChangeAspect="1"/>
          </p:cNvPicPr>
          <p:nvPr/>
        </p:nvPicPr>
        <p:blipFill rotWithShape="1">
          <a:blip r:embed="rId8" cstate="print">
            <a:extLst>
              <a:ext uri="{28A0092B-C50C-407E-A947-70E740481C1C}">
                <a14:useLocalDpi xmlns:a14="http://schemas.microsoft.com/office/drawing/2010/main" val="0"/>
              </a:ext>
            </a:extLst>
          </a:blip>
          <a:srcRect l="10827" t="9002" r="10904" b="37772"/>
          <a:stretch/>
        </p:blipFill>
        <p:spPr>
          <a:xfrm>
            <a:off x="20945475" y="9803606"/>
            <a:ext cx="10390745" cy="9999134"/>
          </a:xfrm>
          <a:prstGeom prst="rect">
            <a:avLst/>
          </a:prstGeom>
        </p:spPr>
      </p:pic>
      <mc:AlternateContent xmlns:mc="http://schemas.openxmlformats.org/markup-compatibility/2006">
        <mc:Choice xmlns:a14="http://schemas.microsoft.com/office/drawing/2010/main" Requires="a14">
          <p:sp>
            <p:nvSpPr>
              <p:cNvPr id="33" name="TextBox 32"/>
              <p:cNvSpPr txBox="1"/>
              <p:nvPr/>
            </p:nvSpPr>
            <p:spPr>
              <a:xfrm>
                <a:off x="21174075" y="19709606"/>
                <a:ext cx="9753600" cy="3970318"/>
              </a:xfrm>
              <a:prstGeom prst="rect">
                <a:avLst/>
              </a:prstGeom>
              <a:noFill/>
            </p:spPr>
            <p:txBody>
              <a:bodyPr wrap="square" rtlCol="0">
                <a:spAutoFit/>
              </a:bodyPr>
              <a:lstStyle/>
              <a:p>
                <a:r>
                  <a:rPr lang="en-US" sz="3600" dirty="0" smtClean="0"/>
                  <a:t>Fig 2. </a:t>
                </a:r>
                <a:r>
                  <a:rPr lang="en-US" sz="3600" dirty="0"/>
                  <a:t>Top: temperature dependence of the total dissipated </a:t>
                </a:r>
                <a:r>
                  <a:rPr lang="en-US" sz="3600" dirty="0" smtClean="0"/>
                  <a:t>power</a:t>
                </a:r>
                <a:r>
                  <a:rPr lang="cs-CZ" sz="3600" dirty="0" smtClean="0"/>
                  <a:t> in </a:t>
                </a:r>
                <a:r>
                  <a:rPr lang="cs-CZ" sz="3600" dirty="0" err="1" smtClean="0"/>
                  <a:t>Nb</a:t>
                </a:r>
                <a:r>
                  <a:rPr lang="cs-CZ" sz="3600" dirty="0" smtClean="0"/>
                  <a:t> film </a:t>
                </a:r>
                <a:r>
                  <a:rPr lang="en-US" sz="3600" dirty="0" smtClean="0"/>
                  <a:t>for </a:t>
                </a:r>
                <a:r>
                  <a:rPr lang="en-US" sz="3600" dirty="0"/>
                  <a:t>the square wave field synthesized from the first one, two, </a:t>
                </a:r>
                <a:r>
                  <a:rPr lang="en-US" sz="3600" dirty="0" smtClean="0"/>
                  <a:t>three,</a:t>
                </a:r>
                <a:r>
                  <a:rPr lang="cs-CZ" sz="3600" dirty="0" smtClean="0"/>
                  <a:t> </a:t>
                </a:r>
                <a:r>
                  <a:rPr lang="en-US" sz="3600" dirty="0" smtClean="0"/>
                  <a:t>and </a:t>
                </a:r>
                <a:r>
                  <a:rPr lang="en-US" sz="3600" dirty="0"/>
                  <a:t>four terms in series expansion with </a:t>
                </a:r>
                <a14:m>
                  <m:oMath xmlns:m="http://schemas.openxmlformats.org/officeDocument/2006/math">
                    <m:sSub>
                      <m:sSubPr>
                        <m:ctrlPr>
                          <a:rPr lang="en-US" sz="3600" b="0" i="1" smtClean="0">
                            <a:latin typeface="Cambria Math"/>
                          </a:rPr>
                        </m:ctrlPr>
                      </m:sSubPr>
                      <m:e>
                        <m:r>
                          <a:rPr lang="en-US" sz="3600" b="0" i="1" smtClean="0">
                            <a:latin typeface="Cambria Math"/>
                          </a:rPr>
                          <m:t>𝐵</m:t>
                        </m:r>
                      </m:e>
                      <m:sub>
                        <m:r>
                          <a:rPr lang="en-US" sz="3600" b="0" i="1" smtClean="0">
                            <a:latin typeface="Cambria Math"/>
                          </a:rPr>
                          <m:t>1</m:t>
                        </m:r>
                      </m:sub>
                    </m:sSub>
                  </m:oMath>
                </a14:m>
                <a:r>
                  <a:rPr lang="cs-CZ" sz="3600" dirty="0" smtClean="0"/>
                  <a:t> </a:t>
                </a:r>
                <a:r>
                  <a:rPr lang="en-US" sz="3600" dirty="0" smtClean="0"/>
                  <a:t>= </a:t>
                </a:r>
                <a:r>
                  <a:rPr lang="en-US" sz="3600" dirty="0"/>
                  <a:t>100 </a:t>
                </a:r>
                <a:r>
                  <a:rPr lang="en-US" sz="3600" dirty="0" err="1" smtClean="0"/>
                  <a:t>μT</a:t>
                </a:r>
                <a:r>
                  <a:rPr lang="cs-CZ" sz="3600" dirty="0" smtClean="0"/>
                  <a:t> </a:t>
                </a:r>
                <a:r>
                  <a:rPr lang="en-US" sz="3600" dirty="0" smtClean="0"/>
                  <a:t>[</a:t>
                </a:r>
                <a:r>
                  <a:rPr lang="cs-CZ" sz="3600" dirty="0" smtClean="0"/>
                  <a:t>4</a:t>
                </a:r>
                <a:r>
                  <a:rPr lang="en-US" sz="3600" dirty="0" smtClean="0"/>
                  <a:t>]. </a:t>
                </a:r>
                <a:r>
                  <a:rPr lang="en-US" sz="3600" dirty="0"/>
                  <a:t>Bottom: </a:t>
                </a:r>
                <a:r>
                  <a:rPr lang="en-US" sz="3600" dirty="0" smtClean="0"/>
                  <a:t>the total </a:t>
                </a:r>
                <a:r>
                  <a:rPr lang="en-US" sz="3600" dirty="0"/>
                  <a:t>energy dissipation rate normalized to the energy dissipation </a:t>
                </a:r>
                <a:r>
                  <a:rPr lang="en-US" sz="3600" dirty="0" smtClean="0"/>
                  <a:t>rate in </a:t>
                </a:r>
                <a:r>
                  <a:rPr lang="en-US" sz="3600" dirty="0"/>
                  <a:t>the pure sinusoidal field.</a:t>
                </a:r>
              </a:p>
            </p:txBody>
          </p:sp>
        </mc:Choice>
        <mc:Fallback>
          <p:sp>
            <p:nvSpPr>
              <p:cNvPr id="33" name="TextBox 32"/>
              <p:cNvSpPr txBox="1">
                <a:spLocks noRot="1" noChangeAspect="1" noMove="1" noResize="1" noEditPoints="1" noAdjustHandles="1" noChangeArrowheads="1" noChangeShapeType="1" noTextEdit="1"/>
              </p:cNvSpPr>
              <p:nvPr/>
            </p:nvSpPr>
            <p:spPr>
              <a:xfrm>
                <a:off x="21174075" y="19709606"/>
                <a:ext cx="9753600" cy="3970318"/>
              </a:xfrm>
              <a:prstGeom prst="rect">
                <a:avLst/>
              </a:prstGeom>
              <a:blipFill rotWithShape="1">
                <a:blip r:embed="rId9"/>
                <a:stretch>
                  <a:fillRect l="-1875" t="-2301" r="-2375" b="-475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p:cNvSpPr txBox="1"/>
              <p:nvPr/>
            </p:nvSpPr>
            <p:spPr>
              <a:xfrm>
                <a:off x="31613475" y="19709606"/>
                <a:ext cx="10515600" cy="3416320"/>
              </a:xfrm>
              <a:prstGeom prst="rect">
                <a:avLst/>
              </a:prstGeom>
              <a:noFill/>
            </p:spPr>
            <p:txBody>
              <a:bodyPr wrap="square" rtlCol="0">
                <a:spAutoFit/>
              </a:bodyPr>
              <a:lstStyle/>
              <a:p>
                <a:r>
                  <a:rPr lang="cs-CZ" sz="3600" dirty="0" err="1" smtClean="0"/>
                  <a:t>Fig</a:t>
                </a:r>
                <a:r>
                  <a:rPr lang="en-US" sz="3600" dirty="0" smtClean="0"/>
                  <a:t>. </a:t>
                </a:r>
                <a:r>
                  <a:rPr lang="en-US" sz="3600" dirty="0"/>
                  <a:t>3. Normalized theoretical extreme values of total mean </a:t>
                </a:r>
                <a:r>
                  <a:rPr lang="cs-CZ" sz="3600" dirty="0" err="1" smtClean="0"/>
                  <a:t>stored</a:t>
                </a:r>
                <a:r>
                  <a:rPr lang="en-US" sz="3600" dirty="0" smtClean="0"/>
                  <a:t> </a:t>
                </a:r>
                <a:r>
                  <a:rPr lang="en-US" sz="3600" dirty="0"/>
                  <a:t>energy and total energy dissipated </a:t>
                </a:r>
                <a:r>
                  <a:rPr lang="cs-CZ" sz="3600" dirty="0" smtClean="0"/>
                  <a:t>per </a:t>
                </a:r>
                <a:r>
                  <a:rPr lang="en-US" sz="3600" dirty="0" smtClean="0"/>
                  <a:t>the </a:t>
                </a:r>
                <a:r>
                  <a:rPr lang="en-US" sz="3600" dirty="0"/>
                  <a:t>fundamental field </a:t>
                </a:r>
                <a:r>
                  <a:rPr lang="en-US" sz="3600" dirty="0" smtClean="0"/>
                  <a:t>cycle</a:t>
                </a:r>
                <a:r>
                  <a:rPr lang="cs-CZ" sz="3600" dirty="0" smtClean="0"/>
                  <a:t>,</a:t>
                </a:r>
                <a:r>
                  <a:rPr lang="en-US" sz="3600" dirty="0" smtClean="0"/>
                  <a:t> </a:t>
                </a:r>
                <a:r>
                  <a:rPr lang="en-US" sz="3600" dirty="0"/>
                  <a:t>for different values of the relative phase of the fundamental and third harmonic components of the field, </a:t>
                </a:r>
                <a:r>
                  <a:rPr lang="en-US" sz="3600" dirty="0" smtClean="0"/>
                  <a:t>as </a:t>
                </a:r>
                <a:r>
                  <a:rPr lang="en-US" sz="3600" dirty="0"/>
                  <a:t>a function of </a:t>
                </a:r>
                <a14:m>
                  <m:oMath xmlns:m="http://schemas.openxmlformats.org/officeDocument/2006/math">
                    <m:sSub>
                      <m:sSubPr>
                        <m:ctrlPr>
                          <a:rPr lang="en-US" sz="3600" b="0" i="1" smtClean="0">
                            <a:latin typeface="Cambria Math"/>
                          </a:rPr>
                        </m:ctrlPr>
                      </m:sSubPr>
                      <m:e>
                        <m:r>
                          <a:rPr lang="en-US" sz="3600" b="0" i="1" smtClean="0">
                            <a:latin typeface="Cambria Math"/>
                          </a:rPr>
                          <m:t>𝐵</m:t>
                        </m:r>
                      </m:e>
                      <m:sub>
                        <m:r>
                          <a:rPr lang="en-US" sz="3600" b="0" i="1" smtClean="0">
                            <a:latin typeface="Cambria Math"/>
                          </a:rPr>
                          <m:t>𝑟𝑚𝑠</m:t>
                        </m:r>
                      </m:sub>
                    </m:sSub>
                    <m:r>
                      <a:rPr lang="en-US" sz="3600" b="0" i="1" smtClean="0">
                        <a:latin typeface="Cambria Math"/>
                      </a:rPr>
                      <m:t>/</m:t>
                    </m:r>
                    <m:sSub>
                      <m:sSubPr>
                        <m:ctrlPr>
                          <a:rPr lang="en-US" sz="3600" b="0" i="1" smtClean="0">
                            <a:latin typeface="Cambria Math"/>
                          </a:rPr>
                        </m:ctrlPr>
                      </m:sSubPr>
                      <m:e>
                        <m:r>
                          <a:rPr lang="en-US" sz="3600" b="0" i="1" smtClean="0">
                            <a:latin typeface="Cambria Math"/>
                          </a:rPr>
                          <m:t>𝐵</m:t>
                        </m:r>
                      </m:e>
                      <m:sub>
                        <m:r>
                          <a:rPr lang="en-US" sz="3600" b="0" i="1" smtClean="0">
                            <a:latin typeface="Cambria Math"/>
                          </a:rPr>
                          <m:t>𝑑</m:t>
                        </m:r>
                      </m:sub>
                    </m:sSub>
                  </m:oMath>
                </a14:m>
                <a:r>
                  <a:rPr lang="cs-CZ" sz="3600" dirty="0" smtClean="0"/>
                  <a:t>, </a:t>
                </a:r>
                <a:r>
                  <a:rPr lang="cs-CZ" sz="3600" dirty="0" err="1" smtClean="0"/>
                  <a:t>where</a:t>
                </a:r>
                <a:r>
                  <a:rPr lang="cs-CZ" sz="3600" dirty="0" smtClean="0"/>
                  <a:t>  </a:t>
                </a:r>
                <a14:m>
                  <m:oMath xmlns:m="http://schemas.openxmlformats.org/officeDocument/2006/math">
                    <m:sSub>
                      <m:sSubPr>
                        <m:ctrlPr>
                          <a:rPr lang="en-US" sz="3600" i="1">
                            <a:latin typeface="Cambria Math"/>
                          </a:rPr>
                        </m:ctrlPr>
                      </m:sSubPr>
                      <m:e>
                        <m:r>
                          <a:rPr lang="en-US" sz="3600" i="1">
                            <a:latin typeface="Cambria Math"/>
                          </a:rPr>
                          <m:t>𝐵</m:t>
                        </m:r>
                      </m:e>
                      <m:sub>
                        <m:r>
                          <a:rPr lang="en-US" sz="3600" i="1">
                            <a:latin typeface="Cambria Math"/>
                          </a:rPr>
                          <m:t>𝑑</m:t>
                        </m:r>
                      </m:sub>
                    </m:sSub>
                    <m:r>
                      <a:rPr lang="en-US" sz="3600" i="1">
                        <a:latin typeface="Cambria Math"/>
                      </a:rPr>
                      <m:t>=</m:t>
                    </m:r>
                    <m:sSub>
                      <m:sSubPr>
                        <m:ctrlPr>
                          <a:rPr lang="en-US" sz="3600" i="1">
                            <a:latin typeface="Cambria Math"/>
                            <a:ea typeface="Cambria Math"/>
                          </a:rPr>
                        </m:ctrlPr>
                      </m:sSubPr>
                      <m:e>
                        <m:r>
                          <a:rPr lang="en-US" sz="3600" i="1">
                            <a:latin typeface="Cambria Math"/>
                            <a:ea typeface="Cambria Math"/>
                          </a:rPr>
                          <m:t>𝜇</m:t>
                        </m:r>
                      </m:e>
                      <m:sub>
                        <m:r>
                          <a:rPr lang="en-US" sz="3600" i="1">
                            <a:latin typeface="Cambria Math"/>
                            <a:ea typeface="Cambria Math"/>
                          </a:rPr>
                          <m:t>0</m:t>
                        </m:r>
                      </m:sub>
                    </m:sSub>
                    <m:sSub>
                      <m:sSubPr>
                        <m:ctrlPr>
                          <a:rPr lang="en-US" sz="3600" i="1">
                            <a:latin typeface="Cambria Math"/>
                            <a:ea typeface="Cambria Math"/>
                          </a:rPr>
                        </m:ctrlPr>
                      </m:sSubPr>
                      <m:e>
                        <m:r>
                          <a:rPr lang="en-US" sz="3600" i="1">
                            <a:latin typeface="Cambria Math"/>
                            <a:ea typeface="Cambria Math"/>
                          </a:rPr>
                          <m:t>𝑗</m:t>
                        </m:r>
                      </m:e>
                      <m:sub>
                        <m:r>
                          <a:rPr lang="en-US" sz="3600" i="1">
                            <a:latin typeface="Cambria Math"/>
                            <a:ea typeface="Cambria Math"/>
                          </a:rPr>
                          <m:t>𝑐</m:t>
                        </m:r>
                      </m:sub>
                    </m:sSub>
                    <m:r>
                      <a:rPr lang="en-US" sz="3600" i="1">
                        <a:latin typeface="Cambria Math"/>
                        <a:ea typeface="Cambria Math"/>
                      </a:rPr>
                      <m:t>𝑑</m:t>
                    </m:r>
                    <m:r>
                      <a:rPr lang="en-US" sz="3600" i="1">
                        <a:latin typeface="Cambria Math"/>
                        <a:ea typeface="Cambria Math"/>
                      </a:rPr>
                      <m:t>/</m:t>
                    </m:r>
                    <m:r>
                      <a:rPr lang="en-US" sz="3600" i="1">
                        <a:latin typeface="Cambria Math"/>
                        <a:ea typeface="Cambria Math"/>
                      </a:rPr>
                      <m:t>𝜋</m:t>
                    </m:r>
                  </m:oMath>
                </a14:m>
                <a:r>
                  <a:rPr lang="en-US" sz="3600" dirty="0"/>
                  <a:t> </a:t>
                </a:r>
                <a:r>
                  <a:rPr lang="cs-CZ" sz="3600" dirty="0" smtClean="0"/>
                  <a:t> </a:t>
                </a:r>
                <a:r>
                  <a:rPr lang="cs-CZ" sz="3600" dirty="0" err="1" smtClean="0"/>
                  <a:t>is</a:t>
                </a:r>
                <a:r>
                  <a:rPr lang="cs-CZ" sz="3600" dirty="0" smtClean="0"/>
                  <a:t> </a:t>
                </a:r>
                <a:r>
                  <a:rPr lang="cs-CZ" sz="3600" dirty="0" err="1" smtClean="0"/>
                  <a:t>the</a:t>
                </a:r>
                <a:r>
                  <a:rPr lang="cs-CZ" sz="3600" dirty="0" smtClean="0"/>
                  <a:t> c</a:t>
                </a:r>
                <a:r>
                  <a:rPr lang="en-US" sz="3600" dirty="0" err="1" smtClean="0"/>
                  <a:t>haracteristic</a:t>
                </a:r>
                <a:r>
                  <a:rPr lang="en-US" sz="3600" dirty="0" smtClean="0"/>
                  <a:t> field</a:t>
                </a:r>
                <a:r>
                  <a:rPr lang="cs-CZ" sz="3600" dirty="0" smtClean="0"/>
                  <a:t> </a:t>
                </a:r>
                <a:r>
                  <a:rPr lang="en-US" sz="3600" dirty="0" smtClean="0"/>
                  <a:t>[3].</a:t>
                </a:r>
                <a:endParaRPr lang="en-US" sz="3600" dirty="0"/>
              </a:p>
            </p:txBody>
          </p:sp>
        </mc:Choice>
        <mc:Fallback>
          <p:sp>
            <p:nvSpPr>
              <p:cNvPr id="34" name="TextBox 33"/>
              <p:cNvSpPr txBox="1">
                <a:spLocks noRot="1" noChangeAspect="1" noMove="1" noResize="1" noEditPoints="1" noAdjustHandles="1" noChangeArrowheads="1" noChangeShapeType="1" noTextEdit="1"/>
              </p:cNvSpPr>
              <p:nvPr/>
            </p:nvSpPr>
            <p:spPr>
              <a:xfrm>
                <a:off x="31613475" y="19709606"/>
                <a:ext cx="10515600" cy="3416320"/>
              </a:xfrm>
              <a:prstGeom prst="rect">
                <a:avLst/>
              </a:prstGeom>
              <a:blipFill rotWithShape="1">
                <a:blip r:embed="rId10"/>
                <a:stretch>
                  <a:fillRect l="-1797" t="-2674" r="-2203" b="-5704"/>
                </a:stretch>
              </a:blipFill>
            </p:spPr>
            <p:txBody>
              <a:bodyPr/>
              <a:lstStyle/>
              <a:p>
                <a:r>
                  <a:rPr lang="en-US">
                    <a:noFill/>
                  </a:rPr>
                  <a:t> </a:t>
                </a:r>
              </a:p>
            </p:txBody>
          </p:sp>
        </mc:Fallback>
      </mc:AlternateContent>
      <p:sp>
        <p:nvSpPr>
          <p:cNvPr id="35" name="TextBox 34"/>
          <p:cNvSpPr txBox="1"/>
          <p:nvPr/>
        </p:nvSpPr>
        <p:spPr>
          <a:xfrm>
            <a:off x="21249481" y="24129206"/>
            <a:ext cx="20802600" cy="5078313"/>
          </a:xfrm>
          <a:prstGeom prst="rect">
            <a:avLst/>
          </a:prstGeom>
          <a:noFill/>
        </p:spPr>
        <p:txBody>
          <a:bodyPr wrap="square" rtlCol="0">
            <a:spAutoFit/>
          </a:bodyPr>
          <a:lstStyle/>
          <a:p>
            <a:r>
              <a:rPr lang="cs-CZ" sz="3600" dirty="0" err="1" smtClean="0"/>
              <a:t>Conclusion</a:t>
            </a:r>
            <a:endParaRPr lang="cs-CZ" sz="3600" dirty="0" smtClean="0"/>
          </a:p>
          <a:p>
            <a:r>
              <a:rPr lang="en-US" sz="3600" dirty="0"/>
              <a:t>In an applied periodic field, the energy of a </a:t>
            </a:r>
            <a:r>
              <a:rPr lang="en-US" sz="3600" dirty="0" err="1" smtClean="0"/>
              <a:t>syst</a:t>
            </a:r>
            <a:r>
              <a:rPr lang="cs-CZ" sz="3600" dirty="0" smtClean="0"/>
              <a:t>e</a:t>
            </a:r>
            <a:r>
              <a:rPr lang="en-US" sz="3600" dirty="0" smtClean="0"/>
              <a:t>m</a:t>
            </a:r>
            <a:r>
              <a:rPr lang="cs-CZ" sz="3600" dirty="0" smtClean="0"/>
              <a:t> </a:t>
            </a:r>
            <a:r>
              <a:rPr lang="cs-CZ" sz="3600" dirty="0" err="1" smtClean="0"/>
              <a:t>with</a:t>
            </a:r>
            <a:r>
              <a:rPr lang="cs-CZ" sz="3600" dirty="0" smtClean="0"/>
              <a:t> </a:t>
            </a:r>
            <a:r>
              <a:rPr lang="cs-CZ" sz="3600" dirty="0" err="1" smtClean="0"/>
              <a:t>hysteresis</a:t>
            </a:r>
            <a:r>
              <a:rPr lang="en-US" sz="3600" dirty="0" smtClean="0"/>
              <a:t>, </a:t>
            </a:r>
            <a:r>
              <a:rPr lang="en-US" sz="3600" dirty="0"/>
              <a:t>both the mean accumulated energy and the energy dissipated </a:t>
            </a:r>
            <a:r>
              <a:rPr lang="cs-CZ" sz="3600" dirty="0" smtClean="0"/>
              <a:t>per</a:t>
            </a:r>
            <a:r>
              <a:rPr lang="en-US" sz="3600" dirty="0" smtClean="0"/>
              <a:t> </a:t>
            </a:r>
            <a:r>
              <a:rPr lang="en-US" sz="3600" dirty="0"/>
              <a:t>the cycle of the fundamental component of the applied field, varies with the amplitudes and relative phases of the sinusoidal </a:t>
            </a:r>
            <a:r>
              <a:rPr lang="en-US" sz="3600" dirty="0" smtClean="0"/>
              <a:t>field</a:t>
            </a:r>
            <a:r>
              <a:rPr lang="cs-CZ" sz="3600" dirty="0" smtClean="0"/>
              <a:t> </a:t>
            </a:r>
            <a:r>
              <a:rPr lang="cs-CZ" sz="3600" dirty="0" err="1" smtClean="0"/>
              <a:t>components</a:t>
            </a:r>
            <a:r>
              <a:rPr lang="en-US" sz="3600" dirty="0" smtClean="0"/>
              <a:t> </a:t>
            </a:r>
            <a:r>
              <a:rPr lang="en-US" sz="3600" dirty="0"/>
              <a:t>at </a:t>
            </a:r>
            <a:r>
              <a:rPr lang="en-US" sz="3600" dirty="0" smtClean="0"/>
              <a:t>harmonic</a:t>
            </a:r>
            <a:r>
              <a:rPr lang="cs-CZ" sz="3600" dirty="0" smtClean="0"/>
              <a:t>s</a:t>
            </a:r>
            <a:r>
              <a:rPr lang="en-US" sz="3600" dirty="0" smtClean="0"/>
              <a:t> </a:t>
            </a:r>
            <a:r>
              <a:rPr lang="cs-CZ" sz="3600" dirty="0" err="1" smtClean="0"/>
              <a:t>of</a:t>
            </a:r>
            <a:r>
              <a:rPr lang="cs-CZ" sz="3600" dirty="0" smtClean="0"/>
              <a:t> </a:t>
            </a:r>
            <a:r>
              <a:rPr lang="cs-CZ" sz="3600" dirty="0" err="1" smtClean="0"/>
              <a:t>the</a:t>
            </a:r>
            <a:r>
              <a:rPr lang="cs-CZ" sz="3600" dirty="0" smtClean="0"/>
              <a:t> </a:t>
            </a:r>
            <a:r>
              <a:rPr lang="en-US" sz="3600" dirty="0" smtClean="0"/>
              <a:t>fundamental </a:t>
            </a:r>
            <a:r>
              <a:rPr lang="en-US" sz="3600" dirty="0" err="1" smtClean="0"/>
              <a:t>frequenc</a:t>
            </a:r>
            <a:r>
              <a:rPr lang="cs-CZ" sz="3600" dirty="0" smtClean="0"/>
              <a:t>y</a:t>
            </a:r>
            <a:r>
              <a:rPr lang="en-US" sz="3600" dirty="0"/>
              <a:t>. Appropriate selection of components can lead to reduced losses, even if the new field has a larger </a:t>
            </a:r>
            <a:r>
              <a:rPr lang="en-US" sz="3600" dirty="0" smtClean="0"/>
              <a:t>effect</a:t>
            </a:r>
            <a:r>
              <a:rPr lang="cs-CZ" sz="3600" dirty="0" err="1" smtClean="0"/>
              <a:t>ive</a:t>
            </a:r>
            <a:r>
              <a:rPr lang="en-US" sz="3600" dirty="0" smtClean="0"/>
              <a:t> </a:t>
            </a:r>
            <a:r>
              <a:rPr lang="en-US" sz="3600" dirty="0"/>
              <a:t>value than a purely sinusoidal field. This can be used in practice</a:t>
            </a:r>
            <a:r>
              <a:rPr lang="en-US" sz="3600" dirty="0" smtClean="0"/>
              <a:t>.</a:t>
            </a:r>
            <a:r>
              <a:rPr lang="cs-CZ" sz="3600" dirty="0" smtClean="0"/>
              <a:t> </a:t>
            </a:r>
            <a:r>
              <a:rPr lang="en-US" sz="3600" dirty="0" smtClean="0"/>
              <a:t>Complete </a:t>
            </a:r>
            <a:r>
              <a:rPr lang="en-US" sz="3600" dirty="0"/>
              <a:t>analytical expressions for the initial magnetization curve and thus for the full hysteresis loop offer an effective way to study such a system. </a:t>
            </a:r>
            <a:endParaRPr lang="cs-CZ" sz="3600" dirty="0" smtClean="0"/>
          </a:p>
          <a:p>
            <a:r>
              <a:rPr lang="en-US" sz="3600" dirty="0" smtClean="0"/>
              <a:t>In </a:t>
            </a:r>
            <a:r>
              <a:rPr lang="en-US" sz="3600" dirty="0"/>
              <a:t>the </a:t>
            </a:r>
            <a:r>
              <a:rPr lang="en-US" sz="3600" dirty="0" smtClean="0"/>
              <a:t>flux</a:t>
            </a:r>
            <a:r>
              <a:rPr lang="cs-CZ" sz="3600" dirty="0" smtClean="0"/>
              <a:t>-</a:t>
            </a:r>
            <a:r>
              <a:rPr lang="en-US" sz="3600" dirty="0" smtClean="0"/>
              <a:t>flow </a:t>
            </a:r>
            <a:r>
              <a:rPr lang="cs-CZ" sz="3600" dirty="0" err="1" smtClean="0"/>
              <a:t>regime</a:t>
            </a:r>
            <a:r>
              <a:rPr lang="cs-CZ" sz="3600" dirty="0" smtClean="0"/>
              <a:t> </a:t>
            </a:r>
            <a:r>
              <a:rPr lang="en-US" sz="3600" dirty="0" smtClean="0"/>
              <a:t>and </a:t>
            </a:r>
            <a:r>
              <a:rPr lang="en-US" sz="3600" dirty="0"/>
              <a:t>in the normal state, the response of the system is linear and the principle of superposition applies here - each added component of the field increases the dissipation of energy</a:t>
            </a:r>
            <a:r>
              <a:rPr lang="en-US" sz="3600" dirty="0" smtClean="0"/>
              <a:t>.</a:t>
            </a:r>
            <a:endParaRPr lang="en-US" sz="3600" dirty="0"/>
          </a:p>
        </p:txBody>
      </p:sp>
      <mc:AlternateContent xmlns:mc="http://schemas.openxmlformats.org/markup-compatibility/2006">
        <mc:Choice xmlns:a14="http://schemas.microsoft.com/office/drawing/2010/main" Requires="a14">
          <p:sp>
            <p:nvSpPr>
              <p:cNvPr id="37" name="TextBox 36"/>
              <p:cNvSpPr txBox="1"/>
              <p:nvPr/>
            </p:nvSpPr>
            <p:spPr>
              <a:xfrm>
                <a:off x="11965326" y="22661741"/>
                <a:ext cx="7271478" cy="1200329"/>
              </a:xfrm>
              <a:prstGeom prst="rect">
                <a:avLst/>
              </a:prstGeom>
              <a:noFill/>
            </p:spPr>
            <p:txBody>
              <a:bodyPr wrap="none" rtlCol="0">
                <a:spAutoFit/>
              </a:bodyPr>
              <a:lstStyle/>
              <a:p>
                <a:r>
                  <a:rPr lang="en-US" sz="3600" b="0" dirty="0" smtClean="0"/>
                  <a:t>The power dissipated per field cycle is</a:t>
                </a:r>
              </a:p>
              <a:p>
                <a14:m>
                  <m:oMath xmlns:m="http://schemas.openxmlformats.org/officeDocument/2006/math">
                    <m:r>
                      <a:rPr lang="cs-CZ" sz="3600" b="0" i="1" smtClean="0">
                        <a:latin typeface="Cambria Math"/>
                      </a:rPr>
                      <m:t>𝑃</m:t>
                    </m:r>
                    <m:r>
                      <a:rPr lang="cs-CZ" sz="3600" b="0" i="1" smtClean="0">
                        <a:latin typeface="Cambria Math"/>
                      </a:rPr>
                      <m:t>=</m:t>
                    </m:r>
                    <m:r>
                      <a:rPr lang="en-US" sz="3600" b="0" i="1" smtClean="0">
                        <a:latin typeface="Cambria Math"/>
                      </a:rPr>
                      <m:t>𝑓</m:t>
                    </m:r>
                    <m:r>
                      <a:rPr lang="en-US" sz="3600" b="0" i="1" smtClean="0">
                        <a:latin typeface="Cambria Math"/>
                        <a:ea typeface="Cambria Math"/>
                      </a:rPr>
                      <m:t>𝜋</m:t>
                    </m:r>
                    <m:sSub>
                      <m:sSubPr>
                        <m:ctrlPr>
                          <a:rPr lang="en-US" sz="3600" b="0" i="1" smtClean="0">
                            <a:latin typeface="Cambria Math"/>
                            <a:ea typeface="Cambria Math"/>
                          </a:rPr>
                        </m:ctrlPr>
                      </m:sSubPr>
                      <m:e>
                        <m:r>
                          <a:rPr lang="en-US" sz="3600" b="0" i="1" smtClean="0">
                            <a:latin typeface="Cambria Math"/>
                            <a:ea typeface="Cambria Math"/>
                          </a:rPr>
                          <m:t>𝐵</m:t>
                        </m:r>
                      </m:e>
                      <m:sub>
                        <m:r>
                          <a:rPr lang="en-US" sz="3600" b="0" i="1" smtClean="0">
                            <a:latin typeface="Cambria Math"/>
                            <a:ea typeface="Cambria Math"/>
                          </a:rPr>
                          <m:t>1</m:t>
                        </m:r>
                      </m:sub>
                    </m:sSub>
                    <m:r>
                      <m:rPr>
                        <m:sty m:val="p"/>
                      </m:rPr>
                      <a:rPr lang="en-US" sz="3600" b="0" i="0" smtClean="0">
                        <a:latin typeface="Cambria Math"/>
                        <a:ea typeface="Cambria Math"/>
                      </a:rPr>
                      <m:t>Im</m:t>
                    </m:r>
                    <m:r>
                      <a:rPr lang="en-US" sz="3600" b="0" i="1" smtClean="0">
                        <a:latin typeface="Cambria Math"/>
                        <a:ea typeface="Cambria Math"/>
                      </a:rPr>
                      <m:t> </m:t>
                    </m:r>
                    <m:sSub>
                      <m:sSubPr>
                        <m:ctrlPr>
                          <a:rPr lang="en-US" sz="3600" b="0" i="1" smtClean="0">
                            <a:latin typeface="Cambria Math"/>
                            <a:ea typeface="Cambria Math"/>
                          </a:rPr>
                        </m:ctrlPr>
                      </m:sSubPr>
                      <m:e>
                        <m:r>
                          <a:rPr lang="en-US" sz="3600" b="0" i="1" smtClean="0">
                            <a:latin typeface="Cambria Math"/>
                            <a:ea typeface="Cambria Math"/>
                          </a:rPr>
                          <m:t>𝑀</m:t>
                        </m:r>
                      </m:e>
                      <m:sub>
                        <m:r>
                          <a:rPr lang="en-US" sz="3600" b="0" i="1" smtClean="0">
                            <a:latin typeface="Cambria Math"/>
                            <a:ea typeface="Cambria Math"/>
                          </a:rPr>
                          <m:t>1</m:t>
                        </m:r>
                      </m:sub>
                    </m:sSub>
                    <m:r>
                      <a:rPr lang="en-US" sz="3600" b="0" i="1" smtClean="0">
                        <a:latin typeface="Cambria Math"/>
                        <a:ea typeface="Cambria Math"/>
                      </a:rPr>
                      <m:t>(</m:t>
                    </m:r>
                    <m:r>
                      <a:rPr lang="en-US" sz="3600" b="0" i="1" smtClean="0">
                        <a:latin typeface="Cambria Math"/>
                        <a:ea typeface="Cambria Math"/>
                      </a:rPr>
                      <m:t>𝑓</m:t>
                    </m:r>
                    <m:r>
                      <a:rPr lang="en-US" sz="3600" b="0" i="1" smtClean="0">
                        <a:latin typeface="Cambria Math"/>
                        <a:ea typeface="Cambria Math"/>
                      </a:rPr>
                      <m:t>)</m:t>
                    </m:r>
                  </m:oMath>
                </a14:m>
                <a:r>
                  <a:rPr lang="en-US" sz="3600" dirty="0" smtClean="0"/>
                  <a:t>.</a:t>
                </a:r>
                <a:endParaRPr lang="en-US" sz="3600" dirty="0"/>
              </a:p>
            </p:txBody>
          </p:sp>
        </mc:Choice>
        <mc:Fallback>
          <p:sp>
            <p:nvSpPr>
              <p:cNvPr id="37" name="TextBox 36"/>
              <p:cNvSpPr txBox="1">
                <a:spLocks noRot="1" noChangeAspect="1" noMove="1" noResize="1" noEditPoints="1" noAdjustHandles="1" noChangeArrowheads="1" noChangeShapeType="1" noTextEdit="1"/>
              </p:cNvSpPr>
              <p:nvPr/>
            </p:nvSpPr>
            <p:spPr>
              <a:xfrm>
                <a:off x="11965326" y="22661741"/>
                <a:ext cx="7271478" cy="1200329"/>
              </a:xfrm>
              <a:prstGeom prst="rect">
                <a:avLst/>
              </a:prstGeom>
              <a:blipFill rotWithShape="1">
                <a:blip r:embed="rId11"/>
                <a:stretch>
                  <a:fillRect l="-2598" t="-7614" r="-1509" b="-1827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TextBox 37"/>
              <p:cNvSpPr txBox="1"/>
              <p:nvPr/>
            </p:nvSpPr>
            <p:spPr>
              <a:xfrm>
                <a:off x="26888281" y="7441406"/>
                <a:ext cx="14769043" cy="1030860"/>
              </a:xfrm>
              <a:prstGeom prst="rect">
                <a:avLst/>
              </a:prstGeom>
              <a:noFill/>
            </p:spPr>
            <p:txBody>
              <a:bodyPr wrap="none" rtlCol="0">
                <a:spAutoFit/>
              </a:bodyPr>
              <a:lstStyle/>
              <a:p>
                <a:r>
                  <a:rPr lang="cs-CZ" sz="3600" b="0" dirty="0" smtClean="0"/>
                  <a:t>Normal </a:t>
                </a:r>
                <a:r>
                  <a:rPr lang="cs-CZ" sz="3600" b="0" dirty="0" err="1" smtClean="0"/>
                  <a:t>state</a:t>
                </a:r>
                <a:r>
                  <a:rPr lang="cs-CZ" sz="3600" b="0" dirty="0" smtClean="0"/>
                  <a:t> </a:t>
                </a:r>
                <a14:m>
                  <m:oMath xmlns:m="http://schemas.openxmlformats.org/officeDocument/2006/math">
                    <m:r>
                      <a:rPr lang="en-US" sz="3600" b="0" i="1" smtClean="0">
                        <a:latin typeface="Cambria Math"/>
                      </a:rPr>
                      <m:t>𝑃</m:t>
                    </m:r>
                    <m:r>
                      <a:rPr lang="en-US" sz="3600" b="0" i="1" smtClean="0">
                        <a:latin typeface="Cambria Math"/>
                        <a:ea typeface="Cambria Math"/>
                      </a:rPr>
                      <m:t>∝</m:t>
                    </m:r>
                    <m:nary>
                      <m:naryPr>
                        <m:chr m:val="∑"/>
                        <m:ctrlPr>
                          <a:rPr lang="en-US" sz="3600" b="0" i="1" smtClean="0">
                            <a:latin typeface="Cambria Math"/>
                            <a:ea typeface="Cambria Math"/>
                          </a:rPr>
                        </m:ctrlPr>
                      </m:naryPr>
                      <m:sub>
                        <m:r>
                          <m:rPr>
                            <m:brk m:alnAt="23"/>
                          </m:rPr>
                          <a:rPr lang="en-US" sz="3600" b="0" i="1" smtClean="0">
                            <a:latin typeface="Cambria Math"/>
                            <a:ea typeface="Cambria Math"/>
                          </a:rPr>
                          <m:t>𝑛</m:t>
                        </m:r>
                        <m:r>
                          <a:rPr lang="en-US" sz="3600" b="0" i="1" smtClean="0">
                            <a:latin typeface="Cambria Math"/>
                            <a:ea typeface="Cambria Math"/>
                          </a:rPr>
                          <m:t>=1,3,5,…</m:t>
                        </m:r>
                      </m:sub>
                      <m:sup>
                        <m:r>
                          <a:rPr lang="en-US" sz="3600" b="0" i="1" smtClean="0">
                            <a:latin typeface="Cambria Math"/>
                            <a:ea typeface="Cambria Math"/>
                          </a:rPr>
                          <m:t>𝑁</m:t>
                        </m:r>
                      </m:sup>
                      <m:e>
                        <m:sSup>
                          <m:sSupPr>
                            <m:ctrlPr>
                              <a:rPr lang="en-US" sz="3600" i="1">
                                <a:latin typeface="Cambria Math"/>
                                <a:ea typeface="Cambria Math"/>
                              </a:rPr>
                            </m:ctrlPr>
                          </m:sSupPr>
                          <m:e>
                            <m:d>
                              <m:dPr>
                                <m:ctrlPr>
                                  <a:rPr lang="en-US" sz="3600" i="1">
                                    <a:latin typeface="Cambria Math"/>
                                    <a:ea typeface="Cambria Math"/>
                                  </a:rPr>
                                </m:ctrlPr>
                              </m:dPr>
                              <m:e>
                                <m:r>
                                  <a:rPr lang="en-US" sz="3600" i="1">
                                    <a:latin typeface="Cambria Math"/>
                                    <a:ea typeface="Cambria Math"/>
                                  </a:rPr>
                                  <m:t>𝑛𝑓</m:t>
                                </m:r>
                              </m:e>
                            </m:d>
                          </m:e>
                          <m:sup>
                            <m:r>
                              <a:rPr lang="en-US" sz="3600" i="1">
                                <a:latin typeface="Cambria Math"/>
                                <a:ea typeface="Cambria Math"/>
                              </a:rPr>
                              <m:t>2</m:t>
                            </m:r>
                          </m:sup>
                        </m:sSup>
                        <m:r>
                          <a:rPr lang="en-US" sz="3600" i="1">
                            <a:latin typeface="Cambria Math"/>
                            <a:ea typeface="Cambria Math"/>
                          </a:rPr>
                          <m:t>𝜎</m:t>
                        </m:r>
                        <m:sSup>
                          <m:sSupPr>
                            <m:ctrlPr>
                              <a:rPr lang="en-US" sz="3600" i="1">
                                <a:latin typeface="Cambria Math"/>
                                <a:ea typeface="Cambria Math"/>
                              </a:rPr>
                            </m:ctrlPr>
                          </m:sSupPr>
                          <m:e>
                            <m:d>
                              <m:dPr>
                                <m:ctrlPr>
                                  <a:rPr lang="en-US" sz="3600" i="1">
                                    <a:latin typeface="Cambria Math"/>
                                    <a:ea typeface="Cambria Math"/>
                                  </a:rPr>
                                </m:ctrlPr>
                              </m:dPr>
                              <m:e>
                                <m:f>
                                  <m:fPr>
                                    <m:ctrlPr>
                                      <a:rPr lang="en-US" sz="3600" i="1">
                                        <a:latin typeface="Cambria Math"/>
                                        <a:ea typeface="Cambria Math"/>
                                      </a:rPr>
                                    </m:ctrlPr>
                                  </m:fPr>
                                  <m:num>
                                    <m:sSub>
                                      <m:sSubPr>
                                        <m:ctrlPr>
                                          <a:rPr lang="en-US" sz="3600" i="1">
                                            <a:latin typeface="Cambria Math"/>
                                            <a:ea typeface="Cambria Math"/>
                                          </a:rPr>
                                        </m:ctrlPr>
                                      </m:sSubPr>
                                      <m:e>
                                        <m:r>
                                          <a:rPr lang="en-US" sz="3600" i="1">
                                            <a:latin typeface="Cambria Math"/>
                                            <a:ea typeface="Cambria Math"/>
                                          </a:rPr>
                                          <m:t>𝐵</m:t>
                                        </m:r>
                                      </m:e>
                                      <m:sub>
                                        <m:r>
                                          <a:rPr lang="en-US" sz="3600" i="1">
                                            <a:latin typeface="Cambria Math"/>
                                            <a:ea typeface="Cambria Math"/>
                                          </a:rPr>
                                          <m:t>1</m:t>
                                        </m:r>
                                      </m:sub>
                                    </m:sSub>
                                  </m:num>
                                  <m:den>
                                    <m:r>
                                      <a:rPr lang="en-US" sz="3600" i="1">
                                        <a:latin typeface="Cambria Math"/>
                                        <a:ea typeface="Cambria Math"/>
                                      </a:rPr>
                                      <m:t>𝑛</m:t>
                                    </m:r>
                                  </m:den>
                                </m:f>
                              </m:e>
                            </m:d>
                          </m:e>
                          <m:sup>
                            <m:r>
                              <a:rPr lang="en-US" sz="3600" i="1">
                                <a:latin typeface="Cambria Math"/>
                                <a:ea typeface="Cambria Math"/>
                              </a:rPr>
                              <m:t>2</m:t>
                            </m:r>
                          </m:sup>
                        </m:sSup>
                      </m:e>
                    </m:nary>
                    <m:r>
                      <a:rPr lang="en-US" sz="3600" b="0" i="1" smtClean="0">
                        <a:latin typeface="Cambria Math"/>
                        <a:ea typeface="Cambria Math"/>
                      </a:rPr>
                      <m:t> </m:t>
                    </m:r>
                    <m:r>
                      <a:rPr lang="en-US" sz="3600" i="1">
                        <a:latin typeface="Cambria Math"/>
                        <a:ea typeface="Cambria Math"/>
                      </a:rPr>
                      <m:t>∝</m:t>
                    </m:r>
                    <m:f>
                      <m:fPr>
                        <m:ctrlPr>
                          <a:rPr lang="en-US" sz="3600" b="0" i="1" smtClean="0">
                            <a:latin typeface="Cambria Math"/>
                            <a:ea typeface="Cambria Math"/>
                          </a:rPr>
                        </m:ctrlPr>
                      </m:fPr>
                      <m:num>
                        <m:r>
                          <a:rPr lang="en-US" sz="3600" b="0" i="1" smtClean="0">
                            <a:latin typeface="Cambria Math"/>
                            <a:ea typeface="Cambria Math"/>
                          </a:rPr>
                          <m:t>𝑁</m:t>
                        </m:r>
                        <m:r>
                          <a:rPr lang="en-US" sz="3600" b="0" i="1" smtClean="0">
                            <a:latin typeface="Cambria Math"/>
                            <a:ea typeface="Cambria Math"/>
                          </a:rPr>
                          <m:t>+1</m:t>
                        </m:r>
                      </m:num>
                      <m:den>
                        <m:r>
                          <a:rPr lang="en-US" sz="3600" b="0" i="1" smtClean="0">
                            <a:latin typeface="Cambria Math"/>
                            <a:ea typeface="Cambria Math"/>
                          </a:rPr>
                          <m:t>2</m:t>
                        </m:r>
                      </m:den>
                    </m:f>
                  </m:oMath>
                </a14:m>
                <a:r>
                  <a:rPr lang="cs-CZ" sz="3600" b="0" dirty="0" smtClean="0">
                    <a:ea typeface="Cambria Math"/>
                  </a:rPr>
                  <a:t>, </a:t>
                </a:r>
                <a:r>
                  <a:rPr lang="cs-CZ" sz="3600" b="0" dirty="0" err="1" smtClean="0">
                    <a:ea typeface="Cambria Math"/>
                  </a:rPr>
                  <a:t>where</a:t>
                </a:r>
                <a:r>
                  <a:rPr lang="cs-CZ" sz="3600" b="0" dirty="0" smtClean="0">
                    <a:ea typeface="Cambria Math"/>
                  </a:rPr>
                  <a:t> </a:t>
                </a:r>
                <a14:m>
                  <m:oMath xmlns:m="http://schemas.openxmlformats.org/officeDocument/2006/math">
                    <m:r>
                      <a:rPr lang="cs-CZ" sz="3600" b="0" i="1" smtClean="0">
                        <a:latin typeface="Cambria Math"/>
                        <a:ea typeface="Cambria Math"/>
                      </a:rPr>
                      <m:t>𝜎</m:t>
                    </m:r>
                  </m:oMath>
                </a14:m>
                <a:r>
                  <a:rPr lang="cs-CZ" sz="3600" b="0" dirty="0" smtClean="0">
                    <a:ea typeface="Cambria Math"/>
                  </a:rPr>
                  <a:t> </a:t>
                </a:r>
                <a:r>
                  <a:rPr lang="cs-CZ" sz="3600" b="0" dirty="0" err="1" smtClean="0">
                    <a:ea typeface="Cambria Math"/>
                  </a:rPr>
                  <a:t>is</a:t>
                </a:r>
                <a:r>
                  <a:rPr lang="cs-CZ" sz="3600" b="0" dirty="0" smtClean="0">
                    <a:ea typeface="Cambria Math"/>
                  </a:rPr>
                  <a:t> </a:t>
                </a:r>
                <a:r>
                  <a:rPr lang="cs-CZ" sz="3600" b="0" dirty="0" err="1" smtClean="0">
                    <a:ea typeface="Cambria Math"/>
                  </a:rPr>
                  <a:t>the</a:t>
                </a:r>
                <a:r>
                  <a:rPr lang="cs-CZ" sz="3600" b="0" dirty="0" smtClean="0">
                    <a:ea typeface="Cambria Math"/>
                  </a:rPr>
                  <a:t> </a:t>
                </a:r>
                <a:r>
                  <a:rPr lang="cs-CZ" sz="3600" b="0" dirty="0" err="1" smtClean="0">
                    <a:ea typeface="Cambria Math"/>
                  </a:rPr>
                  <a:t>conductivity</a:t>
                </a:r>
                <a:r>
                  <a:rPr lang="cs-CZ" sz="3600" b="0" dirty="0" smtClean="0">
                    <a:ea typeface="Cambria Math"/>
                  </a:rPr>
                  <a:t> </a:t>
                </a:r>
                <a:endParaRPr lang="en-US" sz="3600" b="0" dirty="0" smtClean="0">
                  <a:ea typeface="Cambria Math"/>
                </a:endParaRPr>
              </a:p>
            </p:txBody>
          </p:sp>
        </mc:Choice>
        <mc:Fallback>
          <p:sp>
            <p:nvSpPr>
              <p:cNvPr id="38" name="TextBox 37"/>
              <p:cNvSpPr txBox="1">
                <a:spLocks noRot="1" noChangeAspect="1" noMove="1" noResize="1" noEditPoints="1" noAdjustHandles="1" noChangeArrowheads="1" noChangeShapeType="1" noTextEdit="1"/>
              </p:cNvSpPr>
              <p:nvPr/>
            </p:nvSpPr>
            <p:spPr>
              <a:xfrm>
                <a:off x="26888281" y="7441406"/>
                <a:ext cx="14769043" cy="1030860"/>
              </a:xfrm>
              <a:prstGeom prst="rect">
                <a:avLst/>
              </a:prstGeom>
              <a:blipFill rotWithShape="1">
                <a:blip r:embed="rId12"/>
                <a:stretch>
                  <a:fillRect l="-1279" b="-94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p:cNvSpPr txBox="1"/>
              <p:nvPr/>
            </p:nvSpPr>
            <p:spPr>
              <a:xfrm>
                <a:off x="21401881" y="8889206"/>
                <a:ext cx="8714950" cy="707566"/>
              </a:xfrm>
              <a:prstGeom prst="rect">
                <a:avLst/>
              </a:prstGeom>
              <a:noFill/>
            </p:spPr>
            <p:txBody>
              <a:bodyPr wrap="none" rtlCol="0">
                <a:spAutoFit/>
              </a:bodyPr>
              <a:lstStyle/>
              <a:p>
                <a:r>
                  <a:rPr lang="cs-CZ" sz="3600" b="0" dirty="0" smtClean="0"/>
                  <a:t>Critical </a:t>
                </a:r>
                <a:r>
                  <a:rPr lang="cs-CZ" sz="3600" b="0" dirty="0" err="1" smtClean="0"/>
                  <a:t>state</a:t>
                </a:r>
                <a:r>
                  <a:rPr lang="cs-CZ" sz="3600" b="0" dirty="0" smtClean="0"/>
                  <a:t> </a:t>
                </a:r>
                <a14:m>
                  <m:oMath xmlns:m="http://schemas.openxmlformats.org/officeDocument/2006/math">
                    <m:r>
                      <a:rPr lang="cs-CZ" sz="3600" b="0" i="1" smtClean="0">
                        <a:latin typeface="Cambria Math"/>
                      </a:rPr>
                      <m:t>𝑃</m:t>
                    </m:r>
                    <m:r>
                      <a:rPr lang="cs-CZ" sz="3600" b="0" i="1" smtClean="0">
                        <a:latin typeface="Cambria Math"/>
                      </a:rPr>
                      <m:t>=</m:t>
                    </m:r>
                    <m:nary>
                      <m:naryPr>
                        <m:chr m:val="∑"/>
                        <m:ctrlPr>
                          <a:rPr lang="cs-CZ" sz="3600" b="0" i="1" smtClean="0">
                            <a:latin typeface="Cambria Math"/>
                          </a:rPr>
                        </m:ctrlPr>
                      </m:naryPr>
                      <m:sub>
                        <m:r>
                          <m:rPr>
                            <m:brk m:alnAt="23"/>
                          </m:rPr>
                          <a:rPr lang="cs-CZ" sz="3600" b="0" i="1" smtClean="0">
                            <a:latin typeface="Cambria Math"/>
                          </a:rPr>
                          <m:t>𝑛</m:t>
                        </m:r>
                        <m:r>
                          <a:rPr lang="en-US" sz="3600" b="0" i="1" smtClean="0">
                            <a:latin typeface="Cambria Math"/>
                          </a:rPr>
                          <m:t>=1,3,5,..</m:t>
                        </m:r>
                      </m:sub>
                      <m:sup>
                        <m:r>
                          <a:rPr lang="en-US" sz="3600" b="0" i="1" smtClean="0">
                            <a:latin typeface="Cambria Math"/>
                          </a:rPr>
                          <m:t>𝑁</m:t>
                        </m:r>
                      </m:sup>
                      <m:e>
                        <m:r>
                          <a:rPr lang="en-US" sz="3600" b="0" i="1" smtClean="0">
                            <a:latin typeface="Cambria Math"/>
                          </a:rPr>
                          <m:t>𝑛</m:t>
                        </m:r>
                        <m:r>
                          <a:rPr lang="en-US" sz="3600" i="1">
                            <a:latin typeface="Cambria Math"/>
                          </a:rPr>
                          <m:t>𝑓</m:t>
                        </m:r>
                        <m:r>
                          <a:rPr lang="en-US" sz="3600" i="1">
                            <a:latin typeface="Cambria Math"/>
                            <a:ea typeface="Cambria Math"/>
                          </a:rPr>
                          <m:t>𝜋</m:t>
                        </m:r>
                        <m:sSub>
                          <m:sSubPr>
                            <m:ctrlPr>
                              <a:rPr lang="en-US" sz="3600" i="1">
                                <a:latin typeface="Cambria Math"/>
                                <a:ea typeface="Cambria Math"/>
                              </a:rPr>
                            </m:ctrlPr>
                          </m:sSubPr>
                          <m:e>
                            <m:r>
                              <a:rPr lang="en-US" sz="3600" i="1">
                                <a:latin typeface="Cambria Math"/>
                                <a:ea typeface="Cambria Math"/>
                              </a:rPr>
                              <m:t>𝐵</m:t>
                            </m:r>
                          </m:e>
                          <m:sub>
                            <m:r>
                              <a:rPr lang="en-US" sz="3600" i="1">
                                <a:latin typeface="Cambria Math"/>
                                <a:ea typeface="Cambria Math"/>
                              </a:rPr>
                              <m:t>1</m:t>
                            </m:r>
                          </m:sub>
                        </m:sSub>
                        <m:r>
                          <m:rPr>
                            <m:sty m:val="p"/>
                          </m:rPr>
                          <a:rPr lang="en-US" sz="3600">
                            <a:latin typeface="Cambria Math"/>
                            <a:ea typeface="Cambria Math"/>
                          </a:rPr>
                          <m:t>Im</m:t>
                        </m:r>
                        <m:r>
                          <a:rPr lang="en-US" sz="3600" i="1">
                            <a:latin typeface="Cambria Math"/>
                            <a:ea typeface="Cambria Math"/>
                          </a:rPr>
                          <m:t> </m:t>
                        </m:r>
                        <m:sSub>
                          <m:sSubPr>
                            <m:ctrlPr>
                              <a:rPr lang="en-US" sz="3600" i="1">
                                <a:latin typeface="Cambria Math"/>
                                <a:ea typeface="Cambria Math"/>
                              </a:rPr>
                            </m:ctrlPr>
                          </m:sSubPr>
                          <m:e>
                            <m:r>
                              <a:rPr lang="en-US" sz="3600" i="1">
                                <a:latin typeface="Cambria Math"/>
                                <a:ea typeface="Cambria Math"/>
                              </a:rPr>
                              <m:t>𝑀</m:t>
                            </m:r>
                          </m:e>
                          <m:sub>
                            <m:r>
                              <a:rPr lang="en-US" sz="3600" i="1">
                                <a:latin typeface="Cambria Math"/>
                                <a:ea typeface="Cambria Math"/>
                              </a:rPr>
                              <m:t>1</m:t>
                            </m:r>
                          </m:sub>
                        </m:sSub>
                        <m:r>
                          <a:rPr lang="en-US" sz="3600" i="1">
                            <a:latin typeface="Cambria Math"/>
                            <a:ea typeface="Cambria Math"/>
                          </a:rPr>
                          <m:t>(</m:t>
                        </m:r>
                        <m:r>
                          <a:rPr lang="en-US" sz="3600" b="0" i="1" smtClean="0">
                            <a:latin typeface="Cambria Math"/>
                            <a:ea typeface="Cambria Math"/>
                          </a:rPr>
                          <m:t>𝑛</m:t>
                        </m:r>
                        <m:r>
                          <a:rPr lang="en-US" sz="3600" i="1">
                            <a:latin typeface="Cambria Math"/>
                            <a:ea typeface="Cambria Math"/>
                          </a:rPr>
                          <m:t>𝑓</m:t>
                        </m:r>
                        <m:r>
                          <a:rPr lang="en-US" sz="3600" i="1">
                            <a:latin typeface="Cambria Math"/>
                            <a:ea typeface="Cambria Math"/>
                          </a:rPr>
                          <m:t>)</m:t>
                        </m:r>
                      </m:e>
                    </m:nary>
                  </m:oMath>
                </a14:m>
                <a:endParaRPr lang="en-US" sz="3600" dirty="0"/>
              </a:p>
            </p:txBody>
          </p:sp>
        </mc:Choice>
        <mc:Fallback>
          <p:sp>
            <p:nvSpPr>
              <p:cNvPr id="40" name="TextBox 39"/>
              <p:cNvSpPr txBox="1">
                <a:spLocks noRot="1" noChangeAspect="1" noMove="1" noResize="1" noEditPoints="1" noAdjustHandles="1" noChangeArrowheads="1" noChangeShapeType="1" noTextEdit="1"/>
              </p:cNvSpPr>
              <p:nvPr/>
            </p:nvSpPr>
            <p:spPr>
              <a:xfrm>
                <a:off x="21401881" y="8889206"/>
                <a:ext cx="8714950" cy="707566"/>
              </a:xfrm>
              <a:prstGeom prst="rect">
                <a:avLst/>
              </a:prstGeom>
              <a:blipFill rotWithShape="1">
                <a:blip r:embed="rId13"/>
                <a:stretch>
                  <a:fillRect l="-2169" t="-8621" b="-27586"/>
                </a:stretch>
              </a:blipFill>
            </p:spPr>
            <p:txBody>
              <a:bodyPr/>
              <a:lstStyle/>
              <a:p>
                <a:r>
                  <a:rPr lang="en-US">
                    <a:noFill/>
                  </a:rPr>
                  <a:t> </a:t>
                </a:r>
              </a:p>
            </p:txBody>
          </p:sp>
        </mc:Fallback>
      </mc:AlternateContent>
      <p:cxnSp>
        <p:nvCxnSpPr>
          <p:cNvPr id="42" name="Straight Arrow Connector 41"/>
          <p:cNvCxnSpPr>
            <a:stCxn id="40" idx="2"/>
          </p:cNvCxnSpPr>
          <p:nvPr/>
        </p:nvCxnSpPr>
        <p:spPr>
          <a:xfrm flipH="1">
            <a:off x="25135690" y="9596772"/>
            <a:ext cx="623666" cy="3635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8" idx="2"/>
          </p:cNvCxnSpPr>
          <p:nvPr/>
        </p:nvCxnSpPr>
        <p:spPr>
          <a:xfrm flipH="1">
            <a:off x="29402881" y="8472266"/>
            <a:ext cx="4869922" cy="55985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27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777</TotalTime>
  <Words>1124</Words>
  <Application>Microsoft Office PowerPoint</Application>
  <PresentationFormat>Custom</PresentationFormat>
  <Paragraphs>33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Reduction in energy dissipation rate with increased effective applied field and variation in energy stored and dissipated with relative phase of two sinusoidal components of field.  Z. Janů, F. Soukup, and T. Chagovets, Institute of Physics of the CAS, Na Slovance 2, CZ-182 21 Prague, Czech Republic</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Reduction in energy dissipation rate with increased effective applied field and variation in energy stored and dissipated with relative phase of two sinusoidal components of the fi</dc:title>
  <dc:creator>Janu</dc:creator>
  <cp:lastModifiedBy>Janu</cp:lastModifiedBy>
  <cp:revision>55</cp:revision>
  <dcterms:created xsi:type="dcterms:W3CDTF">2021-05-27T14:42:28Z</dcterms:created>
  <dcterms:modified xsi:type="dcterms:W3CDTF">2021-06-21T17:21:40Z</dcterms:modified>
</cp:coreProperties>
</file>