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sldIdLst>
    <p:sldId id="258" r:id="rId5"/>
    <p:sldId id="262" r:id="rId6"/>
    <p:sldId id="263" r:id="rId7"/>
    <p:sldId id="274" r:id="rId8"/>
    <p:sldId id="278" r:id="rId9"/>
    <p:sldId id="279" r:id="rId10"/>
    <p:sldId id="267" r:id="rId11"/>
    <p:sldId id="280" r:id="rId12"/>
    <p:sldId id="270" r:id="rId13"/>
    <p:sldId id="277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a Difonzo" initials="RD" lastIdx="9" clrIdx="0">
    <p:extLst>
      <p:ext uri="{19B8F6BF-5375-455C-9EA6-DF929625EA0E}">
        <p15:presenceInfo xmlns:p15="http://schemas.microsoft.com/office/powerpoint/2012/main" userId="Rosa Difonzo" providerId="None"/>
      </p:ext>
    </p:extLst>
  </p:cmAuthor>
  <p:cmAuthor id="2" name="ALLIO  ANDREA" initials="AA" lastIdx="23" clrIdx="1">
    <p:extLst>
      <p:ext uri="{19B8F6BF-5375-455C-9EA6-DF929625EA0E}">
        <p15:presenceInfo xmlns:p15="http://schemas.microsoft.com/office/powerpoint/2012/main" userId="ALLIO  ANDREA" providerId="None"/>
      </p:ext>
    </p:extLst>
  </p:cmAuthor>
  <p:cmAuthor id="3" name="Laura Savoldi" initials="LS" lastIdx="13" clrIdx="2">
    <p:extLst>
      <p:ext uri="{19B8F6BF-5375-455C-9EA6-DF929625EA0E}">
        <p15:presenceInfo xmlns:p15="http://schemas.microsoft.com/office/powerpoint/2012/main" userId="afed8d172526e7c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B"/>
    <a:srgbClr val="4472C4"/>
    <a:srgbClr val="A90000"/>
    <a:srgbClr val="4682B4"/>
    <a:srgbClr val="87CEEB"/>
    <a:srgbClr val="B0E0E6"/>
    <a:srgbClr val="B0C4DE"/>
    <a:srgbClr val="87CEFA"/>
    <a:srgbClr val="F0F8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9" autoAdjust="0"/>
    <p:restoredTop sz="83392" autoAdjust="0"/>
  </p:normalViewPr>
  <p:slideViewPr>
    <p:cSldViewPr snapToGrid="0">
      <p:cViewPr varScale="1">
        <p:scale>
          <a:sx n="92" d="100"/>
          <a:sy n="92" d="100"/>
        </p:scale>
        <p:origin x="154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25" d="100"/>
        <a:sy n="125" d="100"/>
      </p:scale>
      <p:origin x="0" y="-288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87F0B-40E1-479F-A3DF-21B19CFA6812}" type="datetimeFigureOut">
              <a:rPr lang="it-IT" smtClean="0"/>
              <a:t>21/06/2021</a:t>
            </a:fld>
            <a:endParaRPr lang="it-I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5713E-1DE1-40DD-B5CE-6400D8B13F61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3805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5713E-1DE1-40DD-B5CE-6400D8B13F61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1755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5713E-1DE1-40DD-B5CE-6400D8B13F61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453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5713E-1DE1-40DD-B5CE-6400D8B13F61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7559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5713E-1DE1-40DD-B5CE-6400D8B13F61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3051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5713E-1DE1-40DD-B5CE-6400D8B13F61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1229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0C6552-E764-41E8-A59A-441AD4D40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8123" y="872836"/>
            <a:ext cx="9956622" cy="3350119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800" b="1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F055193-F616-43A3-9693-0534F6DDDD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063" y="76654"/>
            <a:ext cx="484397" cy="53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22876B2F-C35C-42B5-83FD-BBB73297E0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20881"/>
          <a:stretch/>
        </p:blipFill>
        <p:spPr>
          <a:xfrm>
            <a:off x="10275047" y="76654"/>
            <a:ext cx="1828962" cy="481691"/>
          </a:xfrm>
          <a:prstGeom prst="rect">
            <a:avLst/>
          </a:prstGeom>
        </p:spPr>
      </p:pic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4F958547-AB1B-47BC-9562-D285604A91D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8463" y="76654"/>
            <a:ext cx="1217577" cy="535734"/>
          </a:xfrm>
          <a:prstGeom prst="rect">
            <a:avLst/>
          </a:prstGeom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B86A4985-4F75-426A-B2A2-5E9805A68642}"/>
              </a:ext>
            </a:extLst>
          </p:cNvPr>
          <p:cNvGrpSpPr/>
          <p:nvPr userDrawn="1"/>
        </p:nvGrpSpPr>
        <p:grpSpPr>
          <a:xfrm>
            <a:off x="-1" y="4796692"/>
            <a:ext cx="12192001" cy="2082800"/>
            <a:chOff x="0" y="4775200"/>
            <a:chExt cx="12192001" cy="2082800"/>
          </a:xfrm>
          <a:solidFill>
            <a:srgbClr val="4682B4"/>
          </a:solidFill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36A6045-6141-49F1-8292-C9C9184630C3}"/>
                </a:ext>
              </a:extLst>
            </p:cNvPr>
            <p:cNvSpPr/>
            <p:nvPr userDrawn="1"/>
          </p:nvSpPr>
          <p:spPr>
            <a:xfrm>
              <a:off x="2877279" y="4775200"/>
              <a:ext cx="9314722" cy="2082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9" name="Input manuale 22">
              <a:extLst>
                <a:ext uri="{FF2B5EF4-FFF2-40B4-BE49-F238E27FC236}">
                  <a16:creationId xmlns:a16="http://schemas.microsoft.com/office/drawing/2014/main" id="{FE21BF91-DEE9-4DDA-B7EF-1B56A45A0269}"/>
                </a:ext>
              </a:extLst>
            </p:cNvPr>
            <p:cNvSpPr/>
            <p:nvPr userDrawn="1"/>
          </p:nvSpPr>
          <p:spPr>
            <a:xfrm>
              <a:off x="0" y="4775200"/>
              <a:ext cx="2877278" cy="208280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Segnaposto data 21">
            <a:extLst>
              <a:ext uri="{FF2B5EF4-FFF2-40B4-BE49-F238E27FC236}">
                <a16:creationId xmlns:a16="http://schemas.microsoft.com/office/drawing/2014/main" id="{5EDBFD53-7E0B-4F8E-A9DB-2E7039AD01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3372" y="6483183"/>
            <a:ext cx="1702175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7" name="Segnaposto numero diapositiva 5">
            <a:extLst>
              <a:ext uri="{FF2B5EF4-FFF2-40B4-BE49-F238E27FC236}">
                <a16:creationId xmlns:a16="http://schemas.microsoft.com/office/drawing/2014/main" id="{D9F2F35C-095A-4E04-BA65-6501DAED6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909" y="6473493"/>
            <a:ext cx="653844" cy="384507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fld id="{DA514E85-913E-422E-96FE-4CF23CA72D4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C6D9719-F088-4F7F-A52B-8696D59A84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7279" y="4938838"/>
            <a:ext cx="9080942" cy="1046326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  <p:sp>
        <p:nvSpPr>
          <p:cNvPr id="13" name="Sottotitolo 2">
            <a:extLst>
              <a:ext uri="{FF2B5EF4-FFF2-40B4-BE49-F238E27FC236}">
                <a16:creationId xmlns:a16="http://schemas.microsoft.com/office/drawing/2014/main" id="{75682EF6-7EF1-4197-A6C9-65B49C888186}"/>
              </a:ext>
            </a:extLst>
          </p:cNvPr>
          <p:cNvSpPr txBox="1">
            <a:spLocks/>
          </p:cNvSpPr>
          <p:nvPr userDrawn="1"/>
        </p:nvSpPr>
        <p:spPr>
          <a:xfrm>
            <a:off x="2877277" y="6037075"/>
            <a:ext cx="9080944" cy="384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noProof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lang="en-US" sz="2000" kern="1200" noProof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lang="en-US" sz="1800" kern="1200" noProof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kern="1200" noProof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kern="1200" noProof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dirty="0">
                <a:solidFill>
                  <a:schemeClr val="bg1"/>
                </a:solidFill>
                <a:ea typeface="Microsoft YaHei"/>
              </a:rPr>
              <a:t>MAHTEP Group, Department of Energy "Galileo Ferraris", Politecnico di Torino, </a:t>
            </a:r>
            <a:r>
              <a:rPr lang="it-IT" sz="1600" dirty="0" err="1">
                <a:solidFill>
                  <a:schemeClr val="bg1"/>
                </a:solidFill>
                <a:ea typeface="Microsoft YaHei"/>
              </a:rPr>
              <a:t>Italy</a:t>
            </a:r>
            <a:endParaRPr lang="it-IT" sz="1600" dirty="0">
              <a:solidFill>
                <a:schemeClr val="bg1"/>
              </a:solidFill>
              <a:ea typeface="Microsoft YaHei"/>
            </a:endParaRPr>
          </a:p>
        </p:txBody>
      </p:sp>
      <p:sp>
        <p:nvSpPr>
          <p:cNvPr id="17" name="Segnaposto testo 25">
            <a:extLst>
              <a:ext uri="{FF2B5EF4-FFF2-40B4-BE49-F238E27FC236}">
                <a16:creationId xmlns:a16="http://schemas.microsoft.com/office/drawing/2014/main" id="{70FD0BC3-405F-44CC-8D6D-3C565723CC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98973" y="6492875"/>
            <a:ext cx="7037551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gli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testo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</p:txBody>
      </p:sp>
    </p:spTree>
    <p:extLst>
      <p:ext uri="{BB962C8B-B14F-4D97-AF65-F5344CB8AC3E}">
        <p14:creationId xmlns:p14="http://schemas.microsoft.com/office/powerpoint/2010/main" val="96352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>
            <a:extLst>
              <a:ext uri="{FF2B5EF4-FFF2-40B4-BE49-F238E27FC236}">
                <a16:creationId xmlns:a16="http://schemas.microsoft.com/office/drawing/2014/main" id="{7974C2F8-BD8F-4494-9D73-6AB9FA11A709}"/>
              </a:ext>
            </a:extLst>
          </p:cNvPr>
          <p:cNvGrpSpPr/>
          <p:nvPr userDrawn="1"/>
        </p:nvGrpSpPr>
        <p:grpSpPr>
          <a:xfrm>
            <a:off x="1858519" y="6473494"/>
            <a:ext cx="10333482" cy="392142"/>
            <a:chOff x="1858519" y="6473494"/>
            <a:chExt cx="10333482" cy="392142"/>
          </a:xfrm>
          <a:solidFill>
            <a:srgbClr val="4682B4"/>
          </a:solidFill>
        </p:grpSpPr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9B26A8A8-44AC-4C04-BF8B-44E8ABB24E64}"/>
                </a:ext>
              </a:extLst>
            </p:cNvPr>
            <p:cNvSpPr/>
            <p:nvPr userDrawn="1"/>
          </p:nvSpPr>
          <p:spPr>
            <a:xfrm>
              <a:off x="2371955" y="6474139"/>
              <a:ext cx="9820046" cy="3914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3" name="Input manuale 22">
              <a:extLst>
                <a:ext uri="{FF2B5EF4-FFF2-40B4-BE49-F238E27FC236}">
                  <a16:creationId xmlns:a16="http://schemas.microsoft.com/office/drawing/2014/main" id="{029AD56E-AEFE-4700-BD9E-E1A8B151F97B}"/>
                </a:ext>
              </a:extLst>
            </p:cNvPr>
            <p:cNvSpPr/>
            <p:nvPr userDrawn="1"/>
          </p:nvSpPr>
          <p:spPr>
            <a:xfrm>
              <a:off x="1858519" y="6473494"/>
              <a:ext cx="513436" cy="392142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FCFCA18E-5580-43A4-9562-68BB2E0EF0AD}"/>
              </a:ext>
            </a:extLst>
          </p:cNvPr>
          <p:cNvGrpSpPr/>
          <p:nvPr userDrawn="1"/>
        </p:nvGrpSpPr>
        <p:grpSpPr>
          <a:xfrm>
            <a:off x="0" y="0"/>
            <a:ext cx="10661622" cy="981966"/>
            <a:chOff x="0" y="0"/>
            <a:chExt cx="10661622" cy="981966"/>
          </a:xfrm>
          <a:solidFill>
            <a:srgbClr val="4682B4"/>
          </a:solidFill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507428C-77EF-473D-9C49-500DA3E2F791}"/>
                </a:ext>
              </a:extLst>
            </p:cNvPr>
            <p:cNvSpPr/>
            <p:nvPr userDrawn="1"/>
          </p:nvSpPr>
          <p:spPr>
            <a:xfrm>
              <a:off x="0" y="0"/>
              <a:ext cx="9310448" cy="9819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3" name="Input manuale 22">
              <a:extLst>
                <a:ext uri="{FF2B5EF4-FFF2-40B4-BE49-F238E27FC236}">
                  <a16:creationId xmlns:a16="http://schemas.microsoft.com/office/drawing/2014/main" id="{942A81C2-EDC1-4B33-8E36-21C52BD0AE86}"/>
                </a:ext>
              </a:extLst>
            </p:cNvPr>
            <p:cNvSpPr/>
            <p:nvPr userDrawn="1"/>
          </p:nvSpPr>
          <p:spPr>
            <a:xfrm rot="10800000">
              <a:off x="9310448" y="0"/>
              <a:ext cx="1351174" cy="981966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EC338C17-3D61-425A-90A0-1E4FE7696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44" y="71199"/>
            <a:ext cx="8656604" cy="910767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000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CB38E3-1E54-4254-B5E0-A0F847EAA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845" y="1111170"/>
            <a:ext cx="10884310" cy="5068589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468000" indent="-228600">
              <a:lnSpc>
                <a:spcPct val="100000"/>
              </a:lnSpc>
              <a:buSzPct val="6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00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792000" indent="-228600">
              <a:lnSpc>
                <a:spcPct val="100000"/>
              </a:lnSpc>
              <a:buSzPct val="70000"/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sz="160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230300" indent="-342900">
              <a:lnSpc>
                <a:spcPct val="100000"/>
              </a:lnSpc>
              <a:buSzPct val="60000"/>
              <a:buFontTx/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  <a:defRPr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1440000" indent="-228600">
              <a:lnSpc>
                <a:spcPct val="100000"/>
              </a:lnSpc>
              <a:buSzPct val="6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gli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testo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/>
              <a:t>Quinto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F3E5D45-A546-49CC-AB17-75D40D50B6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89614" y="6473494"/>
            <a:ext cx="1898301" cy="365125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27F38E5C-C384-4DE4-A197-1A8EB7D349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356" y="260767"/>
            <a:ext cx="484397" cy="53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Elemento grafico 19">
            <a:extLst>
              <a:ext uri="{FF2B5EF4-FFF2-40B4-BE49-F238E27FC236}">
                <a16:creationId xmlns:a16="http://schemas.microsoft.com/office/drawing/2014/main" id="{A015C71A-788A-446F-AFCB-D2D0627E00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20881"/>
          <a:stretch/>
        </p:blipFill>
        <p:spPr>
          <a:xfrm>
            <a:off x="117247" y="6291062"/>
            <a:ext cx="1828962" cy="481691"/>
          </a:xfrm>
          <a:prstGeom prst="rect">
            <a:avLst/>
          </a:prstGeom>
        </p:spPr>
      </p:pic>
      <p:pic>
        <p:nvPicPr>
          <p:cNvPr id="21" name="Elemento grafico 20">
            <a:extLst>
              <a:ext uri="{FF2B5EF4-FFF2-40B4-BE49-F238E27FC236}">
                <a16:creationId xmlns:a16="http://schemas.microsoft.com/office/drawing/2014/main" id="{ED96E54F-6129-4472-B556-6C7A417AD39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265630" y="260767"/>
            <a:ext cx="1217577" cy="535734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99C106-CECA-4762-9945-770DFF0AC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909" y="6473493"/>
            <a:ext cx="653844" cy="384507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fld id="{DA514E85-913E-422E-96FE-4CF23CA72D4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Segnaposto piè di pagina 4">
            <a:extLst>
              <a:ext uri="{FF2B5EF4-FFF2-40B4-BE49-F238E27FC236}">
                <a16:creationId xmlns:a16="http://schemas.microsoft.com/office/drawing/2014/main" id="{846D14B9-DAC6-49F7-B90F-2700372A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80431" y="6465859"/>
            <a:ext cx="5947961" cy="39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nb-NO"/>
              <a:t>L. Savoldi, HTS2020 Modelling, June 22,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3413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>
            <a:extLst>
              <a:ext uri="{FF2B5EF4-FFF2-40B4-BE49-F238E27FC236}">
                <a16:creationId xmlns:a16="http://schemas.microsoft.com/office/drawing/2014/main" id="{7974C2F8-BD8F-4494-9D73-6AB9FA11A709}"/>
              </a:ext>
            </a:extLst>
          </p:cNvPr>
          <p:cNvGrpSpPr/>
          <p:nvPr userDrawn="1"/>
        </p:nvGrpSpPr>
        <p:grpSpPr>
          <a:xfrm>
            <a:off x="1858519" y="6473494"/>
            <a:ext cx="10333482" cy="392142"/>
            <a:chOff x="1858519" y="6473494"/>
            <a:chExt cx="10333482" cy="392142"/>
          </a:xfrm>
          <a:solidFill>
            <a:srgbClr val="4682B4"/>
          </a:solidFill>
        </p:grpSpPr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9B26A8A8-44AC-4C04-BF8B-44E8ABB24E64}"/>
                </a:ext>
              </a:extLst>
            </p:cNvPr>
            <p:cNvSpPr/>
            <p:nvPr userDrawn="1"/>
          </p:nvSpPr>
          <p:spPr>
            <a:xfrm>
              <a:off x="2371955" y="6474139"/>
              <a:ext cx="9820046" cy="3914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3" name="Input manuale 22">
              <a:extLst>
                <a:ext uri="{FF2B5EF4-FFF2-40B4-BE49-F238E27FC236}">
                  <a16:creationId xmlns:a16="http://schemas.microsoft.com/office/drawing/2014/main" id="{029AD56E-AEFE-4700-BD9E-E1A8B151F97B}"/>
                </a:ext>
              </a:extLst>
            </p:cNvPr>
            <p:cNvSpPr/>
            <p:nvPr userDrawn="1"/>
          </p:nvSpPr>
          <p:spPr>
            <a:xfrm>
              <a:off x="1858519" y="6473494"/>
              <a:ext cx="513436" cy="392142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FCFCA18E-5580-43A4-9562-68BB2E0EF0AD}"/>
              </a:ext>
            </a:extLst>
          </p:cNvPr>
          <p:cNvGrpSpPr/>
          <p:nvPr userDrawn="1"/>
        </p:nvGrpSpPr>
        <p:grpSpPr>
          <a:xfrm>
            <a:off x="0" y="0"/>
            <a:ext cx="10661622" cy="981966"/>
            <a:chOff x="0" y="0"/>
            <a:chExt cx="10661622" cy="981966"/>
          </a:xfrm>
          <a:solidFill>
            <a:srgbClr val="4682B4"/>
          </a:solidFill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507428C-77EF-473D-9C49-500DA3E2F791}"/>
                </a:ext>
              </a:extLst>
            </p:cNvPr>
            <p:cNvSpPr/>
            <p:nvPr userDrawn="1"/>
          </p:nvSpPr>
          <p:spPr>
            <a:xfrm>
              <a:off x="0" y="0"/>
              <a:ext cx="9310448" cy="9819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3" name="Input manuale 22">
              <a:extLst>
                <a:ext uri="{FF2B5EF4-FFF2-40B4-BE49-F238E27FC236}">
                  <a16:creationId xmlns:a16="http://schemas.microsoft.com/office/drawing/2014/main" id="{942A81C2-EDC1-4B33-8E36-21C52BD0AE86}"/>
                </a:ext>
              </a:extLst>
            </p:cNvPr>
            <p:cNvSpPr/>
            <p:nvPr userDrawn="1"/>
          </p:nvSpPr>
          <p:spPr>
            <a:xfrm rot="10800000">
              <a:off x="9310448" y="0"/>
              <a:ext cx="1351174" cy="981966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EC338C17-3D61-425A-90A0-1E4FE7696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44" y="71199"/>
            <a:ext cx="8656604" cy="910767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000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CB38E3-1E54-4254-B5E0-A0F847EAA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845" y="1129590"/>
            <a:ext cx="5147757" cy="5068589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468000" indent="-228600">
              <a:lnSpc>
                <a:spcPct val="100000"/>
              </a:lnSpc>
              <a:buSzPct val="6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00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792000" indent="-228600">
              <a:lnSpc>
                <a:spcPct val="100000"/>
              </a:lnSpc>
              <a:buSzPct val="70000"/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sz="160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230300" indent="-342900">
              <a:lnSpc>
                <a:spcPct val="100000"/>
              </a:lnSpc>
              <a:buSzPct val="60000"/>
              <a:buFontTx/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  <a:defRPr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1440000" indent="-228600">
              <a:lnSpc>
                <a:spcPct val="100000"/>
              </a:lnSpc>
              <a:buSzPct val="6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gli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testo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/>
              <a:t>Quinto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F3E5D45-A546-49CC-AB17-75D40D50B6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89614" y="6473494"/>
            <a:ext cx="1898301" cy="365125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27F38E5C-C384-4DE4-A197-1A8EB7D349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356" y="260767"/>
            <a:ext cx="484397" cy="53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Elemento grafico 19">
            <a:extLst>
              <a:ext uri="{FF2B5EF4-FFF2-40B4-BE49-F238E27FC236}">
                <a16:creationId xmlns:a16="http://schemas.microsoft.com/office/drawing/2014/main" id="{A015C71A-788A-446F-AFCB-D2D0627E00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20881"/>
          <a:stretch/>
        </p:blipFill>
        <p:spPr>
          <a:xfrm>
            <a:off x="117247" y="6291062"/>
            <a:ext cx="1828962" cy="481691"/>
          </a:xfrm>
          <a:prstGeom prst="rect">
            <a:avLst/>
          </a:prstGeom>
        </p:spPr>
      </p:pic>
      <p:pic>
        <p:nvPicPr>
          <p:cNvPr id="21" name="Elemento grafico 20">
            <a:extLst>
              <a:ext uri="{FF2B5EF4-FFF2-40B4-BE49-F238E27FC236}">
                <a16:creationId xmlns:a16="http://schemas.microsoft.com/office/drawing/2014/main" id="{ED96E54F-6129-4472-B556-6C7A417AD39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265630" y="260767"/>
            <a:ext cx="1217577" cy="535734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99C106-CECA-4762-9945-770DFF0AC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909" y="6473493"/>
            <a:ext cx="653844" cy="384507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fld id="{DA514E85-913E-422E-96FE-4CF23CA72D4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Segnaposto piè di pagina 4">
            <a:extLst>
              <a:ext uri="{FF2B5EF4-FFF2-40B4-BE49-F238E27FC236}">
                <a16:creationId xmlns:a16="http://schemas.microsoft.com/office/drawing/2014/main" id="{846D14B9-DAC6-49F7-B90F-2700372A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80431" y="6465859"/>
            <a:ext cx="5947961" cy="39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nb-NO"/>
              <a:t>L. Savoldi, HTS2020 Modelling, June 22, 2020</a:t>
            </a:r>
            <a:endParaRPr lang="en-GB" dirty="0"/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A79F0657-0A5B-4FE1-A551-440DD17AFA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90400" y="1097448"/>
            <a:ext cx="5147756" cy="5068589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468000" indent="-228600">
              <a:lnSpc>
                <a:spcPct val="100000"/>
              </a:lnSpc>
              <a:buSzPct val="6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00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792000" indent="-228600">
              <a:lnSpc>
                <a:spcPct val="100000"/>
              </a:lnSpc>
              <a:buSzPct val="70000"/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sz="160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230300" indent="-342900">
              <a:lnSpc>
                <a:spcPct val="100000"/>
              </a:lnSpc>
              <a:buSzPct val="60000"/>
              <a:buFontTx/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  <a:defRPr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1440000" indent="-228600">
              <a:lnSpc>
                <a:spcPct val="100000"/>
              </a:lnSpc>
              <a:buSzPct val="6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gli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testo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/>
              <a:t>Quinto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9094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35D6E06-5A67-436E-9302-5A6092078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45" y="680431"/>
            <a:ext cx="10884310" cy="11182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1643D7B-8838-4FB6-BFC7-F83859354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3845" y="1924357"/>
            <a:ext cx="10884310" cy="4254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gli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testo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/>
              <a:t>Quinto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A4B1D2-49F5-4699-9EED-C859A7659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463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7A0128-841F-4BE2-8FD4-2B798257AE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nb-NO"/>
              <a:t>L. Savoldi, HTS2020 Modelling, June 22, 2020</a:t>
            </a:r>
            <a:endParaRPr lang="en-GB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5915729-2EC8-48D0-AF67-B7FFA873F0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0337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fld id="{DA514E85-913E-422E-96FE-4CF23CA72D4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1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600" kern="1200" noProof="0" dirty="0" smtClean="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en-US" sz="2200" kern="1200" noProof="0" dirty="0" smtClean="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‒"/>
        <a:defRPr lang="en-US" sz="1800" kern="1200" noProof="0" dirty="0" smtClean="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noProof="0" dirty="0" smtClean="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noProof="0" dirty="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36.png"/><Relationship Id="rId5" Type="http://schemas.openxmlformats.org/officeDocument/2006/relationships/image" Target="../media/image9.svg"/><Relationship Id="rId10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24.png"/><Relationship Id="rId3" Type="http://schemas.openxmlformats.org/officeDocument/2006/relationships/image" Target="../media/image25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8.png"/><Relationship Id="rId10" Type="http://schemas.openxmlformats.org/officeDocument/2006/relationships/image" Target="../media/image11.svg"/><Relationship Id="rId4" Type="http://schemas.openxmlformats.org/officeDocument/2006/relationships/image" Target="../media/image26.png"/><Relationship Id="rId9" Type="http://schemas.openxmlformats.org/officeDocument/2006/relationships/image" Target="../media/image10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31565B-7722-4520-8A0E-15739A9D43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Thermal-hydraulic models </a:t>
            </a:r>
            <a:br>
              <a:rPr lang="en-GB" dirty="0"/>
            </a:br>
            <a:r>
              <a:rPr lang="en-GB" dirty="0"/>
              <a:t>for HTS power-transmission cables: status and needs</a:t>
            </a:r>
            <a:endParaRPr lang="it-IT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EB7F81B3-C3F3-483D-803F-966C55C23C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it-IT" dirty="0"/>
              <a:t>S. </a:t>
            </a:r>
            <a:r>
              <a:rPr lang="it-IT" dirty="0" err="1"/>
              <a:t>Viarengo</a:t>
            </a:r>
            <a:r>
              <a:rPr lang="it-IT" dirty="0"/>
              <a:t>, D. Placido, </a:t>
            </a:r>
            <a:r>
              <a:rPr lang="it-IT" u="sng" dirty="0"/>
              <a:t>L. </a:t>
            </a:r>
            <a:r>
              <a:rPr lang="it-IT" u="sng" dirty="0" err="1"/>
              <a:t>Savoldi</a:t>
            </a:r>
            <a:endParaRPr lang="it-IT" u="sng" dirty="0"/>
          </a:p>
          <a:p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740853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B23A6C6-27D7-4361-BBD4-F21FD2D8CE88}"/>
              </a:ext>
            </a:extLst>
          </p:cNvPr>
          <p:cNvSpPr txBox="1">
            <a:spLocks/>
          </p:cNvSpPr>
          <p:nvPr/>
        </p:nvSpPr>
        <p:spPr>
          <a:xfrm>
            <a:off x="5266511" y="4808008"/>
            <a:ext cx="6065933" cy="5068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lang="en-US" sz="2400" kern="1200" noProof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68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6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lang="en-US" sz="2000" kern="1200" noProof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792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lang="en-US" sz="1600" kern="1200" noProof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1230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60000"/>
              <a:buFontTx/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  <a:defRPr lang="en-US" sz="1400" kern="1200" noProof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4pPr>
            <a:lvl5pPr marL="144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6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lang="en-US" sz="1400" kern="1200" noProof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3D FEM thermal-hydraulic analysis on eccentric cable</a:t>
            </a:r>
          </a:p>
          <a:p>
            <a:endParaRPr lang="en-GB" dirty="0"/>
          </a:p>
          <a:p>
            <a:pPr marL="0" indent="0">
              <a:buFontTx/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3FBE50-BF6E-48E1-8439-5D0B5216B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Models: 3D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89DD3-0474-4F28-B62D-F78507BDA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844" y="1182381"/>
            <a:ext cx="6065933" cy="5068589"/>
          </a:xfrm>
        </p:spPr>
        <p:txBody>
          <a:bodyPr/>
          <a:lstStyle/>
          <a:p>
            <a:r>
              <a:rPr lang="en-US" dirty="0"/>
              <a:t>3D finite element method (FEM) thermal analysis for solid core for 50 cm-long cable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E43ED-132A-4CD6-B3BF-D26B8EC5F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195A77-69DF-4C74-AF2F-596886847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4E85-913E-422E-96FE-4CF23CA72D4D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6A672-DEF3-4260-95D4-7A3468194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L. Savoldi, HTS2020 Modelling, June 22, 2020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AF5A42-87AA-44DE-BB2C-8D1D9B4733D8}"/>
              </a:ext>
            </a:extLst>
          </p:cNvPr>
          <p:cNvSpPr/>
          <p:nvPr/>
        </p:nvSpPr>
        <p:spPr>
          <a:xfrm>
            <a:off x="4182662" y="2049992"/>
            <a:ext cx="3180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[ J. He et al., IEEE TAS 2013]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94F1886-5FE3-4B54-90C3-E03C2D8B7B8B}"/>
              </a:ext>
            </a:extLst>
          </p:cNvPr>
          <p:cNvCxnSpPr>
            <a:cxnSpLocks/>
          </p:cNvCxnSpPr>
          <p:nvPr/>
        </p:nvCxnSpPr>
        <p:spPr>
          <a:xfrm>
            <a:off x="6581955" y="1906548"/>
            <a:ext cx="1820173" cy="466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64C98-47A7-4FAB-879F-3FD93A2C5859}"/>
              </a:ext>
            </a:extLst>
          </p:cNvPr>
          <p:cNvSpPr/>
          <p:nvPr/>
        </p:nvSpPr>
        <p:spPr>
          <a:xfrm>
            <a:off x="6166557" y="5732590"/>
            <a:ext cx="4147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[ O. Maruyama et al., IEEE TAS 2015]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87A0B2DA-CC4F-4F71-BE79-F885452818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834" y="783320"/>
            <a:ext cx="3486798" cy="3933634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4346F30B-E00B-4FF9-882A-BAE5A196CB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" y="2538178"/>
            <a:ext cx="5335602" cy="371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79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BE50-BF6E-48E1-8439-5D0B5216B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43" y="71199"/>
            <a:ext cx="9351393" cy="910767"/>
          </a:xfrm>
        </p:spPr>
        <p:txBody>
          <a:bodyPr/>
          <a:lstStyle/>
          <a:p>
            <a:r>
              <a:rPr lang="en-GB" dirty="0"/>
              <a:t>Needs of a general Thermal-Hydraulic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89DD3-0474-4F28-B62D-F78507BDA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436" y="1185801"/>
            <a:ext cx="10884310" cy="506858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Model features: </a:t>
            </a:r>
          </a:p>
          <a:p>
            <a:pPr lvl="1"/>
            <a:r>
              <a:rPr lang="en-GB" dirty="0"/>
              <a:t>Transient, 1D (axial) + 1D (lumped?) radial (different layers)</a:t>
            </a:r>
          </a:p>
          <a:p>
            <a:pPr lvl="1"/>
            <a:r>
              <a:rPr lang="en-GB" dirty="0"/>
              <a:t>Include V-I curve for SC materials + AC losses</a:t>
            </a:r>
          </a:p>
          <a:p>
            <a:pPr lvl="1"/>
            <a:r>
              <a:rPr lang="en-GB" dirty="0"/>
              <a:t>Include parasitic heat from environment (radiation)</a:t>
            </a:r>
          </a:p>
          <a:p>
            <a:pPr lvl="1"/>
            <a:r>
              <a:rPr lang="en-GB" dirty="0"/>
              <a:t>Flexibility to include different topological configuration</a:t>
            </a:r>
          </a:p>
          <a:p>
            <a:pPr lvl="1"/>
            <a:r>
              <a:rPr lang="en-GB" dirty="0"/>
              <a:t>Flexibility for different coolants (</a:t>
            </a:r>
            <a:r>
              <a:rPr lang="en-GB" dirty="0">
                <a:sym typeface="Wingdings" panose="05000000000000000000" pitchFamily="2" charset="2"/>
              </a:rPr>
              <a:t> compressible fluids, phase change)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(include auxiliaries)</a:t>
            </a:r>
          </a:p>
          <a:p>
            <a:pPr lvl="1"/>
            <a:endParaRPr lang="en-GB" dirty="0"/>
          </a:p>
          <a:p>
            <a:r>
              <a:rPr lang="en-GB" dirty="0" err="1"/>
              <a:t>Numerics</a:t>
            </a:r>
            <a:r>
              <a:rPr lang="en-GB" dirty="0"/>
              <a:t>: </a:t>
            </a:r>
          </a:p>
          <a:p>
            <a:pPr lvl="1"/>
            <a:r>
              <a:rPr lang="en-GB" dirty="0"/>
              <a:t>Low computational cost to simulate long lengths </a:t>
            </a:r>
          </a:p>
          <a:p>
            <a:pPr lvl="1"/>
            <a:r>
              <a:rPr lang="en-GB" dirty="0"/>
              <a:t>Adaptive grids to capture local quenches</a:t>
            </a:r>
          </a:p>
          <a:p>
            <a:pPr lvl="1"/>
            <a:r>
              <a:rPr lang="en-GB" dirty="0"/>
              <a:t>Adaptive time stepping to capture different time-scales</a:t>
            </a:r>
          </a:p>
          <a:p>
            <a:pPr lvl="1"/>
            <a:endParaRPr lang="en-GB" dirty="0"/>
          </a:p>
          <a:p>
            <a:r>
              <a:rPr lang="en-GB" dirty="0"/>
              <a:t>Open-science!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E43ED-132A-4CD6-B3BF-D26B8EC5F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195A77-69DF-4C74-AF2F-596886847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4E85-913E-422E-96FE-4CF23CA72D4D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6A672-DEF3-4260-95D4-7A3468194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L. Savoldi, HTS2020 Modelling, June 22,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244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BE50-BF6E-48E1-8439-5D0B5216B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89DD3-0474-4F28-B62D-F78507BDA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845" y="1584251"/>
            <a:ext cx="10884310" cy="4595508"/>
          </a:xfrm>
        </p:spPr>
        <p:txBody>
          <a:bodyPr/>
          <a:lstStyle/>
          <a:p>
            <a:r>
              <a:rPr lang="en-GB" dirty="0"/>
              <a:t>Comprehensive review of the different models currently available for thermal-hydraulic analysis of HTS SCTL / SCTC has been presented</a:t>
            </a:r>
          </a:p>
          <a:p>
            <a:endParaRPr lang="en-GB" dirty="0"/>
          </a:p>
          <a:p>
            <a:r>
              <a:rPr lang="en-GB" dirty="0"/>
              <a:t>Based on the experience gained in fusion SC cables/magnets modelling, the needs of a general thermal-hydraulic model have been highlighted</a:t>
            </a:r>
          </a:p>
          <a:p>
            <a:endParaRPr lang="en-GB" dirty="0"/>
          </a:p>
          <a:p>
            <a:r>
              <a:rPr lang="en-GB" dirty="0"/>
              <a:t>Open-source should become the standard!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E43ED-132A-4CD6-B3BF-D26B8EC5F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195A77-69DF-4C74-AF2F-596886847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4E85-913E-422E-96FE-4CF23CA72D4D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6A672-DEF3-4260-95D4-7A3468194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L. Savoldi, HTS2020 Modelling, June 22,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1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4027D2-4BF6-4B9F-AC95-6DC60042F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Outline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18ED6-23D2-423B-A782-1BDE21CB8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HTS </a:t>
            </a:r>
            <a:r>
              <a:rPr lang="it-IT" sz="2800" dirty="0" err="1"/>
              <a:t>cables</a:t>
            </a:r>
            <a:r>
              <a:rPr lang="it-IT" sz="2800" dirty="0"/>
              <a:t> for power transmissions:</a:t>
            </a:r>
          </a:p>
          <a:p>
            <a:pPr lvl="1"/>
            <a:r>
              <a:rPr lang="it-IT" sz="2400" dirty="0"/>
              <a:t>Use and design</a:t>
            </a:r>
          </a:p>
          <a:p>
            <a:pPr lvl="1"/>
            <a:r>
              <a:rPr lang="it-IT" sz="2400" dirty="0" err="1"/>
              <a:t>Materials</a:t>
            </a:r>
            <a:endParaRPr lang="it-IT" sz="2400" dirty="0"/>
          </a:p>
          <a:p>
            <a:r>
              <a:rPr lang="it-IT" sz="2800" dirty="0" err="1"/>
              <a:t>Models</a:t>
            </a:r>
            <a:r>
              <a:rPr lang="it-IT" sz="2800" dirty="0"/>
              <a:t>:</a:t>
            </a:r>
          </a:p>
          <a:p>
            <a:pPr lvl="1"/>
            <a:r>
              <a:rPr lang="it-IT" sz="2400" dirty="0"/>
              <a:t>1D (+1D)</a:t>
            </a:r>
          </a:p>
          <a:p>
            <a:pPr lvl="1"/>
            <a:r>
              <a:rPr lang="it-IT" sz="2400" dirty="0"/>
              <a:t>2D</a:t>
            </a:r>
          </a:p>
          <a:p>
            <a:pPr lvl="1"/>
            <a:r>
              <a:rPr lang="it-IT" sz="2400" dirty="0"/>
              <a:t>3D</a:t>
            </a:r>
          </a:p>
          <a:p>
            <a:r>
              <a:rPr lang="it-IT" sz="2800" dirty="0"/>
              <a:t>Model needs</a:t>
            </a:r>
          </a:p>
          <a:p>
            <a:r>
              <a:rPr lang="it-IT" sz="2800" dirty="0" err="1"/>
              <a:t>Conclusions</a:t>
            </a:r>
            <a:endParaRPr lang="it-IT" sz="28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21AE6A-E0C3-47D4-B79F-46780A6B4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4E85-913E-422E-96FE-4CF23CA72D4D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DA486727-9C49-46B8-8A37-CB71CC639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905E3-46B9-4A07-93AF-FC4F0CC25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L. Savoldi, HTS2020 Modelling, June 22,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170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BE50-BF6E-48E1-8439-5D0B5216B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199"/>
            <a:ext cx="9689432" cy="910767"/>
          </a:xfrm>
        </p:spPr>
        <p:txBody>
          <a:bodyPr/>
          <a:lstStyle/>
          <a:p>
            <a:r>
              <a:rPr lang="en-GB" dirty="0"/>
              <a:t>HTS cables for power transmission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B925A9-CAAE-47CD-8182-DA7DA5C94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3152" y="1178465"/>
            <a:ext cx="5147757" cy="5068589"/>
          </a:xfrm>
        </p:spPr>
        <p:txBody>
          <a:bodyPr/>
          <a:lstStyle/>
          <a:p>
            <a:r>
              <a:rPr lang="en-GB" dirty="0"/>
              <a:t>SC transmission cables (SCTC):</a:t>
            </a:r>
          </a:p>
          <a:p>
            <a:pPr lvl="1"/>
            <a:r>
              <a:rPr lang="en-GB" dirty="0"/>
              <a:t>Shipboard and aircraft applications (DC cables)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E43ED-132A-4CD6-B3BF-D26B8EC5F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195A77-69DF-4C74-AF2F-596886847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4E85-913E-422E-96FE-4CF23CA72D4D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6A672-DEF3-4260-95D4-7A3468194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L. Savoldi, HTS2020 Modelling, June 22, 2020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17C5484-AE16-48FD-92AF-87052D8E151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98713" y="1193346"/>
            <a:ext cx="5947960" cy="5068589"/>
          </a:xfrm>
        </p:spPr>
        <p:txBody>
          <a:bodyPr/>
          <a:lstStyle/>
          <a:p>
            <a:r>
              <a:rPr lang="en-GB" dirty="0"/>
              <a:t>SC transmission lines (SCTL):</a:t>
            </a:r>
          </a:p>
          <a:p>
            <a:pPr lvl="1"/>
            <a:r>
              <a:rPr lang="en-GB" dirty="0"/>
              <a:t>High power AC transmission or distribution lines: TRL = 7 </a:t>
            </a:r>
            <a:r>
              <a:rPr lang="en-GB" baseline="30000" dirty="0"/>
              <a:t>(*)</a:t>
            </a:r>
          </a:p>
          <a:p>
            <a:pPr lvl="1"/>
            <a:r>
              <a:rPr lang="en-GB" dirty="0"/>
              <a:t>DC lines: TRL = 5 </a:t>
            </a:r>
            <a:r>
              <a:rPr lang="en-GB" baseline="30000" dirty="0"/>
              <a:t>(*)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AB2A33-F0C8-4FD9-B6B5-0542076BE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45" y="2857941"/>
            <a:ext cx="3701319" cy="3094479"/>
          </a:xfrm>
          <a:prstGeom prst="rect">
            <a:avLst/>
          </a:prstGeom>
        </p:spPr>
      </p:pic>
      <p:pic>
        <p:nvPicPr>
          <p:cNvPr id="40" name="Immagine 6">
            <a:extLst>
              <a:ext uri="{FF2B5EF4-FFF2-40B4-BE49-F238E27FC236}">
                <a16:creationId xmlns:a16="http://schemas.microsoft.com/office/drawing/2014/main" id="{2A972132-BE63-4ACD-A8DB-E9C97053998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0960" y="4800260"/>
            <a:ext cx="2766188" cy="1984739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89DA1190-B439-464E-B1DC-B974E57B76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281" y="2719003"/>
            <a:ext cx="3648006" cy="35280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D4EE1C-A618-4DFE-B343-CE0EBC86D384}"/>
              </a:ext>
            </a:extLst>
          </p:cNvPr>
          <p:cNvSpPr/>
          <p:nvPr/>
        </p:nvSpPr>
        <p:spPr>
          <a:xfrm>
            <a:off x="930763" y="6163800"/>
            <a:ext cx="35866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(*)</a:t>
            </a:r>
            <a:r>
              <a:rPr lang="en-GB" sz="1400" baseline="30000" dirty="0"/>
              <a:t> </a:t>
            </a:r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metropolis"/>
              </a:rPr>
              <a:t>H. Thomas, Renew. </a:t>
            </a:r>
            <a:r>
              <a:rPr lang="en-GB" sz="1400" i="1" dirty="0" err="1">
                <a:solidFill>
                  <a:schemeClr val="bg1">
                    <a:lumMod val="50000"/>
                  </a:schemeClr>
                </a:solidFill>
                <a:latin typeface="metropolis"/>
              </a:rPr>
              <a:t>Sust</a:t>
            </a:r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metropolis"/>
              </a:rPr>
              <a:t>. </a:t>
            </a:r>
            <a:r>
              <a:rPr lang="en-GB" sz="1400" i="1" dirty="0" err="1">
                <a:solidFill>
                  <a:schemeClr val="bg1">
                    <a:lumMod val="50000"/>
                  </a:schemeClr>
                </a:solidFill>
                <a:latin typeface="metropolis"/>
              </a:rPr>
              <a:t>Energ</a:t>
            </a:r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metropolis"/>
              </a:rPr>
              <a:t>. Rev., 2016</a:t>
            </a:r>
            <a:endParaRPr lang="en-GB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02AA50-7120-4868-B7C8-D145721245A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1926" y="2118830"/>
            <a:ext cx="4682822" cy="268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08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46B42-D729-4A97-BD76-7C8358032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 of this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32EB1-5B7C-4F3D-979F-1003BFA77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845" y="1193435"/>
            <a:ext cx="10884310" cy="5068589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GB" dirty="0"/>
              <a:t>Technical feasibility already demonstrated, but no long SCTL are currently in operation</a:t>
            </a:r>
          </a:p>
          <a:p>
            <a:pPr>
              <a:spcBef>
                <a:spcPts val="1800"/>
              </a:spcBef>
            </a:pPr>
            <a:endParaRPr lang="en-GB" dirty="0"/>
          </a:p>
          <a:p>
            <a:pPr>
              <a:spcBef>
                <a:spcPts val="1800"/>
              </a:spcBef>
            </a:pPr>
            <a:r>
              <a:rPr lang="en-GB" dirty="0"/>
              <a:t>Substantial cost reduction + improvement of the system safety and reliability needed to reach TRL 9</a:t>
            </a:r>
          </a:p>
          <a:p>
            <a:pPr marL="0" indent="0">
              <a:spcBef>
                <a:spcPts val="1800"/>
              </a:spcBef>
              <a:buNone/>
            </a:pPr>
            <a:endParaRPr lang="en-GB" dirty="0"/>
          </a:p>
          <a:p>
            <a:pPr marL="0" indent="0">
              <a:spcBef>
                <a:spcPts val="1800"/>
              </a:spcBef>
              <a:buNone/>
            </a:pPr>
            <a:r>
              <a:rPr lang="en-GB" dirty="0">
                <a:sym typeface="Wingdings" panose="05000000000000000000" pitchFamily="2" charset="2"/>
              </a:rPr>
              <a:t> A</a:t>
            </a:r>
            <a:r>
              <a:rPr lang="en-GB" dirty="0"/>
              <a:t>vailability of reliable numerical models for the design, optimization and performance assessment in normal and off-normal conditions?  </a:t>
            </a:r>
          </a:p>
          <a:p>
            <a:pPr>
              <a:spcBef>
                <a:spcPts val="1800"/>
              </a:spcBef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6C405-B558-4827-A191-233C8D3BA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52CB51-95F0-4128-983B-66489DA19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4E85-913E-422E-96FE-4CF23CA72D4D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EC0B4E-1A0C-4FDC-8361-9CF84B96C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L. Savoldi, HTS2020 Modelling, June 22,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104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BE50-BF6E-48E1-8439-5D0B5216B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Models: 1D (axial) - 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B89DD3-0474-4F28-B62D-F78507BDA6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Only for the coolant: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GB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GB" i="1" spc="-5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 spc="-5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it-IT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den>
                              </m:f>
                              <m:r>
                                <a:rPr lang="en-US" i="1" spc="-5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GB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num>
                                    <m:den>
                                      <m:r>
                                        <a:rPr lang="en-US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den>
                                  </m:f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  <m:f>
                                    <m:fPr>
                                      <m:ctrlPr>
                                        <a:rPr lang="en-GB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</m:num>
                                    <m:den>
                                      <m:r>
                                        <a:rPr lang="en-US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i="1" spc="-5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n-GB" b="1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pc="-5" smtClean="0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𝒅</m:t>
                                  </m:r>
                                  <m:r>
                                    <a:rPr lang="en-US" b="1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𝑻</m:t>
                                  </m:r>
                                </m:num>
                                <m:den>
                                  <m:r>
                                    <a:rPr lang="en-GB" b="1" i="1" spc="-5" smtClean="0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𝒅</m:t>
                                  </m:r>
                                  <m:r>
                                    <a:rPr lang="en-US" b="1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i="1" spc="-5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GB" i="1" spc="-5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 spc="-5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it-IT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den>
                              </m:f>
                              <m:r>
                                <a:rPr lang="en-US" i="1" spc="-5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GB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num>
                                    <m:den>
                                      <m:r>
                                        <a:rPr lang="en-US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𝜕𝜌</m:t>
                                      </m:r>
                                    </m:den>
                                  </m:f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  <m:f>
                                    <m:fPr>
                                      <m:ctrlPr>
                                        <a:rPr lang="en-GB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</m:num>
                                    <m:den>
                                      <m:r>
                                        <a:rPr lang="en-US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𝜕𝜌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i="1" spc="-5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n-GB" b="1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pc="-5" smtClean="0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𝒅</m:t>
                                  </m:r>
                                  <m:r>
                                    <a:rPr lang="en-US" b="1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𝝆</m:t>
                                  </m:r>
                                </m:num>
                                <m:den>
                                  <m:r>
                                    <a:rPr lang="en-GB" b="1" i="1" spc="-5" smtClean="0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𝒅</m:t>
                                  </m:r>
                                  <m:r>
                                    <a:rPr lang="en-US" b="1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i="1" spc="-5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GB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𝐺𝐸</m:t>
                                  </m:r>
                                  <m:sSub>
                                    <m:sSubPr>
                                      <m:ctrlPr>
                                        <a:rPr lang="en-GB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𝑖𝑛𝑡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i="1" spc="-5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GB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  <m:sSub>
                                    <m:sSubPr>
                                      <m:ctrlPr>
                                        <a:rPr lang="en-GB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pc="-5" smtClean="0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𝑒𝑥𝑡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i="1" spc="-5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en-GB" i="1" spc="-5" dirty="0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i="1" spc="-5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GB" i="1" spc="-5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 spc="-5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it-IT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den>
                              </m:f>
                              <m:r>
                                <a:rPr lang="en-US" i="1" spc="-5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n-GB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den>
                              </m:f>
                              <m:r>
                                <a:rPr lang="en-US" i="1" spc="-5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n-GB" b="1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pc="-5" smtClean="0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𝒅</m:t>
                                  </m:r>
                                  <m:r>
                                    <a:rPr lang="en-US" b="1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𝑻</m:t>
                                  </m:r>
                                </m:num>
                                <m:den>
                                  <m:r>
                                    <a:rPr lang="en-GB" b="1" i="1" spc="-5" smtClean="0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𝒅</m:t>
                                  </m:r>
                                  <m:r>
                                    <a:rPr lang="en-US" b="1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b="1" i="1" spc="-5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GB" i="1" spc="-5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 spc="-5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it-IT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den>
                              </m:f>
                              <m:r>
                                <a:rPr lang="en-US" i="1" spc="-5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GB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it-IT" i="1" spc="-5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en-GB" i="1" spc="-5">
                                                  <a:latin typeface="Cambria Math" panose="02040503050406030204" pitchFamily="18" charset="0"/>
                                                  <a:ea typeface="SimSu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it-IT" i="1" spc="-5">
                                                  <a:latin typeface="Cambria Math" panose="02040503050406030204" pitchFamily="18" charset="0"/>
                                                  <a:ea typeface="SimSu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it-IT" i="1" spc="-5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  <m:sup>
                                          <m:r>
                                            <a:rPr lang="it-IT" i="1" spc="-5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GB" i="1" spc="-5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spc="-5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p>
                                          <m:r>
                                            <a:rPr lang="en-US" i="1" spc="-5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GB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num>
                                    <m:den>
                                      <m:r>
                                        <a:rPr lang="en-US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𝜕𝜌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i="1" spc="-5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n-GB" b="1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pc="-5" smtClean="0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𝒅</m:t>
                                  </m:r>
                                  <m:r>
                                    <a:rPr lang="en-US" b="1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𝝆</m:t>
                                  </m:r>
                                </m:num>
                                <m:den>
                                  <m:r>
                                    <a:rPr lang="en-GB" b="1" i="1" spc="-5" smtClean="0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𝒅</m:t>
                                  </m:r>
                                  <m:r>
                                    <a:rPr lang="en-US" b="1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i="1" spc="-5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GB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it-IT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i="1" spc="-5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r>
                                <a:rPr lang="en-US" i="1" spc="-5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r>
                                <a:rPr lang="en-US" i="1" spc="-5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func>
                                <m:funcPr>
                                  <m:ctrlPr>
                                    <a:rPr lang="en-GB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𝜗</m:t>
                                  </m:r>
                                </m:e>
                              </m:func>
                              <m:r>
                                <a:rPr lang="en-US" i="1" spc="-5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GB" i="1" spc="-5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 spc="-5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it-IT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den>
                              </m:f>
                              <m:r>
                                <a:rPr lang="en-US" i="1" spc="-5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n-GB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𝑓𝑙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𝑓𝑙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lang="en-GB" b="1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b="1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𝒇𝒍</m:t>
                                  </m:r>
                                </m:sub>
                              </m:sSub>
                              <m:r>
                                <a:rPr lang="en-US" i="1" spc="-5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en-GB" sz="1600" i="1" spc="-5" dirty="0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i="1" dirty="0"/>
              </a:p>
              <a:p>
                <a:pPr marL="239400" lvl="1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B89DD3-0474-4F28-B62D-F78507BDA6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9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E43ED-132A-4CD6-B3BF-D26B8EC5F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195A77-69DF-4C74-AF2F-596886847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4E85-913E-422E-96FE-4CF23CA72D4D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6A672-DEF3-4260-95D4-7A3468194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L. Savoldi, HTS2020 Modelling, June 22, 2020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0F200F-9A4A-494F-80B5-9D0BBCA0502C}"/>
              </a:ext>
            </a:extLst>
          </p:cNvPr>
          <p:cNvSpPr txBox="1"/>
          <p:nvPr/>
        </p:nvSpPr>
        <p:spPr>
          <a:xfrm>
            <a:off x="7996028" y="5299165"/>
            <a:ext cx="3221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[G. Angeli et al., IEEE TAS 2017]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555D43-82F6-4F40-9F09-939622A2E1FC}"/>
              </a:ext>
            </a:extLst>
          </p:cNvPr>
          <p:cNvSpPr txBox="1"/>
          <p:nvPr/>
        </p:nvSpPr>
        <p:spPr>
          <a:xfrm>
            <a:off x="7492799" y="2697337"/>
            <a:ext cx="3335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[S. </a:t>
            </a:r>
            <a:r>
              <a:rPr lang="en-GB" sz="1600" i="1" dirty="0" err="1">
                <a:solidFill>
                  <a:schemeClr val="bg1">
                    <a:lumMod val="50000"/>
                  </a:schemeClr>
                </a:solidFill>
              </a:rPr>
              <a:t>Fuchino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 et al., IEEE TAS 2002]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8396931-E536-4E36-8AC8-408725AEF80B}"/>
                  </a:ext>
                </a:extLst>
              </p:cNvPr>
              <p:cNvSpPr/>
              <p:nvPr/>
            </p:nvSpPr>
            <p:spPr>
              <a:xfrm>
                <a:off x="2469445" y="2351455"/>
                <a:ext cx="4713663" cy="8076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𝑠𝑢𝑝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𝑟𝑓</m:t>
                              </m:r>
                            </m:sub>
                          </m:sSub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= ±</m:t>
                      </m:r>
                      <m:acc>
                        <m:accPr>
                          <m:chr m:val="̇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𝑒𝑙</m:t>
                              </m:r>
                            </m:sub>
                          </m:sSub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2400" i="1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8396931-E536-4E36-8AC8-408725AEF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445" y="2351455"/>
                <a:ext cx="4713663" cy="8076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magine 4">
            <a:extLst>
              <a:ext uri="{FF2B5EF4-FFF2-40B4-BE49-F238E27FC236}">
                <a16:creationId xmlns:a16="http://schemas.microsoft.com/office/drawing/2014/main" id="{45A4FD39-50E9-4471-B9E8-79A434B27E5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32219" y="678241"/>
            <a:ext cx="5214194" cy="1741152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D3E8A77-0CFC-4384-96C8-E68ADC16D1FE}"/>
              </a:ext>
            </a:extLst>
          </p:cNvPr>
          <p:cNvCxnSpPr>
            <a:cxnSpLocks/>
          </p:cNvCxnSpPr>
          <p:nvPr/>
        </p:nvCxnSpPr>
        <p:spPr>
          <a:xfrm flipV="1">
            <a:off x="6096000" y="1414895"/>
            <a:ext cx="2214880" cy="3338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FE0D12D-5DF4-4609-B499-06DC26F433E2}"/>
              </a:ext>
            </a:extLst>
          </p:cNvPr>
          <p:cNvSpPr txBox="1"/>
          <p:nvPr/>
        </p:nvSpPr>
        <p:spPr>
          <a:xfrm rot="21190500">
            <a:off x="6096000" y="1268066"/>
            <a:ext cx="69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rgbClr val="FF0000"/>
                </a:solidFill>
              </a:rPr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BA2D60E-E331-4B3F-B3FB-798BD886983B}"/>
                  </a:ext>
                </a:extLst>
              </p:cNvPr>
              <p:cNvSpPr txBox="1"/>
              <p:nvPr/>
            </p:nvSpPr>
            <p:spPr>
              <a:xfrm>
                <a:off x="1066243" y="5406886"/>
                <a:ext cx="17494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pc="-5" smtClean="0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sz="2400" b="0" i="1" spc="-5" smtClean="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400" b="0" i="1" spc="-5" smtClean="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it-IT" sz="2400" b="0" i="1" spc="-5" smtClean="0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it-IT" sz="2400" b="0" i="1" spc="-5" smtClean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sz="2400" b="0" i="1" spc="-5" smtClean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𝜌</m:t>
                      </m:r>
                      <m:r>
                        <a:rPr lang="en-US" sz="2400" i="1" spc="-5" smtClean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it-IT" sz="2400" b="0" i="1" spc="-5" smtClean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it-IT" sz="2400" b="0" i="1" spc="-5" smtClean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GB" sz="1800" i="1" spc="-5" dirty="0">
                  <a:effectLst/>
                  <a:latin typeface="Cambria Math" panose="020405030504060302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BA2D60E-E331-4B3F-B3FB-798BD8869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243" y="5406886"/>
                <a:ext cx="1749418" cy="461665"/>
              </a:xfrm>
              <a:prstGeom prst="rect">
                <a:avLst/>
              </a:prstGeom>
              <a:blipFill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9185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BE50-BF6E-48E1-8439-5D0B5216B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Models: 1D (axial) - II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B89DD3-0474-4F28-B62D-F78507BDA6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9563" y="1003016"/>
                <a:ext cx="10884310" cy="552354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For the </a:t>
                </a:r>
                <a:r>
                  <a:rPr lang="en-GB" dirty="0">
                    <a:solidFill>
                      <a:srgbClr val="0000CB"/>
                    </a:solidFill>
                  </a:rPr>
                  <a:t>coolant</a:t>
                </a:r>
                <a:r>
                  <a:rPr lang="en-GB" dirty="0"/>
                  <a:t> and the </a:t>
                </a:r>
                <a:r>
                  <a:rPr lang="en-GB" dirty="0">
                    <a:solidFill>
                      <a:srgbClr val="00B050"/>
                    </a:solidFill>
                  </a:rPr>
                  <a:t>solids</a:t>
                </a:r>
                <a:r>
                  <a:rPr lang="en-GB" dirty="0"/>
                  <a:t>:</a:t>
                </a:r>
              </a:p>
              <a:p>
                <a:pPr marL="0" indent="0">
                  <a:buNone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GB" b="1" i="1" smtClean="0">
                                    <a:solidFill>
                                      <a:srgbClr val="0000C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1" i="1">
                                    <a:solidFill>
                                      <a:srgbClr val="0000CB"/>
                                    </a:solidFill>
                                    <a:latin typeface="Cambria Math" panose="02040503050406030204" pitchFamily="18" charset="0"/>
                                  </a:rPr>
                                  <m:t>𝝏</m:t>
                                </m:r>
                                <m:r>
                                  <a:rPr lang="en-GB" b="1" i="1">
                                    <a:solidFill>
                                      <a:srgbClr val="0000CB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num>
                              <m:den>
                                <m:r>
                                  <a:rPr lang="en-GB" b="1" i="1">
                                    <a:solidFill>
                                      <a:srgbClr val="0000CB"/>
                                    </a:solidFill>
                                    <a:latin typeface="Cambria Math" panose="02040503050406030204" pitchFamily="18" charset="0"/>
                                  </a:rPr>
                                  <m:t>𝝏</m:t>
                                </m:r>
                                <m:r>
                                  <a:rPr lang="en-GB" b="1" i="1">
                                    <a:solidFill>
                                      <a:srgbClr val="0000CB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den>
                            </m:f>
                            <m:r>
                              <a:rPr lang="en-GB" i="1">
                                <a:solidFill>
                                  <a:srgbClr val="0000CB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i="1">
                                <a:solidFill>
                                  <a:srgbClr val="0000CB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f>
                              <m:fPr>
                                <m:ctrlPr>
                                  <a:rPr lang="en-GB" b="1" i="1">
                                    <a:solidFill>
                                      <a:srgbClr val="0000C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1" i="1">
                                    <a:solidFill>
                                      <a:srgbClr val="0000CB"/>
                                    </a:solidFill>
                                    <a:latin typeface="Cambria Math" panose="02040503050406030204" pitchFamily="18" charset="0"/>
                                  </a:rPr>
                                  <m:t>𝝏</m:t>
                                </m:r>
                                <m:r>
                                  <a:rPr lang="en-GB" b="1" i="1">
                                    <a:solidFill>
                                      <a:srgbClr val="0000CB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num>
                              <m:den>
                                <m:r>
                                  <a:rPr lang="en-GB" b="1" i="1">
                                    <a:solidFill>
                                      <a:srgbClr val="0000CB"/>
                                    </a:solidFill>
                                    <a:latin typeface="Cambria Math" panose="02040503050406030204" pitchFamily="18" charset="0"/>
                                  </a:rPr>
                                  <m:t>𝝏</m:t>
                                </m:r>
                                <m:r>
                                  <a:rPr lang="en-GB" b="1" i="1">
                                    <a:solidFill>
                                      <a:srgbClr val="0000CB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den>
                            </m:f>
                            <m:r>
                              <a:rPr lang="en-GB" i="1">
                                <a:solidFill>
                                  <a:srgbClr val="0000CB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GB" i="1">
                                    <a:solidFill>
                                      <a:srgbClr val="0000C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solidFill>
                                      <a:srgbClr val="0000CB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GB" i="1">
                                        <a:solidFill>
                                          <a:srgbClr val="0000C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rgbClr val="0000C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solidFill>
                                          <a:srgbClr val="0000C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𝑓𝑙𝑑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i="1">
                                        <a:solidFill>
                                          <a:srgbClr val="0000C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solidFill>
                                          <a:srgbClr val="0000C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solidFill>
                                          <a:srgbClr val="0000C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𝑓𝑙𝑑</m:t>
                                    </m:r>
                                  </m:sub>
                                </m:sSub>
                              </m:den>
                            </m:f>
                            <m:acc>
                              <m:accPr>
                                <m:chr m:val="̇"/>
                                <m:ctrlPr>
                                  <a:rPr lang="en-GB" i="1" smtClean="0">
                                    <a:solidFill>
                                      <a:srgbClr val="0000C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solidFill>
                                      <a:srgbClr val="0000CB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GB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GB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f>
                              <m:fPr>
                                <m:ctrlPr>
                                  <a:rPr lang="en-GB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𝝏</m:t>
                                </m:r>
                                <m:sSub>
                                  <m:sSubPr>
                                    <m:ctrlPr>
                                      <a:rPr lang="en-GB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GB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GB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𝝏</m:t>
                                </m:r>
                                <m:r>
                                  <a:rPr lang="en-GB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den>
                            </m:f>
                            <m:r>
                              <a:rPr lang="en-GB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f>
                              <m:fPr>
                                <m:ctrlPr>
                                  <a:rPr lang="en-GB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GB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𝝏</m:t>
                                    </m:r>
                                  </m:e>
                                  <m:sup>
                                    <m:r>
                                      <a:rPr lang="en-GB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GB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GB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GB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𝝏</m:t>
                                </m:r>
                                <m:sSup>
                                  <m:sSupPr>
                                    <m:ctrlPr>
                                      <a:rPr lang="en-GB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GB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GB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GB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GB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GB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sub>
                            </m:sSub>
                            <m:r>
                              <a:rPr lang="en-GB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GB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GB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𝑜𝑢𝑡</m:t>
                                </m:r>
                              </m:sub>
                            </m:sSub>
                          </m:e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GB" b="1" i="1">
                                    <a:solidFill>
                                      <a:srgbClr val="0000C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1" i="1">
                                    <a:solidFill>
                                      <a:srgbClr val="0000CB"/>
                                    </a:solidFill>
                                    <a:latin typeface="Cambria Math" panose="02040503050406030204" pitchFamily="18" charset="0"/>
                                  </a:rPr>
                                  <m:t>𝒅𝒑</m:t>
                                </m:r>
                              </m:num>
                              <m:den>
                                <m:r>
                                  <a:rPr lang="en-GB" b="1" i="1">
                                    <a:solidFill>
                                      <a:srgbClr val="0000CB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it-IT" b="1" i="1">
                                    <a:solidFill>
                                      <a:srgbClr val="0000CB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den>
                            </m:f>
                            <m:r>
                              <a:rPr lang="en-GB" i="1">
                                <a:solidFill>
                                  <a:srgbClr val="0000CB"/>
                                </a:solidFill>
                                <a:latin typeface="Cambria Math" panose="02040503050406030204" pitchFamily="18" charset="0"/>
                              </a:rPr>
                              <m:t>= −</m:t>
                            </m:r>
                            <m:f>
                              <m:fPr>
                                <m:ctrlPr>
                                  <a:rPr lang="en-GB" i="1">
                                    <a:solidFill>
                                      <a:srgbClr val="0000C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solidFill>
                                      <a:srgbClr val="0000CB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i="1">
                                    <a:solidFill>
                                      <a:srgbClr val="0000CB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solidFill>
                                          <a:srgbClr val="0000C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solidFill>
                                          <a:srgbClr val="0000C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solidFill>
                                          <a:srgbClr val="0000C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𝑓𝑙𝑑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GB" i="1">
                                        <a:solidFill>
                                          <a:srgbClr val="0000C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solidFill>
                                          <a:srgbClr val="0000C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GB" i="1">
                                        <a:solidFill>
                                          <a:srgbClr val="0000C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en-GB" i="1">
                                        <a:solidFill>
                                          <a:srgbClr val="0000C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solidFill>
                                          <a:srgbClr val="0000C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solidFill>
                                          <a:srgbClr val="0000C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 </a:t>
                </a:r>
                <a:r>
                  <a:rPr lang="en-GB" sz="2000" dirty="0" err="1"/>
                  <a:t>Sinda</a:t>
                </a:r>
                <a:r>
                  <a:rPr lang="en-GB" sz="2000" dirty="0"/>
                  <a:t>/</a:t>
                </a:r>
                <a:r>
                  <a:rPr lang="en-GB" sz="2000" dirty="0" err="1"/>
                  <a:t>fluint</a:t>
                </a:r>
                <a:r>
                  <a:rPr lang="en-GB" sz="2000" dirty="0"/>
                  <a:t> network model</a:t>
                </a:r>
                <a:endParaRPr lang="en-GB" dirty="0"/>
              </a:p>
              <a:p>
                <a:r>
                  <a:rPr lang="en-GB" dirty="0"/>
                  <a:t> 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239400" lvl="1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B89DD3-0474-4F28-B62D-F78507BDA6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9563" y="1003016"/>
                <a:ext cx="10884310" cy="5523546"/>
              </a:xfrm>
              <a:blipFill>
                <a:blip r:embed="rId3"/>
                <a:stretch>
                  <a:fillRect l="-896" t="-8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E43ED-132A-4CD6-B3BF-D26B8EC5F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195A77-69DF-4C74-AF2F-596886847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4E85-913E-422E-96FE-4CF23CA72D4D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6A672-DEF3-4260-95D4-7A3468194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L. Savoldi, HTS2020 Modelling, June 22, 2020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0F200F-9A4A-494F-80B5-9D0BBCA0502C}"/>
              </a:ext>
            </a:extLst>
          </p:cNvPr>
          <p:cNvSpPr txBox="1"/>
          <p:nvPr/>
        </p:nvSpPr>
        <p:spPr>
          <a:xfrm>
            <a:off x="8453916" y="1968413"/>
            <a:ext cx="3293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[M. </a:t>
            </a:r>
            <a:r>
              <a:rPr lang="en-GB" sz="1600" i="1" dirty="0" err="1">
                <a:solidFill>
                  <a:schemeClr val="bg1">
                    <a:lumMod val="50000"/>
                  </a:schemeClr>
                </a:solidFill>
              </a:rPr>
              <a:t>Furuse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 et al., IEEE TAS 2011]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555D43-82F6-4F40-9F09-939622A2E1FC}"/>
              </a:ext>
            </a:extLst>
          </p:cNvPr>
          <p:cNvSpPr txBox="1"/>
          <p:nvPr/>
        </p:nvSpPr>
        <p:spPr>
          <a:xfrm>
            <a:off x="8574722" y="2622451"/>
            <a:ext cx="2980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[Y. Sato et al., IEEE TAS 2015]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B62001-9230-4052-9512-A63E098FC599}"/>
              </a:ext>
            </a:extLst>
          </p:cNvPr>
          <p:cNvSpPr txBox="1"/>
          <p:nvPr/>
        </p:nvSpPr>
        <p:spPr>
          <a:xfrm>
            <a:off x="8558691" y="3294398"/>
            <a:ext cx="3030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[T. </a:t>
            </a:r>
            <a:r>
              <a:rPr lang="en-GB" sz="1600" i="1" dirty="0" err="1">
                <a:solidFill>
                  <a:schemeClr val="bg1">
                    <a:lumMod val="50000"/>
                  </a:schemeClr>
                </a:solidFill>
              </a:rPr>
              <a:t>Yasui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 et al., IEEE TAS 2017]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D14D0FD-0FF0-4DAA-945C-7E3CE0191F87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4788865" y="2500132"/>
            <a:ext cx="3785857" cy="291596"/>
          </a:xfrm>
          <a:prstGeom prst="straightConnector1">
            <a:avLst/>
          </a:prstGeom>
          <a:ln>
            <a:solidFill>
              <a:srgbClr val="7F7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EF37E3E-7F49-4D83-A7E2-0014C9104962}"/>
              </a:ext>
            </a:extLst>
          </p:cNvPr>
          <p:cNvCxnSpPr>
            <a:cxnSpLocks/>
          </p:cNvCxnSpPr>
          <p:nvPr/>
        </p:nvCxnSpPr>
        <p:spPr>
          <a:xfrm flipH="1" flipV="1">
            <a:off x="4788865" y="2791728"/>
            <a:ext cx="3686035" cy="740494"/>
          </a:xfrm>
          <a:prstGeom prst="straightConnector1">
            <a:avLst/>
          </a:prstGeom>
          <a:ln>
            <a:solidFill>
              <a:srgbClr val="7F7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FEDE423-064C-44C1-BF17-2BAA82B35C6D}"/>
              </a:ext>
            </a:extLst>
          </p:cNvPr>
          <p:cNvSpPr/>
          <p:nvPr/>
        </p:nvSpPr>
        <p:spPr>
          <a:xfrm>
            <a:off x="1078045" y="4497855"/>
            <a:ext cx="10342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Simulink model, including transient coupled conduction equations for solids, and conservation laws for fluids along each pipe segment, including 2-phase and compressibility effects: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59CF33D-05A5-45BA-A087-D5F5CD1E20C4}"/>
                  </a:ext>
                </a:extLst>
              </p:cNvPr>
              <p:cNvSpPr/>
              <p:nvPr/>
            </p:nvSpPr>
            <p:spPr>
              <a:xfrm>
                <a:off x="1231799" y="5526959"/>
                <a:ext cx="10193342" cy="843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i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GB" sz="2400" i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sz="2400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i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GB" sz="2400" i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sz="2400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sz="2400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𝑓𝑔</m:t>
                        </m:r>
                      </m:sub>
                    </m:sSub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𝑓𝑔</m:t>
                            </m:r>
                          </m:sub>
                        </m:sSub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sz="2400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acc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acc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GB" sz="2400" i="1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59CF33D-05A5-45BA-A087-D5F5CD1E20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799" y="5526959"/>
                <a:ext cx="10193342" cy="8436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CEF1CC84-4B50-4ED6-9CC1-B33779ABA80A}"/>
              </a:ext>
            </a:extLst>
          </p:cNvPr>
          <p:cNvSpPr txBox="1"/>
          <p:nvPr/>
        </p:nvSpPr>
        <p:spPr>
          <a:xfrm>
            <a:off x="9158477" y="6046467"/>
            <a:ext cx="3033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[S. Yang et al., IEEE TAS 2021]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D8EA33-F4B7-41B6-8DDF-2A50575539F3}"/>
              </a:ext>
            </a:extLst>
          </p:cNvPr>
          <p:cNvCxnSpPr>
            <a:cxnSpLocks/>
          </p:cNvCxnSpPr>
          <p:nvPr/>
        </p:nvCxnSpPr>
        <p:spPr>
          <a:xfrm>
            <a:off x="2556398" y="1392450"/>
            <a:ext cx="425632" cy="340241"/>
          </a:xfrm>
          <a:prstGeom prst="straightConnector1">
            <a:avLst/>
          </a:prstGeom>
          <a:ln>
            <a:solidFill>
              <a:srgbClr val="0000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C437150-AA1E-4174-9A30-D0C4B114D103}"/>
              </a:ext>
            </a:extLst>
          </p:cNvPr>
          <p:cNvCxnSpPr>
            <a:cxnSpLocks/>
          </p:cNvCxnSpPr>
          <p:nvPr/>
        </p:nvCxnSpPr>
        <p:spPr>
          <a:xfrm flipH="1">
            <a:off x="4187953" y="1440773"/>
            <a:ext cx="600912" cy="86619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F44A532-E957-4DA2-B49D-A11F79A4E4C6}"/>
              </a:ext>
            </a:extLst>
          </p:cNvPr>
          <p:cNvSpPr txBox="1"/>
          <p:nvPr/>
        </p:nvSpPr>
        <p:spPr>
          <a:xfrm>
            <a:off x="4885649" y="3700189"/>
            <a:ext cx="3091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[W. Choi et al., Energies 2020]</a:t>
            </a:r>
          </a:p>
        </p:txBody>
      </p:sp>
      <p:pic>
        <p:nvPicPr>
          <p:cNvPr id="28" name="Immagine 3">
            <a:extLst>
              <a:ext uri="{FF2B5EF4-FFF2-40B4-BE49-F238E27FC236}">
                <a16:creationId xmlns:a16="http://schemas.microsoft.com/office/drawing/2014/main" id="{25FFD317-D66D-4BBD-B788-BDD64D22B8E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7278" y="600192"/>
            <a:ext cx="5310187" cy="1681162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4A912D9-4CD2-472A-9720-6FA4840E26DA}"/>
              </a:ext>
            </a:extLst>
          </p:cNvPr>
          <p:cNvCxnSpPr>
            <a:cxnSpLocks/>
          </p:cNvCxnSpPr>
          <p:nvPr/>
        </p:nvCxnSpPr>
        <p:spPr>
          <a:xfrm flipV="1">
            <a:off x="6386955" y="1147815"/>
            <a:ext cx="2214880" cy="3338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08D8513-5CAB-4579-B739-CDDE98D6C7CC}"/>
              </a:ext>
            </a:extLst>
          </p:cNvPr>
          <p:cNvSpPr txBox="1"/>
          <p:nvPr/>
        </p:nvSpPr>
        <p:spPr>
          <a:xfrm rot="21190500">
            <a:off x="7138547" y="891369"/>
            <a:ext cx="69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4E2703A-4428-4827-B927-E06D6935BAC2}"/>
              </a:ext>
            </a:extLst>
          </p:cNvPr>
          <p:cNvCxnSpPr>
            <a:cxnSpLocks/>
          </p:cNvCxnSpPr>
          <p:nvPr/>
        </p:nvCxnSpPr>
        <p:spPr>
          <a:xfrm flipH="1" flipV="1">
            <a:off x="6191718" y="963702"/>
            <a:ext cx="239803" cy="5362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8C74673-CB81-4C55-9597-0A3252061E59}"/>
              </a:ext>
            </a:extLst>
          </p:cNvPr>
          <p:cNvSpPr txBox="1"/>
          <p:nvPr/>
        </p:nvSpPr>
        <p:spPr>
          <a:xfrm rot="21190500">
            <a:off x="5904036" y="963325"/>
            <a:ext cx="69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rgbClr val="FF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4217333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BE50-BF6E-48E1-8439-5D0B5216B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967"/>
            <a:ext cx="9416279" cy="910767"/>
          </a:xfrm>
        </p:spPr>
        <p:txBody>
          <a:bodyPr/>
          <a:lstStyle/>
          <a:p>
            <a:r>
              <a:rPr lang="en-GB" dirty="0"/>
              <a:t>Models: 1D (radial) and 1D + 1D (radial + axial)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E43ED-132A-4CD6-B3BF-D26B8EC5F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195A77-69DF-4C74-AF2F-596886847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4E85-913E-422E-96FE-4CF23CA72D4D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6A672-DEF3-4260-95D4-7A3468194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L. Savoldi, HTS2020 Modelling, June 22, 2020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5D957AD-9D8D-4176-89DE-64672AF1D76E}"/>
                  </a:ext>
                </a:extLst>
              </p:cNvPr>
              <p:cNvSpPr/>
              <p:nvPr/>
            </p:nvSpPr>
            <p:spPr>
              <a:xfrm>
                <a:off x="4016235" y="1191485"/>
                <a:ext cx="3331360" cy="848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GB" sz="2400" i="1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5D957AD-9D8D-4176-89DE-64672AF1D7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235" y="1191485"/>
                <a:ext cx="3331360" cy="8485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D18C086-9EE7-48D6-8234-9FB5B83A60AA}"/>
              </a:ext>
            </a:extLst>
          </p:cNvPr>
          <p:cNvSpPr txBox="1"/>
          <p:nvPr/>
        </p:nvSpPr>
        <p:spPr>
          <a:xfrm>
            <a:off x="7397802" y="1328130"/>
            <a:ext cx="4318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[Z. Zhou et al., IEEE TAS 2013]</a:t>
            </a:r>
          </a:p>
          <a:p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[G. Del-Rosario-</a:t>
            </a:r>
            <a:r>
              <a:rPr lang="en-GB" sz="1600" i="1" dirty="0" err="1">
                <a:solidFill>
                  <a:schemeClr val="bg1">
                    <a:lumMod val="50000"/>
                  </a:schemeClr>
                </a:solidFill>
              </a:rPr>
              <a:t>Calaf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 et al., IEEE TAS 2013]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90A9B7E-C4B9-48AC-925E-4076225349BD}"/>
                  </a:ext>
                </a:extLst>
              </p:cNvPr>
              <p:cNvSpPr/>
              <p:nvPr/>
            </p:nvSpPr>
            <p:spPr>
              <a:xfrm>
                <a:off x="4016235" y="2344100"/>
                <a:ext cx="3381567" cy="982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sub>
                          </m:sSub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sub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sub>
                          </m:sSub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sub>
                          </m:sSub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sub>
                          </m:sSub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400" i="1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90A9B7E-C4B9-48AC-925E-4076225349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235" y="2344100"/>
                <a:ext cx="3381567" cy="9829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B88934A-AC4D-4A3C-8C66-07489292701B}"/>
              </a:ext>
            </a:extLst>
          </p:cNvPr>
          <p:cNvSpPr txBox="1"/>
          <p:nvPr/>
        </p:nvSpPr>
        <p:spPr>
          <a:xfrm>
            <a:off x="7613507" y="2660156"/>
            <a:ext cx="37678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[WTB De Sousa et al., IEEE TAS 2018]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EC1A0-9191-44C8-A3E1-230243436984}"/>
              </a:ext>
            </a:extLst>
          </p:cNvPr>
          <p:cNvSpPr/>
          <p:nvPr/>
        </p:nvSpPr>
        <p:spPr>
          <a:xfrm>
            <a:off x="8261497" y="3938213"/>
            <a:ext cx="378513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i="1" dirty="0">
                <a:solidFill>
                  <a:srgbClr val="00B050"/>
                </a:solidFill>
              </a:rPr>
              <a:t>[E. </a:t>
            </a:r>
            <a:r>
              <a:rPr lang="en-GB" sz="1600" i="1" dirty="0" err="1">
                <a:solidFill>
                  <a:srgbClr val="00B050"/>
                </a:solidFill>
              </a:rPr>
              <a:t>Shabagin</a:t>
            </a:r>
            <a:r>
              <a:rPr lang="en-GB" sz="1600" i="1" dirty="0">
                <a:solidFill>
                  <a:srgbClr val="00B050"/>
                </a:solidFill>
              </a:rPr>
              <a:t> et al., Cryogenics, 2017]</a:t>
            </a:r>
          </a:p>
          <a:p>
            <a:r>
              <a:rPr lang="en-GB" sz="1600" i="1" dirty="0">
                <a:solidFill>
                  <a:srgbClr val="00B050"/>
                </a:solidFill>
              </a:rPr>
              <a:t>[D. </a:t>
            </a:r>
            <a:r>
              <a:rPr lang="en-GB" sz="1600" i="1" dirty="0" err="1">
                <a:solidFill>
                  <a:srgbClr val="00B050"/>
                </a:solidFill>
              </a:rPr>
              <a:t>Kottonau</a:t>
            </a:r>
            <a:r>
              <a:rPr lang="en-GB" sz="1600" i="1" dirty="0">
                <a:solidFill>
                  <a:srgbClr val="00B050"/>
                </a:solidFill>
              </a:rPr>
              <a:t> et al., IEEE TAS 2019]</a:t>
            </a:r>
          </a:p>
          <a:p>
            <a:r>
              <a:rPr lang="en-GB" sz="1600" i="1" dirty="0">
                <a:solidFill>
                  <a:srgbClr val="00B050"/>
                </a:solidFill>
              </a:rPr>
              <a:t>[WTB De Sousa et al., IEEE TAS 2019]</a:t>
            </a:r>
          </a:p>
          <a:p>
            <a:endParaRPr lang="en-GB" sz="1600" i="1" dirty="0">
              <a:solidFill>
                <a:srgbClr val="00B050"/>
              </a:solidFill>
            </a:endParaRP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1F8DA463-25BC-4ADC-A783-95261C6295AB}"/>
              </a:ext>
            </a:extLst>
          </p:cNvPr>
          <p:cNvSpPr txBox="1">
            <a:spLocks/>
          </p:cNvSpPr>
          <p:nvPr/>
        </p:nvSpPr>
        <p:spPr>
          <a:xfrm>
            <a:off x="1839637" y="3452776"/>
            <a:ext cx="4256363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lang="en-US" sz="2400" kern="1200" noProof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68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60000"/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lang="en-US" sz="2000" kern="1200" noProof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792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Tx/>
              <a:buBlip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</a:buBlip>
              <a:defRPr lang="en-US" sz="1600" kern="1200" noProof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1230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60000"/>
              <a:buFontTx/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  <a:defRPr lang="en-US" sz="1400" kern="1200" noProof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4pPr>
            <a:lvl5pPr marL="144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60000"/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lang="en-US" sz="1400" kern="1200" noProof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9400" lvl="1" indent="0" algn="ctr">
              <a:buFontTx/>
              <a:buNone/>
            </a:pPr>
            <a:r>
              <a:rPr lang="en-GB" dirty="0"/>
              <a:t>ALSO COUPLED TO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0570B02-1A7A-4BD9-95E1-20D1BD6E917D}"/>
                  </a:ext>
                </a:extLst>
              </p:cNvPr>
              <p:cNvSpPr/>
              <p:nvPr/>
            </p:nvSpPr>
            <p:spPr>
              <a:xfrm>
                <a:off x="474526" y="3724355"/>
                <a:ext cx="7095596" cy="10933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𝑟𝑙</m:t>
                              </m:r>
                            </m:sub>
                          </m:sSub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GB" sz="2400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̃"/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𝑟𝑙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acc>
                            <m:accPr>
                              <m:chr m:val="̇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̅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</m:sub>
                          </m:sSub>
                        </m:num>
                        <m:den>
                          <m:acc>
                            <m:accPr>
                              <m:chr m:val="̇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̅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</m:oMath>
                  </m:oMathPara>
                </a14:m>
                <a:endParaRPr lang="en-GB" sz="2400" i="1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0570B02-1A7A-4BD9-95E1-20D1BD6E91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26" y="3724355"/>
                <a:ext cx="7095596" cy="10933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90FFBF8F-D65D-4AFD-BDB3-F3F9121E549C}"/>
              </a:ext>
            </a:extLst>
          </p:cNvPr>
          <p:cNvSpPr/>
          <p:nvPr/>
        </p:nvSpPr>
        <p:spPr>
          <a:xfrm>
            <a:off x="117246" y="3383933"/>
            <a:ext cx="8144251" cy="183917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8F1FDBC0-4FE9-4B41-8CAC-D3ADED79984D}"/>
              </a:ext>
            </a:extLst>
          </p:cNvPr>
          <p:cNvSpPr txBox="1">
            <a:spLocks/>
          </p:cNvSpPr>
          <p:nvPr/>
        </p:nvSpPr>
        <p:spPr>
          <a:xfrm>
            <a:off x="2159733" y="5294430"/>
            <a:ext cx="4256363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lang="en-US" sz="2400" kern="1200" noProof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68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60000"/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lang="en-US" sz="2000" kern="1200" noProof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792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Tx/>
              <a:buBlip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</a:buBlip>
              <a:defRPr lang="en-US" sz="1600" kern="1200" noProof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1230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60000"/>
              <a:buFontTx/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  <a:defRPr lang="en-US" sz="1400" kern="1200" noProof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4pPr>
            <a:lvl5pPr marL="144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60000"/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lang="en-US" sz="1400" kern="1200" noProof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9400" lvl="1" indent="0" algn="ctr">
              <a:buFontTx/>
              <a:buNone/>
            </a:pPr>
            <a:r>
              <a:rPr lang="en-GB" dirty="0"/>
              <a:t>OR TO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A2D416-7043-4A65-A794-DCE5E00AAE32}"/>
              </a:ext>
            </a:extLst>
          </p:cNvPr>
          <p:cNvSpPr txBox="1"/>
          <p:nvPr/>
        </p:nvSpPr>
        <p:spPr>
          <a:xfrm>
            <a:off x="474526" y="5539738"/>
            <a:ext cx="7626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Single phase, compressible 1D </a:t>
            </a:r>
          </a:p>
          <a:p>
            <a:pPr algn="ctr"/>
            <a:r>
              <a:rPr lang="en-GB" dirty="0"/>
              <a:t>Mass // momentum // energy conservation laws along the axis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2E2452-0FD0-4329-9BEA-0BB1C48E163C}"/>
              </a:ext>
            </a:extLst>
          </p:cNvPr>
          <p:cNvSpPr/>
          <p:nvPr/>
        </p:nvSpPr>
        <p:spPr>
          <a:xfrm>
            <a:off x="8431487" y="5796156"/>
            <a:ext cx="30460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i="1" dirty="0">
                <a:solidFill>
                  <a:srgbClr val="A90000"/>
                </a:solidFill>
              </a:rPr>
              <a:t>[N. Hu et al., </a:t>
            </a:r>
            <a:r>
              <a:rPr lang="en-GB" sz="1600" i="1" dirty="0" err="1">
                <a:solidFill>
                  <a:srgbClr val="A90000"/>
                </a:solidFill>
              </a:rPr>
              <a:t>Physica</a:t>
            </a:r>
            <a:r>
              <a:rPr lang="en-GB" sz="1600" i="1" dirty="0">
                <a:solidFill>
                  <a:srgbClr val="A90000"/>
                </a:solidFill>
              </a:rPr>
              <a:t> C, 2011]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545C0E0-EC12-470F-A7AC-A64023FB1BB1}"/>
              </a:ext>
            </a:extLst>
          </p:cNvPr>
          <p:cNvSpPr/>
          <p:nvPr/>
        </p:nvSpPr>
        <p:spPr>
          <a:xfrm>
            <a:off x="287236" y="5290484"/>
            <a:ext cx="8144251" cy="1107996"/>
          </a:xfrm>
          <a:prstGeom prst="ellipse">
            <a:avLst/>
          </a:prstGeom>
          <a:noFill/>
          <a:ln w="38100">
            <a:solidFill>
              <a:srgbClr val="A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9E9B4ECB-CB07-4EF9-9D2B-62E1092B3A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77" y="995096"/>
            <a:ext cx="4256148" cy="2437112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3258E5C9-529C-4F79-93DA-602A9D505312}"/>
              </a:ext>
            </a:extLst>
          </p:cNvPr>
          <p:cNvSpPr/>
          <p:nvPr/>
        </p:nvSpPr>
        <p:spPr>
          <a:xfrm>
            <a:off x="1944736" y="4202043"/>
            <a:ext cx="233122" cy="327012"/>
          </a:xfrm>
          <a:prstGeom prst="ellipse">
            <a:avLst/>
          </a:prstGeom>
          <a:noFill/>
          <a:ln w="1905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D821A3F-329D-4590-AD8F-D9CFB94C97EE}"/>
                  </a:ext>
                </a:extLst>
              </p:cNvPr>
              <p:cNvSpPr txBox="1"/>
              <p:nvPr/>
            </p:nvSpPr>
            <p:spPr>
              <a:xfrm>
                <a:off x="2524560" y="4593217"/>
                <a:ext cx="13296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1200" dirty="0"/>
                  <a:t> supply line</a:t>
                </a:r>
              </a:p>
              <a:p>
                <a14:m>
                  <m:oMath xmlns:m="http://schemas.openxmlformats.org/officeDocument/2006/math">
                    <m:r>
                      <a:rPr lang="en-GB" sz="120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1200" dirty="0"/>
                  <a:t> return line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D821A3F-329D-4590-AD8F-D9CFB94C9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560" y="4593217"/>
                <a:ext cx="1329603" cy="461665"/>
              </a:xfrm>
              <a:prstGeom prst="rect">
                <a:avLst/>
              </a:prstGeom>
              <a:blipFill>
                <a:blip r:embed="rId1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7076D16-AEE7-4EAD-8278-C299DD24557A}"/>
              </a:ext>
            </a:extLst>
          </p:cNvPr>
          <p:cNvCxnSpPr>
            <a:cxnSpLocks/>
            <a:stCxn id="22" idx="4"/>
            <a:endCxn id="23" idx="1"/>
          </p:cNvCxnSpPr>
          <p:nvPr/>
        </p:nvCxnSpPr>
        <p:spPr>
          <a:xfrm>
            <a:off x="2061297" y="4529055"/>
            <a:ext cx="463263" cy="294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DA82200E-A028-4120-ADB8-D940A51B9104}"/>
              </a:ext>
            </a:extLst>
          </p:cNvPr>
          <p:cNvSpPr/>
          <p:nvPr/>
        </p:nvSpPr>
        <p:spPr>
          <a:xfrm>
            <a:off x="6490441" y="3880593"/>
            <a:ext cx="1072967" cy="993947"/>
          </a:xfrm>
          <a:prstGeom prst="ellipse">
            <a:avLst/>
          </a:prstGeom>
          <a:noFill/>
          <a:ln w="1905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A3DDBD-4B04-483A-B124-CD2A83D8339C}"/>
              </a:ext>
            </a:extLst>
          </p:cNvPr>
          <p:cNvSpPr txBox="1"/>
          <p:nvPr/>
        </p:nvSpPr>
        <p:spPr>
          <a:xfrm>
            <a:off x="5135894" y="4707605"/>
            <a:ext cx="1294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return line only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284FDD5-B60B-4F1F-9D24-8A34BCCA62DC}"/>
              </a:ext>
            </a:extLst>
          </p:cNvPr>
          <p:cNvCxnSpPr>
            <a:cxnSpLocks/>
            <a:stCxn id="26" idx="3"/>
            <a:endCxn id="27" idx="3"/>
          </p:cNvCxnSpPr>
          <p:nvPr/>
        </p:nvCxnSpPr>
        <p:spPr>
          <a:xfrm flipH="1">
            <a:off x="6430473" y="4728980"/>
            <a:ext cx="217100" cy="117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833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BE50-BF6E-48E1-8439-5D0B5216B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Models: 2D (Discrete)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B89DD3-0474-4F28-B62D-F78507BDA6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GB" dirty="0"/>
                  <a:t>Volume Element Model (VEM):</a:t>
                </a:r>
              </a:p>
              <a:p>
                <a:pPr lvl="1"/>
                <a:r>
                  <a:rPr lang="en-GB" u="sng" dirty="0"/>
                  <a:t>Dimensional:</a:t>
                </a:r>
              </a:p>
              <a:p>
                <a:pPr lvl="1"/>
                <a:endParaRPr lang="en-GB" u="sng" dirty="0"/>
              </a:p>
              <a:p>
                <a:pPr marL="2394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GB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pc="-5" smtClean="0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  <m:r>
                                    <a:rPr lang="it-IT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𝐻𝑒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GB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pc="-5" smtClean="0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  <m:sSubSup>
                                    <m:sSubSupPr>
                                      <m:ctrlPr>
                                        <a:rPr lang="en-GB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GB" b="0" i="1" spc="-5" smtClean="0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i="1" spc="-5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= </m:t>
                              </m:r>
                              <m:sSub>
                                <m:sSubPr>
                                  <m:ctrlPr>
                                    <a:rPr lang="en-GB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GB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  <m:r>
                                    <a:rPr lang="en-GB" b="0" i="1" spc="-5" smtClean="0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 spc="-5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GB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  <m:r>
                                    <a:rPr lang="it-IT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𝐻𝑒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GB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GB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GB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𝑠𝑜𝑙𝑖𝑑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𝑠𝑜𝑙𝑖𝑑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GB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pc="-5" smtClean="0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  <m:sSubSup>
                                    <m:sSubSupPr>
                                      <m:ctrlPr>
                                        <a:rPr lang="en-GB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GB" b="0" i="1" spc="-5" smtClean="0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i="1" spc="-5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= </m:t>
                              </m:r>
                              <m:sSub>
                                <m:sSubPr>
                                  <m:ctrlPr>
                                    <a:rPr lang="en-GB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GB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  <m:r>
                                    <a:rPr lang="en-GB" b="0" i="1" spc="-5" smtClean="0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 spc="-5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𝐺𝐸𝑁</m:t>
                                  </m:r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𝑆𝐶</m:t>
                                  </m:r>
                                </m:sub>
                              </m:sSub>
                              <m:r>
                                <a:rPr lang="en-US" i="1" spc="-5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GB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𝑐𝑜𝑛𝑑</m:t>
                                  </m:r>
                                  <m:r>
                                    <a:rPr lang="it-IT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𝑖𝑛</m:t>
                                  </m:r>
                                </m:sub>
                                <m:sup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en-US" i="1" spc="-5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GB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𝑐𝑜𝑛𝑑</m:t>
                                  </m:r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𝑜𝑢𝑡</m:t>
                                  </m:r>
                                </m:sub>
                                <m:sup>
                                  <m:r>
                                    <a:rPr lang="en-US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  <a:p>
                <a:pPr lvl="1"/>
                <a:endParaRPr lang="en-GB" dirty="0"/>
              </a:p>
              <a:p>
                <a:pPr lvl="1"/>
                <a:r>
                  <a:rPr lang="en-GB" u="sng" dirty="0"/>
                  <a:t>Dimensionless:</a:t>
                </a:r>
              </a:p>
              <a:p>
                <a:pPr lvl="1"/>
                <a:endParaRPr lang="en-GB" dirty="0"/>
              </a:p>
              <a:p>
                <a:pPr marL="2394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19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19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GB" sz="1900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900" b="0" i="1" spc="-5" smtClean="0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  <m:sSubSup>
                                    <m:sSubSupPr>
                                      <m:ctrlPr>
                                        <a:rPr lang="en-GB" sz="1900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900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1900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sz="1900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GB" sz="1900" b="0" i="1" spc="-5" smtClean="0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GB" sz="1900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900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acc>
                                </m:den>
                              </m:f>
                              <m:r>
                                <a:rPr lang="en-US" sz="1900" i="1" spc="-5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1900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900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GB" sz="1900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GB" sz="1900" i="1" spc="-5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900" i="1" spc="-5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900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GB" sz="1900" b="0" i="1" spc="-5" smtClean="0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900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1900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  <m:r>
                                    <a:rPr lang="en-US" sz="1900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1900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00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sz="1900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sz="1900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GB" sz="1900" i="1" spc="-5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900" i="1" spc="-5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sz="1900" i="1" spc="-5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sz="1900" i="1" spc="-5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900" i="1" spc="-5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  <m:r>
                                        <a:rPr lang="en-US" sz="1900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GB" sz="1900" i="1" spc="-5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900" i="1" spc="-5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sz="1900" i="1" spc="-5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sz="1900" i="1" spc="-5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en-US" sz="1900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GB" sz="1900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GB" sz="1900" i="1" spc="-5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900" i="1" spc="-5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900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𝑓𝑟</m:t>
                                      </m:r>
                                      <m:r>
                                        <a:rPr lang="en-US" sz="1900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900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sz="1900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</m:e>
                              </m:d>
                              <m:f>
                                <m:fPr>
                                  <m:ctrlPr>
                                    <a:rPr lang="en-GB" sz="1900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900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GB" sz="1900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GB" sz="1900" i="1" spc="-5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900" i="1" spc="-5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900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sz="1900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  <m:acc>
                                    <m:accPr>
                                      <m:chr m:val="̃"/>
                                      <m:ctrlPr>
                                        <a:rPr lang="en-GB" sz="1900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GB" sz="1900" i="1" spc="-5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sz="1900" i="1" spc="-5">
                                                  <a:latin typeface="Cambria Math" panose="02040503050406030204" pitchFamily="18" charset="0"/>
                                                  <a:ea typeface="SimSu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900" i="1" spc="-5">
                                                  <a:latin typeface="Cambria Math" panose="02040503050406030204" pitchFamily="18" charset="0"/>
                                                  <a:ea typeface="SimSu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900" i="1" spc="-5">
                                                  <a:latin typeface="Cambria Math" panose="02040503050406030204" pitchFamily="18" charset="0"/>
                                                  <a:ea typeface="SimSu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𝑣</m:t>
                                              </m:r>
                                            </m:sub>
                                          </m:sSub>
                                        </m:e>
                                        <m:sub>
                                          <m:r>
                                            <a:rPr lang="en-US" sz="1900" i="1" spc="-5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acc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GB" sz="1900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900" b="0" i="1" spc="-5" smtClean="0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  <m:sSubSup>
                                    <m:sSubSupPr>
                                      <m:ctrlPr>
                                        <a:rPr lang="en-GB" sz="1900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900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1900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1900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GB" sz="1900" b="0" i="1" spc="-5" smtClean="0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GB" sz="1900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900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acc>
                                </m:den>
                              </m:f>
                              <m:r>
                                <a:rPr lang="en-US" sz="1900" i="1" spc="-5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1900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GB" sz="1900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GB" sz="1900" i="1" spc="-5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900" i="1" spc="-5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900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GB" sz="1900" b="0" i="1" spc="-5" smtClean="0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900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1900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  <m:r>
                                    <a:rPr lang="en-US" sz="1900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GB" sz="1900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GB" sz="1900" i="1" spc="-5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900" i="1" spc="-5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sz="1900" b="0" i="1" spc="-5" smtClean="0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𝐺𝐸𝑁</m:t>
                                      </m:r>
                                      <m:r>
                                        <a:rPr lang="en-GB" sz="1900" b="0" i="1" spc="-5" smtClean="0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sz="1900" b="0" i="1" spc="-5" smtClean="0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𝑆𝐶</m:t>
                                      </m:r>
                                    </m:sub>
                                    <m:sup>
                                      <m:r>
                                        <a:rPr lang="en-US" sz="1900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GB" sz="1900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sz="1900" b="0" i="1" spc="-5" smtClean="0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acc>
                                        <m:accPr>
                                          <m:chr m:val="̃"/>
                                          <m:ctrlPr>
                                            <a:rPr lang="en-GB" sz="1900" i="1" spc="-5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900" i="1" spc="-5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sz="1900" b="0" i="1" spc="-5" smtClean="0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𝑐𝑜𝑛𝑑</m:t>
                                      </m:r>
                                      <m:r>
                                        <a:rPr lang="en-US" sz="1900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sz="1900" b="0" i="1" spc="-5" smtClean="0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𝑖𝑛</m:t>
                                      </m:r>
                                    </m:sub>
                                    <m:sup>
                                      <m:r>
                                        <a:rPr lang="en-US" sz="1900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  <m:r>
                                    <a:rPr lang="en-GB" sz="1900" b="0" i="1" spc="-5" smtClean="0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GB" sz="1900" i="1" spc="-5" smtClean="0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GB" sz="1900" i="1" spc="-5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900" i="1" spc="-5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900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GB" sz="1900" b="0" i="1" spc="-5" smtClean="0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𝑜𝑛</m:t>
                                      </m:r>
                                      <m:r>
                                        <a:rPr lang="en-US" sz="1900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sz="1900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sz="1900" b="0" i="1" spc="-5" smtClean="0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𝑜𝑢𝑡</m:t>
                                      </m:r>
                                    </m:sub>
                                    <m:sup>
                                      <m:r>
                                        <a:rPr lang="en-US" sz="1900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</m:e>
                              </m:d>
                              <m:f>
                                <m:fPr>
                                  <m:ctrlPr>
                                    <a:rPr lang="en-GB" sz="1900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900" i="1" spc="-5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GB" sz="1900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GB" sz="1900" i="1" spc="-5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900" i="1" spc="-5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900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1900" i="1" spc="-5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it-IT" sz="1900" b="0" i="1" spc="-5" smtClean="0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GB" sz="1900" i="1" spc="-5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900" b="0" i="1" spc="-5" smtClean="0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it-IT" sz="1900" b="0" i="1" spc="-5" smtClean="0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  <a:p>
                <a:pPr marL="239400" lvl="1" indent="0">
                  <a:buNone/>
                </a:pPr>
                <a:endParaRPr lang="en-GB" dirty="0"/>
              </a:p>
              <a:p>
                <a:pPr lvl="1"/>
                <a:r>
                  <a:rPr lang="en-GB" u="sng" dirty="0"/>
                  <a:t>Coupled to FDTD electric analysis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B89DD3-0474-4F28-B62D-F78507BDA6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2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E43ED-132A-4CD6-B3BF-D26B8EC5F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195A77-69DF-4C74-AF2F-596886847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4E85-913E-422E-96FE-4CF23CA72D4D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6A672-DEF3-4260-95D4-7A3468194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L. Savoldi, HTS2020 Modelling, June 22, 2020</a:t>
            </a:r>
            <a:endParaRPr 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03FE8C4-91DF-4D11-AA17-7D912CB76356}"/>
              </a:ext>
            </a:extLst>
          </p:cNvPr>
          <p:cNvSpPr txBox="1"/>
          <p:nvPr/>
        </p:nvSpPr>
        <p:spPr>
          <a:xfrm>
            <a:off x="7780783" y="1142368"/>
            <a:ext cx="39670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[J.A. Souza et al., IEEE TAS 2011]</a:t>
            </a:r>
          </a:p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[J.C. Ordonez et al., IEEE TAS 2013]</a:t>
            </a:r>
          </a:p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[N.G. </a:t>
            </a:r>
            <a:r>
              <a:rPr lang="en-GB" i="1" dirty="0" err="1">
                <a:solidFill>
                  <a:schemeClr val="bg1">
                    <a:lumMod val="50000"/>
                  </a:schemeClr>
                </a:solidFill>
              </a:rPr>
              <a:t>Suttel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 et al., IEEE TAS 2017]</a:t>
            </a:r>
          </a:p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[D. I. </a:t>
            </a:r>
            <a:r>
              <a:rPr lang="en-GB" i="1" dirty="0" err="1">
                <a:solidFill>
                  <a:schemeClr val="bg1">
                    <a:lumMod val="50000"/>
                  </a:schemeClr>
                </a:solidFill>
              </a:rPr>
              <a:t>Doukas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 et al., IEEE TAS 2017]</a:t>
            </a:r>
          </a:p>
          <a:p>
            <a:endParaRPr lang="en-GB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6A703AF-BDAD-4CFF-8EF8-8A625C6056D6}"/>
              </a:ext>
            </a:extLst>
          </p:cNvPr>
          <p:cNvSpPr txBox="1"/>
          <p:nvPr/>
        </p:nvSpPr>
        <p:spPr>
          <a:xfrm>
            <a:off x="3218975" y="3438418"/>
            <a:ext cx="4635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[N.G. </a:t>
            </a:r>
            <a:r>
              <a:rPr lang="en-GB" i="1" dirty="0" err="1">
                <a:solidFill>
                  <a:schemeClr val="bg1">
                    <a:lumMod val="50000"/>
                  </a:schemeClr>
                </a:solidFill>
              </a:rPr>
              <a:t>Suttel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 et al., </a:t>
            </a:r>
            <a:r>
              <a:rPr lang="en-GB" i="1" dirty="0" err="1">
                <a:solidFill>
                  <a:schemeClr val="bg1">
                    <a:lumMod val="50000"/>
                  </a:schemeClr>
                </a:solidFill>
              </a:rPr>
              <a:t>Appl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bg1">
                    <a:lumMod val="50000"/>
                  </a:schemeClr>
                </a:solidFill>
              </a:rPr>
              <a:t>Therm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bg1">
                    <a:lumMod val="50000"/>
                  </a:schemeClr>
                </a:solidFill>
              </a:rPr>
              <a:t>Eng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 2018]</a:t>
            </a:r>
          </a:p>
          <a:p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000F549-194D-4349-9A05-A797C97353BF}"/>
              </a:ext>
            </a:extLst>
          </p:cNvPr>
          <p:cNvSpPr/>
          <p:nvPr/>
        </p:nvSpPr>
        <p:spPr>
          <a:xfrm>
            <a:off x="1392544" y="5995093"/>
            <a:ext cx="3902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[D. I. </a:t>
            </a:r>
            <a:r>
              <a:rPr lang="en-GB" i="1" dirty="0" err="1">
                <a:solidFill>
                  <a:schemeClr val="bg1">
                    <a:lumMod val="50000"/>
                  </a:schemeClr>
                </a:solidFill>
              </a:rPr>
              <a:t>Doukas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 et al., IEEE TAS 2017]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18B84C-E7FF-4A2E-85AA-CD45AB2F4B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8277" y="2650894"/>
            <a:ext cx="6543723" cy="370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54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BE50-BF6E-48E1-8439-5D0B5216B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Models: 2D (Continuum)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89DD3-0474-4F28-B62D-F78507BDA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2D FEM models of the SC lines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2D FD</a:t>
            </a:r>
          </a:p>
          <a:p>
            <a:pPr marL="2394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2394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Coupled to global pressure drop in an open-source code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E43ED-132A-4CD6-B3BF-D26B8EC5F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195A77-69DF-4C74-AF2F-596886847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4E85-913E-422E-96FE-4CF23CA72D4D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6A672-DEF3-4260-95D4-7A3468194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L. Savoldi, HTS2020 Modelling, June 22, 2020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70703E-5948-40B4-973C-042B663058B5}"/>
              </a:ext>
            </a:extLst>
          </p:cNvPr>
          <p:cNvSpPr/>
          <p:nvPr/>
        </p:nvSpPr>
        <p:spPr>
          <a:xfrm>
            <a:off x="8074843" y="1282216"/>
            <a:ext cx="37771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[N.G. </a:t>
            </a:r>
            <a:r>
              <a:rPr lang="en-GB" i="1" dirty="0" err="1">
                <a:solidFill>
                  <a:schemeClr val="bg1">
                    <a:lumMod val="50000"/>
                  </a:schemeClr>
                </a:solidFill>
              </a:rPr>
              <a:t>Suttel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 et al., IEEE TAS 2017]</a:t>
            </a:r>
          </a:p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[S.J. Lee et al., Energies 2019]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0523080F-7C8D-4246-A5E6-15654F1164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7887083"/>
                  </p:ext>
                </p:extLst>
              </p:nvPr>
            </p:nvGraphicFramePr>
            <p:xfrm>
              <a:off x="-220969" y="4045110"/>
              <a:ext cx="11133455" cy="105708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1133455">
                      <a:extLst>
                        <a:ext uri="{9D8B030D-6E8A-4147-A177-3AD203B41FA5}">
                          <a16:colId xmlns:a16="http://schemas.microsoft.com/office/drawing/2014/main" val="485132393"/>
                        </a:ext>
                      </a:extLst>
                    </a:gridCol>
                  </a:tblGrid>
                  <a:tr h="2366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95000"/>
                            </a:lnSpc>
                            <a:spcBef>
                              <a:spcPts val="800"/>
                            </a:spcBef>
                            <a:spcAft>
                              <a:spcPts val="600"/>
                            </a:spcAft>
                            <a:tabLst>
                              <a:tab pos="182880" algn="l"/>
                            </a:tabLst>
                          </a:pPr>
                          <a:endParaRPr lang="en-GB" sz="2000" i="1" spc="-5" dirty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59605962"/>
                      </a:ext>
                    </a:extLst>
                  </a:tr>
                  <a:tr h="63075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95000"/>
                            </a:lnSpc>
                            <a:spcBef>
                              <a:spcPts val="800"/>
                            </a:spcBef>
                            <a:spcAft>
                              <a:spcPts val="600"/>
                            </a:spcAft>
                            <a:tabLst>
                              <a:tab pos="1828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pc="-5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𝜌</m:t>
                                </m:r>
                                <m:r>
                                  <a:rPr lang="en-US" sz="2000" i="1" spc="-5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  <m:f>
                                  <m:fPr>
                                    <m:ctrlPr>
                                      <a:rPr lang="en-GB" sz="2000" i="1" spc="-5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 spc="-5" smtClean="0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GB" sz="2000" i="1" spc="-5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spc="-5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GB" sz="2000" b="0" i="1" spc="-5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𝑠𝑙</m:t>
                                        </m:r>
                                        <m:r>
                                          <a:rPr lang="it-IT" sz="2000" b="0" i="1" spc="-5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GB" sz="2000" b="0" i="1" spc="-5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𝑟𝑙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i="1" spc="-5" smtClean="0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 i="1" spc="-5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  <m:r>
                                  <a:rPr lang="it-IT" sz="2000" b="0" i="0" spc="-5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±</m:t>
                                </m:r>
                                <m:r>
                                  <a:rPr lang="en-US" sz="2000" i="1" spc="-5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𝜌</m:t>
                                </m:r>
                                <m:sSub>
                                  <m:sSubPr>
                                    <m:ctrlPr>
                                      <a:rPr lang="en-GB" sz="2000" i="1" spc="-5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spc="-5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𝑐𝑣</m:t>
                                    </m:r>
                                  </m:e>
                                  <m:sub>
                                    <m:r>
                                      <a:rPr lang="en-GB" sz="2000" b="0" i="1" spc="-5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𝑠𝑙</m:t>
                                    </m:r>
                                    <m:r>
                                      <a:rPr lang="it-IT" sz="2000" b="0" i="1" spc="-5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/</m:t>
                                    </m:r>
                                    <m:r>
                                      <a:rPr lang="en-GB" sz="2000" b="0" i="1" spc="-5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𝑟𝑙</m:t>
                                    </m:r>
                                  </m:sub>
                                </m:sSub>
                                <m:f>
                                  <m:fPr>
                                    <m:ctrlPr>
                                      <a:rPr lang="en-GB" sz="2000" i="1" spc="-5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 spc="-5" smtClean="0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GB" sz="2000" i="1" spc="-5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spc="-5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GB" sz="2000" b="0" i="1" spc="-5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𝑠</m:t>
                                        </m:r>
                                        <m:r>
                                          <a:rPr lang="it-IT" sz="2000" b="0" i="1" spc="-5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𝑙</m:t>
                                        </m:r>
                                        <m:r>
                                          <a:rPr lang="it-IT" sz="2000" b="0" i="1" spc="-5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GB" sz="2000" b="0" i="1" spc="-5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𝑟𝑙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i="1" spc="-5" smtClean="0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 i="1" spc="-5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n-US" sz="2000" i="1" spc="-5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2000" i="1" spc="-5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sz="2000" i="1" spc="-5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spc="-5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GB" sz="2000" b="0" i="1" spc="-5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𝑠</m:t>
                                        </m:r>
                                        <m:r>
                                          <a:rPr lang="it-IT" sz="2000" b="0" i="1" spc="-5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𝑙</m:t>
                                        </m:r>
                                        <m:r>
                                          <a:rPr lang="it-IT" sz="2000" b="0" i="1" spc="-5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GB" sz="2000" b="0" i="1" spc="-5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𝑟𝑙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GB" sz="2000" i="1" spc="-5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spc="-5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GB" sz="2000" b="0" i="1" spc="-5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𝑠</m:t>
                                        </m:r>
                                        <m:r>
                                          <a:rPr lang="it-IT" sz="2000" b="0" i="1" spc="-5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𝑙</m:t>
                                        </m:r>
                                        <m:r>
                                          <a:rPr lang="it-IT" sz="2000" b="0" i="1" spc="-5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GB" sz="2000" b="0" i="1" spc="-5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𝑟𝑙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GB" sz="2000" i="1" spc="-5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sz="2000" i="1" spc="-5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 spc="-5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it-IT" sz="2000" b="0" i="1" spc="-5" smtClean="0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𝑓𝑟𝑚</m:t>
                                            </m:r>
                                            <m:r>
                                              <a:rPr lang="it-IT" sz="2000" b="0" i="1" spc="-5" smtClean="0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it-IT" sz="2000" b="0" i="1" spc="-5" smtClean="0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𝐶𝑢</m:t>
                                            </m:r>
                                          </m:sub>
                                        </m:sSub>
                                        <m:r>
                                          <a:rPr lang="en-US" sz="2000" i="1" spc="-5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GB" sz="2000" i="1" spc="-5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 spc="-5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GB" sz="2000" b="0" i="1" spc="-5" smtClean="0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𝑠</m:t>
                                            </m:r>
                                            <m:r>
                                              <a:rPr lang="it-IT" sz="2000" b="0" i="1" spc="-5" smtClean="0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𝑙</m:t>
                                            </m:r>
                                            <m:r>
                                              <a:rPr lang="it-IT" sz="2000" b="0" i="1" spc="-5" smtClean="0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GB" sz="2000" b="0" i="1" spc="-5" smtClean="0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𝑟𝑙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sz="2000" i="1" spc="-5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spc="-5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it-IT" sz="2000" b="0" i="1" spc="-5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𝑓𝑟𝑚</m:t>
                                        </m:r>
                                        <m:r>
                                          <a:rPr lang="it-IT" sz="2000" b="0" i="1" spc="-5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it-IT" sz="2000" b="0" i="1" spc="-5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𝐶𝑢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000" i="1" spc="-5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000" i="1" spc="-5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sz="2000" i="1" spc="-5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en-GB" sz="2000" i="1" spc="-5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000" i="1" spc="-5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000" i="1" spc="-5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𝑟𝑎𝑑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sz="2000" i="1" spc="-5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spc="-5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it-IT" sz="2000" b="0" i="1" spc="-5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𝑓𝑟𝑚</m:t>
                                        </m:r>
                                        <m:r>
                                          <a:rPr lang="it-IT" sz="2000" b="0" i="1" spc="-5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it-IT" sz="2000" b="0" i="1" spc="-5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𝐶𝑢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GB" sz="2000" i="1" spc="-5" dirty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273041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0523080F-7C8D-4246-A5E6-15654F1164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7887083"/>
                  </p:ext>
                </p:extLst>
              </p:nvPr>
            </p:nvGraphicFramePr>
            <p:xfrm>
              <a:off x="-220969" y="4045110"/>
              <a:ext cx="11133455" cy="105708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1133455">
                      <a:extLst>
                        <a:ext uri="{9D8B030D-6E8A-4147-A177-3AD203B41FA5}">
                          <a16:colId xmlns:a16="http://schemas.microsoft.com/office/drawing/2014/main" val="485132393"/>
                        </a:ext>
                      </a:extLst>
                    </a:gridCol>
                  </a:tblGrid>
                  <a:tr h="2895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95000"/>
                            </a:lnSpc>
                            <a:spcBef>
                              <a:spcPts val="800"/>
                            </a:spcBef>
                            <a:spcAft>
                              <a:spcPts val="600"/>
                            </a:spcAft>
                            <a:tabLst>
                              <a:tab pos="182880" algn="l"/>
                            </a:tabLst>
                          </a:pPr>
                          <a:endParaRPr lang="en-GB" sz="2000" i="1" spc="-5" dirty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59605962"/>
                      </a:ext>
                    </a:extLst>
                  </a:tr>
                  <a:tr h="7675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t="-380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2730415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9B6B4D-007D-4E51-9702-1711A4501462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3976994" y="2726556"/>
            <a:ext cx="1248234" cy="452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6ED6627-3A72-4BE2-99B2-BC6B967E3574}"/>
              </a:ext>
            </a:extLst>
          </p:cNvPr>
          <p:cNvSpPr txBox="1"/>
          <p:nvPr/>
        </p:nvSpPr>
        <p:spPr>
          <a:xfrm>
            <a:off x="5225228" y="2468770"/>
            <a:ext cx="4278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CB"/>
                </a:solidFill>
              </a:rPr>
              <a:t>Fully 2D model for solid components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367459-65BD-498F-BACA-6C7EA67520B2}"/>
              </a:ext>
            </a:extLst>
          </p:cNvPr>
          <p:cNvSpPr txBox="1"/>
          <p:nvPr/>
        </p:nvSpPr>
        <p:spPr>
          <a:xfrm>
            <a:off x="7365212" y="5328439"/>
            <a:ext cx="3654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CB"/>
                </a:solidFill>
              </a:rPr>
              <a:t>Transient 1D advection in fluids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7ABEC28-3849-4EB6-A884-58E1D3E7243E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4519316" y="4914531"/>
            <a:ext cx="2845896" cy="598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EA864F6-92EE-48D9-BCFF-6D5DC6ED01C2}"/>
              </a:ext>
            </a:extLst>
          </p:cNvPr>
          <p:cNvSpPr/>
          <p:nvPr/>
        </p:nvSpPr>
        <p:spPr>
          <a:xfrm>
            <a:off x="5578188" y="5914768"/>
            <a:ext cx="6430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>
                <a:solidFill>
                  <a:schemeClr val="bg1">
                    <a:lumMod val="50000"/>
                  </a:schemeClr>
                </a:solidFill>
              </a:rPr>
              <a:t>[W.T.B. De Sousa et al., </a:t>
            </a:r>
            <a:r>
              <a:rPr lang="en-GB" b="1" i="1" dirty="0" err="1">
                <a:solidFill>
                  <a:schemeClr val="bg1">
                    <a:lumMod val="50000"/>
                  </a:schemeClr>
                </a:solidFill>
              </a:rPr>
              <a:t>Supercond</a:t>
            </a:r>
            <a:r>
              <a:rPr lang="en-GB" b="1" i="1" dirty="0">
                <a:solidFill>
                  <a:schemeClr val="bg1">
                    <a:lumMod val="50000"/>
                  </a:schemeClr>
                </a:solidFill>
              </a:rPr>
              <a:t>. Sci. Technol. 2021]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59096C-56EF-4613-8471-D0103A64527A}"/>
              </a:ext>
            </a:extLst>
          </p:cNvPr>
          <p:cNvSpPr/>
          <p:nvPr/>
        </p:nvSpPr>
        <p:spPr>
          <a:xfrm>
            <a:off x="7714322" y="3434272"/>
            <a:ext cx="4345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[W.T.B. De Sousa et al., IEEE TAS 2019]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A0810B-1AF9-4357-B808-86C81C55EF4D}"/>
                  </a:ext>
                </a:extLst>
              </p:cNvPr>
              <p:cNvSpPr txBox="1"/>
              <p:nvPr/>
            </p:nvSpPr>
            <p:spPr>
              <a:xfrm>
                <a:off x="1543674" y="3179126"/>
                <a:ext cx="4866639" cy="1110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pc="-5" smtClean="0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 spc="-5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𝜌</m:t>
                          </m:r>
                          <m:r>
                            <a:rPr lang="en-US" sz="2400" i="1" spc="-5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400" i="1" spc="-5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𝑘</m:t>
                          </m:r>
                        </m:den>
                      </m:f>
                      <m:f>
                        <m:fPr>
                          <m:ctrlPr>
                            <a:rPr lang="en-GB" sz="2400" i="1" spc="-5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 spc="-5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sz="2400" i="1" spc="-5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2400" i="1" spc="-5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sz="2400" i="1" spc="-5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400" i="1" spc="-5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spc="-5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 spc="-5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pc="-5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400" i="1" spc="-5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 spc="-5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2400" i="1" spc="-5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GB" sz="2400" i="1" spc="-5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pc="-5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i="1" spc="-5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 spc="-5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i="1" spc="-5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 spc="-5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 spc="-5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en-GB" sz="2400" i="1" spc="-5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 spc="-5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sz="2400" i="1" spc="-5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2400" i="1" spc="-5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sz="2400" i="1" spc="-5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400" i="1" spc="-5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i="1" spc="-5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 spc="-5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GB" sz="2400" i="1" spc="-5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pc="-5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400" i="1" spc="-5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 spc="-5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GB" sz="2400" i="1" spc="-5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pc="-5" smtClean="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 spc="-5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 spc="-5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i="1" spc="-5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 spc="-5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 spc="-5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2400" i="1" spc="-5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̇"/>
                          <m:ctrlPr>
                            <a:rPr lang="en-GB" sz="2400" i="1" spc="-5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 spc="-5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</m:acc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A0810B-1AF9-4357-B808-86C81C55E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674" y="3179126"/>
                <a:ext cx="4866639" cy="11104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8898B54D-FDC6-40DA-9AE4-0304BBBF4426}"/>
              </a:ext>
            </a:extLst>
          </p:cNvPr>
          <p:cNvSpPr/>
          <p:nvPr/>
        </p:nvSpPr>
        <p:spPr>
          <a:xfrm>
            <a:off x="8074843" y="4281156"/>
            <a:ext cx="1117600" cy="941776"/>
          </a:xfrm>
          <a:prstGeom prst="ellipse">
            <a:avLst/>
          </a:prstGeom>
          <a:noFill/>
          <a:ln w="1905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CF2087-B79A-46F1-A5F7-5650B4E04CCB}"/>
              </a:ext>
            </a:extLst>
          </p:cNvPr>
          <p:cNvSpPr txBox="1"/>
          <p:nvPr/>
        </p:nvSpPr>
        <p:spPr>
          <a:xfrm>
            <a:off x="10408898" y="4606753"/>
            <a:ext cx="1658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Return line only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4254F26-7EAE-4337-A954-08CDBF5A2F13}"/>
              </a:ext>
            </a:extLst>
          </p:cNvPr>
          <p:cNvCxnSpPr>
            <a:cxnSpLocks/>
            <a:stCxn id="16" idx="6"/>
            <a:endCxn id="17" idx="1"/>
          </p:cNvCxnSpPr>
          <p:nvPr/>
        </p:nvCxnSpPr>
        <p:spPr>
          <a:xfrm>
            <a:off x="9192443" y="4752044"/>
            <a:ext cx="1216455" cy="8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0F9DDA1B-58AD-44EB-AA7C-F92DCE51D243}"/>
              </a:ext>
            </a:extLst>
          </p:cNvPr>
          <p:cNvSpPr/>
          <p:nvPr/>
        </p:nvSpPr>
        <p:spPr>
          <a:xfrm>
            <a:off x="2580817" y="4602208"/>
            <a:ext cx="360791" cy="259447"/>
          </a:xfrm>
          <a:prstGeom prst="ellipse">
            <a:avLst/>
          </a:prstGeom>
          <a:noFill/>
          <a:ln w="1905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05FF09A-B529-4134-B9C8-06E8A3F0CF36}"/>
              </a:ext>
            </a:extLst>
          </p:cNvPr>
          <p:cNvCxnSpPr>
            <a:cxnSpLocks/>
            <a:stCxn id="28" idx="4"/>
            <a:endCxn id="37" idx="0"/>
          </p:cNvCxnSpPr>
          <p:nvPr/>
        </p:nvCxnSpPr>
        <p:spPr>
          <a:xfrm flipH="1">
            <a:off x="2558596" y="4861655"/>
            <a:ext cx="202617" cy="293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5EDEFF2-BEAF-43C1-B7B2-88AEEDA635CB}"/>
                  </a:ext>
                </a:extLst>
              </p:cNvPr>
              <p:cNvSpPr txBox="1"/>
              <p:nvPr/>
            </p:nvSpPr>
            <p:spPr>
              <a:xfrm>
                <a:off x="1882286" y="5155391"/>
                <a:ext cx="13526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1200" dirty="0"/>
                  <a:t> supply line</a:t>
                </a:r>
              </a:p>
              <a:p>
                <a14:m>
                  <m:oMath xmlns:m="http://schemas.openxmlformats.org/officeDocument/2006/math">
                    <m:r>
                      <a:rPr lang="en-GB" sz="120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1200" dirty="0"/>
                  <a:t> return line</a:t>
                </a: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5EDEFF2-BEAF-43C1-B7B2-88AEEDA63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286" y="5155391"/>
                <a:ext cx="1352620" cy="461665"/>
              </a:xfrm>
              <a:prstGeom prst="rect">
                <a:avLst/>
              </a:prstGeom>
              <a:blipFill>
                <a:blip r:embed="rId4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2CEAF68-2CB4-4190-87B0-29F681AC5618}"/>
                  </a:ext>
                </a:extLst>
              </p:cNvPr>
              <p:cNvSpPr txBox="1"/>
              <p:nvPr/>
            </p:nvSpPr>
            <p:spPr>
              <a:xfrm>
                <a:off x="6367408" y="3836967"/>
                <a:ext cx="13526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dirty="0" smtClean="0">
                          <a:latin typeface="Cambria Math" panose="02040503050406030204" pitchFamily="18" charset="0"/>
                        </a:rPr>
                        <m:t>𝑓𝑜𝑟𝑚𝑒𝑟</m:t>
                      </m:r>
                      <m:r>
                        <a:rPr lang="en-GB" sz="1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200" b="0" i="1" dirty="0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1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200" b="0" i="1" dirty="0" smtClean="0">
                          <a:latin typeface="Cambria Math" panose="02040503050406030204" pitchFamily="18" charset="0"/>
                        </a:rPr>
                        <m:t>𝐶𝑜𝑝𝑝𝑒𝑟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2CEAF68-2CB4-4190-87B0-29F681AC5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408" y="3836967"/>
                <a:ext cx="1352620" cy="276999"/>
              </a:xfrm>
              <a:prstGeom prst="rect">
                <a:avLst/>
              </a:prstGeom>
              <a:blipFill>
                <a:blip r:embed="rId5"/>
                <a:stretch>
                  <a:fillRect r="-3167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4BDF13E-F501-4097-B03B-EFE0D43E32E8}"/>
              </a:ext>
            </a:extLst>
          </p:cNvPr>
          <p:cNvCxnSpPr>
            <a:cxnSpLocks/>
          </p:cNvCxnSpPr>
          <p:nvPr/>
        </p:nvCxnSpPr>
        <p:spPr>
          <a:xfrm flipH="1">
            <a:off x="6401104" y="4050705"/>
            <a:ext cx="327500" cy="319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7512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1">
      <a:majorFont>
        <a:latin typeface="Microsoft YaHei"/>
        <a:ea typeface=""/>
        <a:cs typeface=""/>
      </a:majorFont>
      <a:minorFont>
        <a:latin typeface="Microsoft YaHe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1B0168C57EBD84292E6139C5BBE06A3" ma:contentTypeVersion="8" ma:contentTypeDescription="Creare un nuovo documento." ma:contentTypeScope="" ma:versionID="cb3270e84ab3cc3d7824ccb3aadc13f9">
  <xsd:schema xmlns:xsd="http://www.w3.org/2001/XMLSchema" xmlns:xs="http://www.w3.org/2001/XMLSchema" xmlns:p="http://schemas.microsoft.com/office/2006/metadata/properties" xmlns:ns2="ddba171a-1d49-489c-bf77-8e219bb1274f" targetNamespace="http://schemas.microsoft.com/office/2006/metadata/properties" ma:root="true" ma:fieldsID="e8316ff6fb6df2eb8dcd4872e25ac122" ns2:_="">
    <xsd:import namespace="ddba171a-1d49-489c-bf77-8e219bb127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ba171a-1d49-489c-bf77-8e219bb127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0019D3-8924-4840-95CC-02AE2A22E9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ba171a-1d49-489c-bf77-8e219bb127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C4314B-2A44-4303-BD2A-A1F6036900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E58A76-1FEB-405F-8CA0-924273A3B9EC}">
  <ds:schemaRefs>
    <ds:schemaRef ds:uri="http://schemas.microsoft.com/office/infopath/2007/PartnerControls"/>
    <ds:schemaRef ds:uri="ddba171a-1d49-489c-bf77-8e219bb1274f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29078</TotalTime>
  <Words>1031</Words>
  <Application>Microsoft Office PowerPoint</Application>
  <PresentationFormat>Widescreen</PresentationFormat>
  <Paragraphs>189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Microsoft YaHei</vt:lpstr>
      <vt:lpstr>SimSun</vt:lpstr>
      <vt:lpstr>Arial</vt:lpstr>
      <vt:lpstr>Calibri</vt:lpstr>
      <vt:lpstr>Cambria Math</vt:lpstr>
      <vt:lpstr>metropolis</vt:lpstr>
      <vt:lpstr>Times New Roman</vt:lpstr>
      <vt:lpstr>Wingdings</vt:lpstr>
      <vt:lpstr>Tema di Office</vt:lpstr>
      <vt:lpstr>Thermal-hydraulic models  for HTS power-transmission cables: status and needs</vt:lpstr>
      <vt:lpstr>Outline</vt:lpstr>
      <vt:lpstr>HTS cables for power transmission</vt:lpstr>
      <vt:lpstr>Aim of this work</vt:lpstr>
      <vt:lpstr>Models: 1D (axial) - I</vt:lpstr>
      <vt:lpstr>Models: 1D (axial) - II</vt:lpstr>
      <vt:lpstr>Models: 1D (radial) and 1D + 1D (radial + axial)  </vt:lpstr>
      <vt:lpstr>Models: 2D (Discrete)</vt:lpstr>
      <vt:lpstr>Models: 2D (Continuum)</vt:lpstr>
      <vt:lpstr>Models: 3D</vt:lpstr>
      <vt:lpstr>Needs of a general Thermal-Hydraulic model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ANDREA ALLIO;SOFIA VIARENGO</dc:creator>
  <cp:lastModifiedBy>SAVOLDI  LAURA</cp:lastModifiedBy>
  <cp:revision>513</cp:revision>
  <dcterms:created xsi:type="dcterms:W3CDTF">2020-04-18T16:13:23Z</dcterms:created>
  <dcterms:modified xsi:type="dcterms:W3CDTF">2021-06-21T08:41:52Z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0x01010031B0168C57EBD84292E6139C5BBE06A3</vt:lpwstr>
  </property>
</Properties>
</file>