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 id="2147483661" r:id="rId2"/>
  </p:sldMasterIdLst>
  <p:notesMasterIdLst>
    <p:notesMasterId r:id="rId19"/>
  </p:notesMasterIdLst>
  <p:handoutMasterIdLst>
    <p:handoutMasterId r:id="rId20"/>
  </p:handoutMasterIdLst>
  <p:sldIdLst>
    <p:sldId id="285" r:id="rId3"/>
    <p:sldId id="361" r:id="rId4"/>
    <p:sldId id="372" r:id="rId5"/>
    <p:sldId id="487" r:id="rId6"/>
    <p:sldId id="464" r:id="rId7"/>
    <p:sldId id="446" r:id="rId8"/>
    <p:sldId id="461" r:id="rId9"/>
    <p:sldId id="388" r:id="rId10"/>
    <p:sldId id="483" r:id="rId11"/>
    <p:sldId id="484" r:id="rId12"/>
    <p:sldId id="465" r:id="rId13"/>
    <p:sldId id="447" r:id="rId14"/>
    <p:sldId id="466" r:id="rId15"/>
    <p:sldId id="485" r:id="rId16"/>
    <p:sldId id="488" r:id="rId17"/>
    <p:sldId id="486" r:id="rId18"/>
  </p:sldIdLst>
  <p:sldSz cx="9144000" cy="5143500" type="screen16x9"/>
  <p:notesSz cx="6858000" cy="9144000"/>
  <p:embeddedFontLst>
    <p:embeddedFont>
      <p:font typeface="Microsoft JhengHei" panose="020B0604030504040204" pitchFamily="34" charset="-120"/>
      <p:regular r:id="rId21"/>
      <p:bold r:id="rId22"/>
    </p:embeddedFon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华文细黑" panose="02010600040101010101" pitchFamily="2" charset="-122"/>
      <p:regular r:id="rId26"/>
    </p:embeddedFont>
    <p:embeddedFont>
      <p:font typeface="微软雅黑" panose="020B0503020204020204" pitchFamily="34" charset="-122"/>
      <p:regular r:id="rId27"/>
      <p:bold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930">
          <p15:clr>
            <a:srgbClr val="A4A3A4"/>
          </p15:clr>
        </p15:guide>
        <p15:guide id="4" pos="2154">
          <p15:clr>
            <a:srgbClr val="A4A3A4"/>
          </p15:clr>
        </p15:guide>
        <p15:guide id="5" pos="2313">
          <p15:clr>
            <a:srgbClr val="A4A3A4"/>
          </p15:clr>
        </p15:guide>
        <p15:guide id="6" pos="3492">
          <p15:clr>
            <a:srgbClr val="A4A3A4"/>
          </p15:clr>
        </p15:guide>
        <p15:guide id="7" pos="3651">
          <p15:clr>
            <a:srgbClr val="A4A3A4"/>
          </p15:clr>
        </p15:guide>
        <p15:guide id="8" pos="4808">
          <p15:clr>
            <a:srgbClr val="A4A3A4"/>
          </p15:clr>
        </p15:guide>
        <p15:guide id="9" orient="horz" pos="690">
          <p15:clr>
            <a:srgbClr val="A4A3A4"/>
          </p15:clr>
        </p15:guide>
        <p15:guide id="10" orient="horz" pos="1348">
          <p15:clr>
            <a:srgbClr val="A4A3A4"/>
          </p15:clr>
        </p15:guide>
        <p15:guide id="11" orient="horz" pos="1507">
          <p15:clr>
            <a:srgbClr val="A4A3A4"/>
          </p15:clr>
        </p15:guide>
        <p15:guide id="12" orient="horz" pos="2164">
          <p15:clr>
            <a:srgbClr val="A4A3A4"/>
          </p15:clr>
        </p15:guide>
        <p15:guide id="13" orient="horz" pos="2278">
          <p15:clr>
            <a:srgbClr val="A4A3A4"/>
          </p15:clr>
        </p15:guide>
        <p15:guide id="14" orient="horz" pos="29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483"/>
    <a:srgbClr val="FFFFFF"/>
    <a:srgbClr val="307399"/>
    <a:srgbClr val="AFC9D7"/>
    <a:srgbClr val="88288A"/>
    <a:srgbClr val="D15858"/>
    <a:srgbClr val="F37565"/>
    <a:srgbClr val="171617"/>
    <a:srgbClr val="B6FFFF"/>
    <a:srgbClr val="00E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79422" autoAdjust="0"/>
  </p:normalViewPr>
  <p:slideViewPr>
    <p:cSldViewPr snapToGrid="0">
      <p:cViewPr varScale="1">
        <p:scale>
          <a:sx n="78" d="100"/>
          <a:sy n="78" d="100"/>
        </p:scale>
        <p:origin x="596" y="44"/>
      </p:cViewPr>
      <p:guideLst>
        <p:guide orient="horz" pos="1620"/>
        <p:guide pos="2880"/>
        <p:guide pos="930"/>
        <p:guide pos="2154"/>
        <p:guide pos="2313"/>
        <p:guide pos="3492"/>
        <p:guide pos="3651"/>
        <p:guide pos="4808"/>
        <p:guide orient="horz" pos="690"/>
        <p:guide orient="horz" pos="1348"/>
        <p:guide orient="horz" pos="1507"/>
        <p:guide orient="horz" pos="2164"/>
        <p:guide orient="horz" pos="2278"/>
        <p:guide orient="horz" pos="2981"/>
      </p:guideLst>
    </p:cSldViewPr>
  </p:slideViewPr>
  <p:notesTextViewPr>
    <p:cViewPr>
      <p:scale>
        <a:sx n="3" d="2"/>
        <a:sy n="3" d="2"/>
      </p:scale>
      <p:origin x="0" y="0"/>
    </p:cViewPr>
  </p:notesTextViewPr>
  <p:sorterViewPr>
    <p:cViewPr>
      <p:scale>
        <a:sx n="100" d="100"/>
        <a:sy n="100" d="100"/>
      </p:scale>
      <p:origin x="0" y="-2580"/>
    </p:cViewPr>
  </p:sorterViewPr>
  <p:notesViewPr>
    <p:cSldViewPr snapToGrid="0">
      <p:cViewPr varScale="1">
        <p:scale>
          <a:sx n="57" d="100"/>
          <a:sy n="57" d="100"/>
        </p:scale>
        <p:origin x="2488"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88BF52A-4E61-4B0B-9DF5-9ED8102232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58F1FF6-A171-4C9C-8761-24FEDED65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F67A-7F7A-4C73-AA4F-D91418A0C0D2}" type="datetimeFigureOut">
              <a:rPr lang="zh-CN" altLang="en-US" smtClean="0"/>
              <a:t>2021/6/21</a:t>
            </a:fld>
            <a:endParaRPr lang="zh-CN" altLang="en-US"/>
          </a:p>
        </p:txBody>
      </p:sp>
      <p:sp>
        <p:nvSpPr>
          <p:cNvPr id="4" name="页脚占位符 3">
            <a:extLst>
              <a:ext uri="{FF2B5EF4-FFF2-40B4-BE49-F238E27FC236}">
                <a16:creationId xmlns:a16="http://schemas.microsoft.com/office/drawing/2014/main" id="{87FF05A4-AB96-46DA-B2B2-684A2A85C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C292D82-A5EE-42C5-A9AB-3AD5C9445D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910902-2583-4087-A622-863D03FCE76C}" type="slidenum">
              <a:rPr lang="zh-CN" altLang="en-US" smtClean="0"/>
              <a:t>‹#›</a:t>
            </a:fld>
            <a:endParaRPr lang="zh-CN" altLang="en-US"/>
          </a:p>
        </p:txBody>
      </p:sp>
    </p:spTree>
    <p:extLst>
      <p:ext uri="{BB962C8B-B14F-4D97-AF65-F5344CB8AC3E}">
        <p14:creationId xmlns:p14="http://schemas.microsoft.com/office/powerpoint/2010/main" val="299368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8EFC7-AF8B-4FD2-B313-B5C6E709FD48}" type="datetimeFigureOut">
              <a:rPr lang="zh-CN" altLang="en-US" smtClean="0"/>
              <a:t>2021/6/21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B3709-D926-420C-B233-39C5616EAE8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EB3709-D926-420C-B233-39C5616EAE8B}" type="slidenum">
              <a:rPr lang="zh-CN" altLang="en-US" smtClean="0"/>
              <a:t>13</a:t>
            </a:fld>
            <a:endParaRPr lang="zh-CN" altLang="en-US"/>
          </a:p>
        </p:txBody>
      </p:sp>
    </p:spTree>
    <p:extLst>
      <p:ext uri="{BB962C8B-B14F-4D97-AF65-F5344CB8AC3E}">
        <p14:creationId xmlns:p14="http://schemas.microsoft.com/office/powerpoint/2010/main" val="422758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EB3709-D926-420C-B233-39C5616EAE8B}" type="slidenum">
              <a:rPr lang="zh-CN" altLang="en-US" smtClean="0"/>
              <a:t>16</a:t>
            </a:fld>
            <a:endParaRPr lang="zh-CN" altLang="en-US"/>
          </a:p>
        </p:txBody>
      </p:sp>
    </p:spTree>
    <p:extLst>
      <p:ext uri="{BB962C8B-B14F-4D97-AF65-F5344CB8AC3E}">
        <p14:creationId xmlns:p14="http://schemas.microsoft.com/office/powerpoint/2010/main" val="22685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5</a:t>
            </a:fld>
            <a:endParaRPr lang="zh-CN" altLang="en-US"/>
          </a:p>
        </p:txBody>
      </p:sp>
    </p:spTree>
    <p:extLst>
      <p:ext uri="{BB962C8B-B14F-4D97-AF65-F5344CB8AC3E}">
        <p14:creationId xmlns:p14="http://schemas.microsoft.com/office/powerpoint/2010/main" val="43887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FEEB3709-D926-420C-B233-39C5616EAE8B}"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FEEB3709-D926-420C-B233-39C5616EAE8B}"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Here we see the current distribution in the HTS domains during the FC cycle. The current is being induced from both innermost and outermost HTS domains during magnetization, and process continues until the magnet fully saturates. The maximum induced current is noticed in the middle rings. Figure on the right side shows the current distribution in individual HTS domains and the total current induced in the rings during the FC process. Ring 1–10 indicates the innermost domain while ring 91–100 indicates the outermost domain</a:t>
            </a:r>
            <a:endParaRPr lang="zh-CN" altLang="en-US" dirty="0"/>
          </a:p>
        </p:txBody>
      </p:sp>
      <p:sp>
        <p:nvSpPr>
          <p:cNvPr id="4" name="灯片编号占位符 3"/>
          <p:cNvSpPr>
            <a:spLocks noGrp="1"/>
          </p:cNvSpPr>
          <p:nvPr>
            <p:ph type="sldNum" sz="quarter" idx="5"/>
          </p:nvPr>
        </p:nvSpPr>
        <p:spPr/>
        <p:txBody>
          <a:bodyPr/>
          <a:lstStyle/>
          <a:p>
            <a:fld id="{FEEB3709-D926-420C-B233-39C5616EAE8B}" type="slidenum">
              <a:rPr lang="zh-CN" altLang="en-US" smtClean="0"/>
              <a:t>9</a:t>
            </a:fld>
            <a:endParaRPr lang="zh-CN" altLang="en-US"/>
          </a:p>
        </p:txBody>
      </p:sp>
    </p:spTree>
    <p:extLst>
      <p:ext uri="{BB962C8B-B14F-4D97-AF65-F5344CB8AC3E}">
        <p14:creationId xmlns:p14="http://schemas.microsoft.com/office/powerpoint/2010/main" val="1604338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a:t>由于在轨道安装过程中，永磁体之间存在错位、缝隙、高度差异以及圆形底盘非完全平整等情况，在永磁轨道上方沿轨道纵向的磁场分布如上所述</a:t>
            </a:r>
          </a:p>
        </p:txBody>
      </p:sp>
      <p:sp>
        <p:nvSpPr>
          <p:cNvPr id="4" name="灯片编号占位符 3"/>
          <p:cNvSpPr>
            <a:spLocks noGrp="1"/>
          </p:cNvSpPr>
          <p:nvPr>
            <p:ph type="sldNum" sz="quarter" idx="10"/>
          </p:nvPr>
        </p:nvSpPr>
        <p:spPr/>
        <p:txBody>
          <a:bodyPr/>
          <a:lstStyle/>
          <a:p>
            <a:fld id="{FEEB3709-D926-420C-B233-39C5616EAE8B}"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矩形 10"/>
          <p:cNvSpPr/>
          <p:nvPr userDrawn="1"/>
        </p:nvSpPr>
        <p:spPr>
          <a:xfrm>
            <a:off x="0" y="1748403"/>
            <a:ext cx="9144000" cy="34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微软雅黑" panose="020B0503020204020204" charset="-122"/>
              <a:ea typeface="微软雅黑" panose="020B0503020204020204" charset="-122"/>
            </a:endParaRPr>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BEADABD-2D72-4607-9D9F-16573ABC1C90}" type="datetime1">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6817B7-CF81-4AC8-B22E-5F98414411A2}" type="datetime1">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61E9FEF-2B21-44DE-BC92-2D207B6A7B6D}" type="datetime1">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C7807C-7CE2-4C60-BDD4-06EEEB248B30}"/>
              </a:ext>
            </a:extLst>
          </p:cNvPr>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EC4B39-04BD-4394-8BDA-1A4CF58DC67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5D3FC35-BD2C-4F1D-B640-E73A8347C4A1}"/>
              </a:ext>
            </a:extLst>
          </p:cNvPr>
          <p:cNvSpPr>
            <a:spLocks noGrp="1"/>
          </p:cNvSpPr>
          <p:nvPr>
            <p:ph type="dt" sz="half" idx="10"/>
          </p:nvPr>
        </p:nvSpPr>
        <p:spPr/>
        <p:txBody>
          <a:bodyPr/>
          <a:lstStyle/>
          <a:p>
            <a:fld id="{1EFFDC05-7FF2-4C37-8261-6B11DC439469}" type="datetime1">
              <a:rPr lang="zh-CN" altLang="en-US" smtClean="0"/>
              <a:t>2021/6/21</a:t>
            </a:fld>
            <a:endParaRPr lang="zh-CN" altLang="en-US"/>
          </a:p>
        </p:txBody>
      </p:sp>
      <p:sp>
        <p:nvSpPr>
          <p:cNvPr id="5" name="页脚占位符 4">
            <a:extLst>
              <a:ext uri="{FF2B5EF4-FFF2-40B4-BE49-F238E27FC236}">
                <a16:creationId xmlns:a16="http://schemas.microsoft.com/office/drawing/2014/main" id="{7172DDA7-1947-4768-9A3D-F7013F111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A8EF77-04C9-42A2-8079-8031953A505E}"/>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49400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9CF541-69A1-40DC-9C5B-851E88B0A6D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E4B508-ABF5-4E82-82FC-A25DAAEA0D7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7D9E1C-1326-47CF-9F8C-E0EAF6F4EB2B}"/>
              </a:ext>
            </a:extLst>
          </p:cNvPr>
          <p:cNvSpPr>
            <a:spLocks noGrp="1"/>
          </p:cNvSpPr>
          <p:nvPr>
            <p:ph type="dt" sz="half" idx="10"/>
          </p:nvPr>
        </p:nvSpPr>
        <p:spPr/>
        <p:txBody>
          <a:bodyPr/>
          <a:lstStyle/>
          <a:p>
            <a:fld id="{EF93C057-EED4-40C9-922E-CCD8CC562447}" type="datetime1">
              <a:rPr lang="zh-CN" altLang="en-US" smtClean="0"/>
              <a:t>2021/6/21</a:t>
            </a:fld>
            <a:endParaRPr lang="zh-CN" altLang="en-US"/>
          </a:p>
        </p:txBody>
      </p:sp>
      <p:sp>
        <p:nvSpPr>
          <p:cNvPr id="5" name="页脚占位符 4">
            <a:extLst>
              <a:ext uri="{FF2B5EF4-FFF2-40B4-BE49-F238E27FC236}">
                <a16:creationId xmlns:a16="http://schemas.microsoft.com/office/drawing/2014/main" id="{E1E461BC-664F-4930-92F8-E17FD785DD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1A292-3282-4B5A-A591-7079CB232189}"/>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311647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E26EB-1B81-4479-81F7-822BE455E851}"/>
              </a:ext>
            </a:extLst>
          </p:cNvPr>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3B58F4-E2A5-4DA0-9734-902E55750E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7785829-5883-4D3B-907B-C2E23DF8BA64}"/>
              </a:ext>
            </a:extLst>
          </p:cNvPr>
          <p:cNvSpPr>
            <a:spLocks noGrp="1"/>
          </p:cNvSpPr>
          <p:nvPr>
            <p:ph type="dt" sz="half" idx="10"/>
          </p:nvPr>
        </p:nvSpPr>
        <p:spPr/>
        <p:txBody>
          <a:bodyPr/>
          <a:lstStyle/>
          <a:p>
            <a:fld id="{7CFA717E-F09C-4749-865C-EC0C6CF1E2AB}" type="datetime1">
              <a:rPr lang="zh-CN" altLang="en-US" smtClean="0"/>
              <a:t>2021/6/21</a:t>
            </a:fld>
            <a:endParaRPr lang="zh-CN" altLang="en-US"/>
          </a:p>
        </p:txBody>
      </p:sp>
      <p:sp>
        <p:nvSpPr>
          <p:cNvPr id="5" name="页脚占位符 4">
            <a:extLst>
              <a:ext uri="{FF2B5EF4-FFF2-40B4-BE49-F238E27FC236}">
                <a16:creationId xmlns:a16="http://schemas.microsoft.com/office/drawing/2014/main" id="{74B09C5B-CC5F-4DE3-BCEF-8128B8B29D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39BBA9-909F-4806-BD1F-0FE2384DFA57}"/>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368648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30F9C-1225-46E3-88A3-8C19D3A350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A0F6C1-0079-4322-932F-CEAD341EFBFE}"/>
              </a:ext>
            </a:extLst>
          </p:cNvPr>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6BBA64B-61D9-497F-8E69-C7A5558B00E1}"/>
              </a:ext>
            </a:extLst>
          </p:cNvPr>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5FFFDCA-E00A-4E5D-94C5-89F783F43E53}"/>
              </a:ext>
            </a:extLst>
          </p:cNvPr>
          <p:cNvSpPr>
            <a:spLocks noGrp="1"/>
          </p:cNvSpPr>
          <p:nvPr>
            <p:ph type="dt" sz="half" idx="10"/>
          </p:nvPr>
        </p:nvSpPr>
        <p:spPr/>
        <p:txBody>
          <a:bodyPr/>
          <a:lstStyle/>
          <a:p>
            <a:fld id="{DE2234AF-ABD3-44FE-AA54-65EF6104E778}" type="datetime1">
              <a:rPr lang="zh-CN" altLang="en-US" smtClean="0"/>
              <a:t>2021/6/21</a:t>
            </a:fld>
            <a:endParaRPr lang="zh-CN" altLang="en-US"/>
          </a:p>
        </p:txBody>
      </p:sp>
      <p:sp>
        <p:nvSpPr>
          <p:cNvPr id="6" name="页脚占位符 5">
            <a:extLst>
              <a:ext uri="{FF2B5EF4-FFF2-40B4-BE49-F238E27FC236}">
                <a16:creationId xmlns:a16="http://schemas.microsoft.com/office/drawing/2014/main" id="{15B881DD-51EF-4F7B-B45D-0E8664F9C7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CC9864-DDCF-4FBD-B81C-43EDEF31AE17}"/>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79090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BCD970-8A89-41BB-AA7B-B1B4D90E5FB3}"/>
              </a:ext>
            </a:extLst>
          </p:cNvPr>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948D0B-7D7A-4551-A42C-7FE69AFA609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D58FBAA-A1DD-49C3-9EC4-10190E0DEE19}"/>
              </a:ext>
            </a:extLst>
          </p:cNvPr>
          <p:cNvSpPr>
            <a:spLocks noGrp="1"/>
          </p:cNvSpPr>
          <p:nvPr>
            <p:ph sz="half" idx="2"/>
          </p:nvPr>
        </p:nvSpPr>
        <p:spPr>
          <a:xfrm>
            <a:off x="630238" y="1879600"/>
            <a:ext cx="3868737" cy="27622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F642682-1998-4E45-A0BD-BA71C5C1564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727BFB6-0F9F-42B6-B162-EAA95D220F59}"/>
              </a:ext>
            </a:extLst>
          </p:cNvPr>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698C320-B643-4CE2-86D0-32B132B194C6}"/>
              </a:ext>
            </a:extLst>
          </p:cNvPr>
          <p:cNvSpPr>
            <a:spLocks noGrp="1"/>
          </p:cNvSpPr>
          <p:nvPr>
            <p:ph type="dt" sz="half" idx="10"/>
          </p:nvPr>
        </p:nvSpPr>
        <p:spPr/>
        <p:txBody>
          <a:bodyPr/>
          <a:lstStyle/>
          <a:p>
            <a:fld id="{623C1535-A0E7-41BF-B7CF-32C71DF72463}" type="datetime1">
              <a:rPr lang="zh-CN" altLang="en-US" smtClean="0"/>
              <a:t>2021/6/21</a:t>
            </a:fld>
            <a:endParaRPr lang="zh-CN" altLang="en-US"/>
          </a:p>
        </p:txBody>
      </p:sp>
      <p:sp>
        <p:nvSpPr>
          <p:cNvPr id="8" name="页脚占位符 7">
            <a:extLst>
              <a:ext uri="{FF2B5EF4-FFF2-40B4-BE49-F238E27FC236}">
                <a16:creationId xmlns:a16="http://schemas.microsoft.com/office/drawing/2014/main" id="{3AC8B103-7551-4672-B181-DF85D7FA6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AAEB5C6-D8C5-40DA-A8C6-34C119E3A389}"/>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69994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0D28D-19FE-4826-AFF5-AAC9395D2E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B6876C-EA82-4EEB-9CA4-0540A2324506}"/>
              </a:ext>
            </a:extLst>
          </p:cNvPr>
          <p:cNvSpPr>
            <a:spLocks noGrp="1"/>
          </p:cNvSpPr>
          <p:nvPr>
            <p:ph type="dt" sz="half" idx="10"/>
          </p:nvPr>
        </p:nvSpPr>
        <p:spPr/>
        <p:txBody>
          <a:bodyPr/>
          <a:lstStyle/>
          <a:p>
            <a:fld id="{7493AAAC-41C5-418D-91F1-3FF6EE6FB306}" type="datetime1">
              <a:rPr lang="zh-CN" altLang="en-US" smtClean="0"/>
              <a:t>2021/6/21</a:t>
            </a:fld>
            <a:endParaRPr lang="zh-CN" altLang="en-US"/>
          </a:p>
        </p:txBody>
      </p:sp>
      <p:sp>
        <p:nvSpPr>
          <p:cNvPr id="4" name="页脚占位符 3">
            <a:extLst>
              <a:ext uri="{FF2B5EF4-FFF2-40B4-BE49-F238E27FC236}">
                <a16:creationId xmlns:a16="http://schemas.microsoft.com/office/drawing/2014/main" id="{7CC63F6A-B2D4-436F-86AD-518E7ECB206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BA4D751-3CF2-42DB-AB86-30AF12B95F99}"/>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4091042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5AF99F-2517-49FD-890D-E4C31CFF3ACB}"/>
              </a:ext>
            </a:extLst>
          </p:cNvPr>
          <p:cNvSpPr>
            <a:spLocks noGrp="1"/>
          </p:cNvSpPr>
          <p:nvPr>
            <p:ph type="dt" sz="half" idx="10"/>
          </p:nvPr>
        </p:nvSpPr>
        <p:spPr/>
        <p:txBody>
          <a:bodyPr/>
          <a:lstStyle/>
          <a:p>
            <a:fld id="{35894C7D-DDD9-43BD-8AF1-BB47B3FC3D09}" type="datetime1">
              <a:rPr lang="zh-CN" altLang="en-US" smtClean="0"/>
              <a:t>2021/6/21</a:t>
            </a:fld>
            <a:endParaRPr lang="zh-CN" altLang="en-US"/>
          </a:p>
        </p:txBody>
      </p:sp>
      <p:sp>
        <p:nvSpPr>
          <p:cNvPr id="3" name="页脚占位符 2">
            <a:extLst>
              <a:ext uri="{FF2B5EF4-FFF2-40B4-BE49-F238E27FC236}">
                <a16:creationId xmlns:a16="http://schemas.microsoft.com/office/drawing/2014/main" id="{83355987-DB36-4142-A329-DAB2D2EEDF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5881340-DF58-4F35-B398-C976592627A6}"/>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60956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7F51E3-B685-41E1-8CDA-F161D448725F}" type="datetime1">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305352-428D-4499-AC2E-9BBD2E9C531D}"/>
              </a:ext>
            </a:extLst>
          </p:cNvPr>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6DBCB78-6018-4794-9083-F7EFB4470CC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05D4DE-749A-4055-AD92-294DF6658EC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9BC6382-8CD8-4E5D-BA2A-417F60417C09}"/>
              </a:ext>
            </a:extLst>
          </p:cNvPr>
          <p:cNvSpPr>
            <a:spLocks noGrp="1"/>
          </p:cNvSpPr>
          <p:nvPr>
            <p:ph type="dt" sz="half" idx="10"/>
          </p:nvPr>
        </p:nvSpPr>
        <p:spPr/>
        <p:txBody>
          <a:bodyPr/>
          <a:lstStyle/>
          <a:p>
            <a:fld id="{08D50511-1D28-4295-A2B5-3B9E725F98A6}" type="datetime1">
              <a:rPr lang="zh-CN" altLang="en-US" smtClean="0"/>
              <a:t>2021/6/21</a:t>
            </a:fld>
            <a:endParaRPr lang="zh-CN" altLang="en-US"/>
          </a:p>
        </p:txBody>
      </p:sp>
      <p:sp>
        <p:nvSpPr>
          <p:cNvPr id="6" name="页脚占位符 5">
            <a:extLst>
              <a:ext uri="{FF2B5EF4-FFF2-40B4-BE49-F238E27FC236}">
                <a16:creationId xmlns:a16="http://schemas.microsoft.com/office/drawing/2014/main" id="{2CA12BA1-372B-4A39-A0ED-59A98C07A9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058B30-5831-41F9-A49F-9F1C3AE0ACE1}"/>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58491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74A91E-03D2-4DE1-91AC-2B2D9A1B056F}"/>
              </a:ext>
            </a:extLst>
          </p:cNvPr>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36AE930-89F9-4B9B-BFE8-D4337AFEF73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2BD19B8-77C3-4A0C-ADC8-69218F9AA8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F6149C-EAD1-4192-9DB9-69575E5AA39B}"/>
              </a:ext>
            </a:extLst>
          </p:cNvPr>
          <p:cNvSpPr>
            <a:spLocks noGrp="1"/>
          </p:cNvSpPr>
          <p:nvPr>
            <p:ph type="dt" sz="half" idx="10"/>
          </p:nvPr>
        </p:nvSpPr>
        <p:spPr/>
        <p:txBody>
          <a:bodyPr/>
          <a:lstStyle/>
          <a:p>
            <a:fld id="{B323C2C3-3EE0-4555-85D5-B2D59EA2980A}" type="datetime1">
              <a:rPr lang="zh-CN" altLang="en-US" smtClean="0"/>
              <a:t>2021/6/21</a:t>
            </a:fld>
            <a:endParaRPr lang="zh-CN" altLang="en-US"/>
          </a:p>
        </p:txBody>
      </p:sp>
      <p:sp>
        <p:nvSpPr>
          <p:cNvPr id="6" name="页脚占位符 5">
            <a:extLst>
              <a:ext uri="{FF2B5EF4-FFF2-40B4-BE49-F238E27FC236}">
                <a16:creationId xmlns:a16="http://schemas.microsoft.com/office/drawing/2014/main" id="{B48ECA22-EBF5-4150-9E59-E997AD15848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342889-EFEE-4CB0-8159-3EBC80AF7AAC}"/>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417817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25B6C3-67A9-47DB-A231-A91C5455855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3F927B-9018-4E7B-BA80-3C06E077F85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A52835-D138-467C-9376-4987A4821C82}"/>
              </a:ext>
            </a:extLst>
          </p:cNvPr>
          <p:cNvSpPr>
            <a:spLocks noGrp="1"/>
          </p:cNvSpPr>
          <p:nvPr>
            <p:ph type="dt" sz="half" idx="10"/>
          </p:nvPr>
        </p:nvSpPr>
        <p:spPr/>
        <p:txBody>
          <a:bodyPr/>
          <a:lstStyle/>
          <a:p>
            <a:fld id="{F12C3DE8-8F94-4E62-AEBB-1225C7B0141D}" type="datetime1">
              <a:rPr lang="zh-CN" altLang="en-US" smtClean="0"/>
              <a:t>2021/6/21</a:t>
            </a:fld>
            <a:endParaRPr lang="zh-CN" altLang="en-US"/>
          </a:p>
        </p:txBody>
      </p:sp>
      <p:sp>
        <p:nvSpPr>
          <p:cNvPr id="5" name="页脚占位符 4">
            <a:extLst>
              <a:ext uri="{FF2B5EF4-FFF2-40B4-BE49-F238E27FC236}">
                <a16:creationId xmlns:a16="http://schemas.microsoft.com/office/drawing/2014/main" id="{BD881868-E67C-4488-A9E5-A5C6B9E6F9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5A543B4-8E23-4215-A714-6CB8387252CF}"/>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3942505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24690-5BBE-4288-8B84-4092E80B595B}"/>
              </a:ext>
            </a:extLst>
          </p:cNvPr>
          <p:cNvSpPr>
            <a:spLocks noGrp="1"/>
          </p:cNvSpPr>
          <p:nvPr>
            <p:ph type="title" orient="vert"/>
          </p:nvPr>
        </p:nvSpPr>
        <p:spPr>
          <a:xfrm>
            <a:off x="6543675" y="274638"/>
            <a:ext cx="1971675" cy="435768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7FF623F-AFBE-4F05-9A9D-5FBBEEE5F345}"/>
              </a:ext>
            </a:extLst>
          </p:cNvPr>
          <p:cNvSpPr>
            <a:spLocks noGrp="1"/>
          </p:cNvSpPr>
          <p:nvPr>
            <p:ph type="body" orient="vert" idx="1"/>
          </p:nvPr>
        </p:nvSpPr>
        <p:spPr>
          <a:xfrm>
            <a:off x="628650" y="274638"/>
            <a:ext cx="5762625" cy="435768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FEBCDB-CC18-462D-9B39-39ED927B6395}"/>
              </a:ext>
            </a:extLst>
          </p:cNvPr>
          <p:cNvSpPr>
            <a:spLocks noGrp="1"/>
          </p:cNvSpPr>
          <p:nvPr>
            <p:ph type="dt" sz="half" idx="10"/>
          </p:nvPr>
        </p:nvSpPr>
        <p:spPr/>
        <p:txBody>
          <a:bodyPr/>
          <a:lstStyle/>
          <a:p>
            <a:fld id="{ED3EEE5F-552B-461F-9B4A-6F6A6C5FE083}" type="datetime1">
              <a:rPr lang="zh-CN" altLang="en-US" smtClean="0"/>
              <a:t>2021/6/21</a:t>
            </a:fld>
            <a:endParaRPr lang="zh-CN" altLang="en-US"/>
          </a:p>
        </p:txBody>
      </p:sp>
      <p:sp>
        <p:nvSpPr>
          <p:cNvPr id="5" name="页脚占位符 4">
            <a:extLst>
              <a:ext uri="{FF2B5EF4-FFF2-40B4-BE49-F238E27FC236}">
                <a16:creationId xmlns:a16="http://schemas.microsoft.com/office/drawing/2014/main" id="{9B989F07-23A1-4B77-BB07-3077E5443E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58A682-1BEC-4CBA-8CE9-F2220D3F790B}"/>
              </a:ext>
            </a:extLst>
          </p:cNvPr>
          <p:cNvSpPr>
            <a:spLocks noGrp="1"/>
          </p:cNvSpPr>
          <p:nvPr>
            <p:ph type="sldNum" sz="quarter" idx="12"/>
          </p:nvPr>
        </p:nvSpPr>
        <p:spPr/>
        <p:txBody>
          <a:body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2628921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501F759-7125-4F99-9006-586602026A69}" type="datetime1">
              <a:rPr lang="zh-CN" altLang="en-US" smtClean="0"/>
              <a:t>2021/6/21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AC3D48A-1823-4568-8A1C-50E6E0F6165E}" type="datetime1">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A4C348D-7E4F-4834-9483-79BF4BEB6407}" type="datetime1">
              <a:rPr lang="zh-CN" altLang="en-US" smtClean="0"/>
              <a:t>2021/6/21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7"/>
          <p:cNvSpPr/>
          <p:nvPr userDrawn="1"/>
        </p:nvSpPr>
        <p:spPr>
          <a:xfrm>
            <a:off x="231266" y="646162"/>
            <a:ext cx="1905509" cy="45719"/>
          </a:xfrm>
          <a:prstGeom prst="rect">
            <a:avLst/>
          </a:pr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等线" panose="02010600030101010101" charset="-122"/>
              <a:ea typeface="等线" panose="02010600030101010101" charset="-122"/>
            </a:endParaRPr>
          </a:p>
        </p:txBody>
      </p:sp>
      <p:cxnSp>
        <p:nvCxnSpPr>
          <p:cNvPr id="9" name="直接连接符 8"/>
          <p:cNvCxnSpPr/>
          <p:nvPr userDrawn="1"/>
        </p:nvCxnSpPr>
        <p:spPr>
          <a:xfrm>
            <a:off x="226504" y="653232"/>
            <a:ext cx="8690993" cy="0"/>
          </a:xfrm>
          <a:prstGeom prst="line">
            <a:avLst/>
          </a:prstGeom>
          <a:ln w="12700">
            <a:solidFill>
              <a:srgbClr val="025483"/>
            </a:solidFill>
          </a:ln>
        </p:spPr>
        <p:style>
          <a:lnRef idx="1">
            <a:schemeClr val="accent1"/>
          </a:lnRef>
          <a:fillRef idx="0">
            <a:schemeClr val="accent1"/>
          </a:fillRef>
          <a:effectRef idx="0">
            <a:schemeClr val="accent1"/>
          </a:effectRef>
          <a:fontRef idx="minor">
            <a:schemeClr val="tx1"/>
          </a:fontRef>
        </p:style>
      </p:cxnSp>
      <p:sp>
        <p:nvSpPr>
          <p:cNvPr id="60" name="内容占位符 59"/>
          <p:cNvSpPr>
            <a:spLocks noGrp="1"/>
          </p:cNvSpPr>
          <p:nvPr>
            <p:ph sz="quarter" idx="13" hasCustomPrompt="1"/>
          </p:nvPr>
        </p:nvSpPr>
        <p:spPr>
          <a:xfrm>
            <a:off x="112734" y="253772"/>
            <a:ext cx="3839228" cy="292871"/>
          </a:xfrm>
        </p:spPr>
        <p:txBody>
          <a:bodyPr>
            <a:noAutofit/>
          </a:bodyPr>
          <a:lstStyle>
            <a:lvl1pPr marL="0" indent="0">
              <a:buNone/>
              <a:defRPr sz="1800" b="1">
                <a:solidFill>
                  <a:srgbClr val="025483"/>
                </a:solidFill>
                <a:effectLst/>
                <a:latin typeface="微软雅黑" panose="020B0503020204020204" charset="-122"/>
                <a:ea typeface="微软雅黑" panose="020B0503020204020204" charset="-122"/>
              </a:defRPr>
            </a:lvl1pPr>
          </a:lstStyle>
          <a:p>
            <a:pPr lvl="0"/>
            <a:r>
              <a:rPr lang="zh-CN" altLang="en-US" dirty="0"/>
              <a:t>编辑母版文本样式</a:t>
            </a:r>
          </a:p>
        </p:txBody>
      </p:sp>
      <p:sp>
        <p:nvSpPr>
          <p:cNvPr id="62" name="灯片编号占位符 5"/>
          <p:cNvSpPr txBox="1"/>
          <p:nvPr userDrawn="1"/>
        </p:nvSpPr>
        <p:spPr>
          <a:xfrm>
            <a:off x="7897416" y="4765614"/>
            <a:ext cx="960834" cy="108590"/>
          </a:xfrm>
          <a:prstGeom prst="rect">
            <a:avLst/>
          </a:prstGeom>
        </p:spPr>
        <p:txBody>
          <a:bodyPr vert="horz" lIns="0" tIns="0" rIns="0" bIns="0" rtlCol="0" anchor="ctr"/>
          <a:lstStyle>
            <a:defPPr>
              <a:defRPr lang="en-US"/>
            </a:defPPr>
            <a:lvl1pPr marL="0" algn="r" defTabSz="457200" rtl="0" eaLnBrk="1" latinLnBrk="0" hangingPunct="1">
              <a:defRPr sz="6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100" dirty="0">
                <a:solidFill>
                  <a:srgbClr val="025483"/>
                </a:solidFill>
              </a:rPr>
              <a:t>Page </a:t>
            </a:r>
            <a:fld id="{75168D04-7926-484C-B90B-2D13ABC6EC67}" type="slidenum">
              <a:rPr lang="zh-CN" altLang="en-US" sz="1100" smtClean="0">
                <a:solidFill>
                  <a:srgbClr val="025483"/>
                </a:solidFill>
              </a:rPr>
              <a:t>‹#›</a:t>
            </a:fld>
            <a:r>
              <a:rPr lang="zh-CN" altLang="en-US" sz="1100" dirty="0">
                <a:solidFill>
                  <a:srgbClr val="025483"/>
                </a:solidFill>
              </a:rPr>
              <a:t> </a:t>
            </a:r>
          </a:p>
        </p:txBody>
      </p:sp>
      <p:pic>
        <p:nvPicPr>
          <p:cNvPr id="6" name="Picture 4" descr="See the source image">
            <a:extLst>
              <a:ext uri="{FF2B5EF4-FFF2-40B4-BE49-F238E27FC236}">
                <a16:creationId xmlns:a16="http://schemas.microsoft.com/office/drawing/2014/main" id="{13A17889-247F-452F-B80C-3DCBFEA97F4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1385" t="10899" r="21487"/>
          <a:stretch/>
        </p:blipFill>
        <p:spPr bwMode="auto">
          <a:xfrm>
            <a:off x="8134055" y="67626"/>
            <a:ext cx="897211" cy="795422"/>
          </a:xfrm>
          <a:prstGeom prst="rect">
            <a:avLst/>
          </a:prstGeom>
          <a:noFill/>
          <a:extLst>
            <a:ext uri="{909E8E84-426E-40DD-AFC4-6F175D3DCCD1}">
              <a14:hiddenFill xmlns:a14="http://schemas.microsoft.com/office/drawing/2010/main">
                <a:solidFill>
                  <a:srgbClr val="FFFFFF"/>
                </a:solidFill>
              </a14:hiddenFill>
            </a:ext>
          </a:extLst>
        </p:spPr>
      </p:pic>
      <p:sp>
        <p:nvSpPr>
          <p:cNvPr id="7" name="日期占位符 1">
            <a:extLst>
              <a:ext uri="{FF2B5EF4-FFF2-40B4-BE49-F238E27FC236}">
                <a16:creationId xmlns:a16="http://schemas.microsoft.com/office/drawing/2014/main" id="{D0B097B8-A7E2-4528-BDDD-2A358E08B45C}"/>
              </a:ext>
            </a:extLst>
          </p:cNvPr>
          <p:cNvSpPr>
            <a:spLocks noGrp="1"/>
          </p:cNvSpPr>
          <p:nvPr>
            <p:ph type="dt" sz="half" idx="10"/>
          </p:nvPr>
        </p:nvSpPr>
        <p:spPr>
          <a:xfrm>
            <a:off x="112734" y="4869656"/>
            <a:ext cx="2057400" cy="273844"/>
          </a:xfrm>
        </p:spPr>
        <p:txBody>
          <a:bodyPr/>
          <a:lstStyle>
            <a:lvl1pPr>
              <a:defRPr b="1">
                <a:solidFill>
                  <a:schemeClr val="tx1"/>
                </a:solidFill>
              </a:defRPr>
            </a:lvl1pPr>
          </a:lstStyle>
          <a:p>
            <a:fld id="{58A30968-F299-48BC-9780-1FDDC2D93AD9}" type="datetime1">
              <a:rPr lang="zh-CN" altLang="en-US" smtClean="0"/>
              <a:t>2021/6/21</a:t>
            </a:fld>
            <a:endParaRPr lang="zh-CN" altLang="en-US"/>
          </a:p>
        </p:txBody>
      </p:sp>
      <p:sp>
        <p:nvSpPr>
          <p:cNvPr id="10" name="文本框 9">
            <a:extLst>
              <a:ext uri="{FF2B5EF4-FFF2-40B4-BE49-F238E27FC236}">
                <a16:creationId xmlns:a16="http://schemas.microsoft.com/office/drawing/2014/main" id="{0B788EE6-3027-4CA5-B1D7-16EF1632DAE1}"/>
              </a:ext>
            </a:extLst>
          </p:cNvPr>
          <p:cNvSpPr txBox="1"/>
          <p:nvPr userDrawn="1"/>
        </p:nvSpPr>
        <p:spPr>
          <a:xfrm>
            <a:off x="5835598" y="422800"/>
            <a:ext cx="2404907" cy="246221"/>
          </a:xfrm>
          <a:prstGeom prst="rect">
            <a:avLst/>
          </a:prstGeom>
          <a:noFill/>
        </p:spPr>
        <p:txBody>
          <a:bodyPr wrap="square">
            <a:spAutoFit/>
          </a:bodyPr>
          <a:lstStyle/>
          <a:p>
            <a:r>
              <a:rPr lang="en-US" altLang="zh-CN" sz="1000" b="1" dirty="0"/>
              <a:t>Applied Superconductivity Laboratory</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2" name="灯片编号占位符 5"/>
          <p:cNvSpPr txBox="1"/>
          <p:nvPr userDrawn="1"/>
        </p:nvSpPr>
        <p:spPr>
          <a:xfrm>
            <a:off x="7897416" y="4681309"/>
            <a:ext cx="960834" cy="108590"/>
          </a:xfrm>
          <a:prstGeom prst="rect">
            <a:avLst/>
          </a:prstGeom>
        </p:spPr>
        <p:txBody>
          <a:bodyPr vert="horz" lIns="0" tIns="0" rIns="0" bIns="0" rtlCol="0" anchor="ctr"/>
          <a:lstStyle>
            <a:defPPr>
              <a:defRPr lang="en-US"/>
            </a:defPPr>
            <a:lvl1pPr marL="0" algn="r" defTabSz="457200" rtl="0" eaLnBrk="1" latinLnBrk="0" hangingPunct="1">
              <a:defRPr sz="6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800" dirty="0">
                <a:solidFill>
                  <a:srgbClr val="D15858"/>
                </a:solidFill>
              </a:rPr>
              <a:t>第 </a:t>
            </a:r>
            <a:fld id="{75168D04-7926-484C-B90B-2D13ABC6EC67}" type="slidenum">
              <a:rPr lang="zh-CN" altLang="en-US" sz="800" dirty="0" smtClean="0">
                <a:solidFill>
                  <a:srgbClr val="D15858"/>
                </a:solidFill>
              </a:rPr>
              <a:t>‹#›</a:t>
            </a:fld>
            <a:r>
              <a:rPr lang="zh-CN" altLang="en-US" sz="800" dirty="0">
                <a:solidFill>
                  <a:srgbClr val="D15858"/>
                </a:solidFill>
              </a:rPr>
              <a:t> 页</a:t>
            </a:r>
          </a:p>
        </p:txBody>
      </p:sp>
      <p:sp>
        <p:nvSpPr>
          <p:cNvPr id="63" name="页脚占位符 3"/>
          <p:cNvSpPr txBox="1"/>
          <p:nvPr userDrawn="1"/>
        </p:nvSpPr>
        <p:spPr>
          <a:xfrm>
            <a:off x="7897416" y="4810664"/>
            <a:ext cx="960834" cy="123111"/>
          </a:xfrm>
          <a:prstGeom prst="rect">
            <a:avLst/>
          </a:prstGeom>
        </p:spPr>
        <p:txBody>
          <a:bodyPr vert="horz" wrap="square" lIns="0" tIns="0" rIns="0" bIns="0" rtlCol="0" anchor="ctr">
            <a:spAutoFit/>
          </a:bodyPr>
          <a:lstStyle>
            <a:defPPr>
              <a:defRPr lang="en-US"/>
            </a:defPPr>
            <a:lvl1pPr marL="0" algn="dist" defTabSz="457200" rtl="0" eaLnBrk="1" latinLnBrk="0" hangingPunct="1">
              <a:defRPr lang="zh-CN" altLang="en-US" sz="600" b="0" kern="1200" dirty="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800"/>
              <a:t>竢实扬华，自强不息</a:t>
            </a: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521950" y="4686457"/>
            <a:ext cx="2057400" cy="273844"/>
          </a:xfrm>
        </p:spPr>
        <p:txBody>
          <a:bodyPr/>
          <a:lstStyle>
            <a:lvl1pPr>
              <a:defRPr>
                <a:solidFill>
                  <a:schemeClr val="tx1"/>
                </a:solidFill>
              </a:defRPr>
            </a:lvl1pPr>
          </a:lstStyle>
          <a:p>
            <a:fld id="{DD3D9F03-3634-4423-BAB3-5DA4AD1604D7}" type="datetime1">
              <a:rPr lang="zh-CN" altLang="en-US" smtClean="0"/>
              <a:t>2021/6/21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02A9A3-453A-49B5-B529-04D288922142}" type="slidenum">
              <a:rPr lang="zh-CN" altLang="en-US" smtClean="0"/>
              <a:t>‹#›</a:t>
            </a:fld>
            <a:endParaRPr lang="zh-CN" altLang="en-US"/>
          </a:p>
        </p:txBody>
      </p:sp>
      <p:sp>
        <p:nvSpPr>
          <p:cNvPr id="6" name="任意多边形 5"/>
          <p:cNvSpPr/>
          <p:nvPr userDrawn="1"/>
        </p:nvSpPr>
        <p:spPr>
          <a:xfrm>
            <a:off x="0" y="-1458"/>
            <a:ext cx="1733550" cy="5143497"/>
          </a:xfrm>
          <a:custGeom>
            <a:avLst/>
            <a:gdLst>
              <a:gd name="connsiteX0" fmla="*/ 0 w 4811237"/>
              <a:gd name="connsiteY0" fmla="*/ 0 h 6857996"/>
              <a:gd name="connsiteX1" fmla="*/ 2746156 w 4811237"/>
              <a:gd name="connsiteY1" fmla="*/ 0 h 6857996"/>
              <a:gd name="connsiteX2" fmla="*/ 4811237 w 4811237"/>
              <a:gd name="connsiteY2" fmla="*/ 3428998 h 6857996"/>
              <a:gd name="connsiteX3" fmla="*/ 2746156 w 4811237"/>
              <a:gd name="connsiteY3" fmla="*/ 6857996 h 6857996"/>
              <a:gd name="connsiteX4" fmla="*/ 0 w 4811237"/>
              <a:gd name="connsiteY4" fmla="*/ 6857996 h 6857996"/>
              <a:gd name="connsiteX0-1" fmla="*/ 0 w 4234496"/>
              <a:gd name="connsiteY0-2" fmla="*/ 0 h 6857996"/>
              <a:gd name="connsiteX1-3" fmla="*/ 2746156 w 4234496"/>
              <a:gd name="connsiteY1-4" fmla="*/ 0 h 6857996"/>
              <a:gd name="connsiteX2-5" fmla="*/ 4234496 w 4234496"/>
              <a:gd name="connsiteY2-6" fmla="*/ 2091265 h 6857996"/>
              <a:gd name="connsiteX3-7" fmla="*/ 2746156 w 4234496"/>
              <a:gd name="connsiteY3-8" fmla="*/ 6857996 h 6857996"/>
              <a:gd name="connsiteX4-9" fmla="*/ 0 w 4234496"/>
              <a:gd name="connsiteY4-10" fmla="*/ 6857996 h 6857996"/>
              <a:gd name="connsiteX5" fmla="*/ 0 w 4234496"/>
              <a:gd name="connsiteY5" fmla="*/ 0 h 6857996"/>
              <a:gd name="connsiteX0-11" fmla="*/ 0 w 4143432"/>
              <a:gd name="connsiteY0-12" fmla="*/ 0 h 6857996"/>
              <a:gd name="connsiteX1-13" fmla="*/ 2746156 w 4143432"/>
              <a:gd name="connsiteY1-14" fmla="*/ 0 h 6857996"/>
              <a:gd name="connsiteX2-15" fmla="*/ 4143432 w 4143432"/>
              <a:gd name="connsiteY2-16" fmla="*/ 2463799 h 6857996"/>
              <a:gd name="connsiteX3-17" fmla="*/ 2746156 w 4143432"/>
              <a:gd name="connsiteY3-18" fmla="*/ 6857996 h 6857996"/>
              <a:gd name="connsiteX4-19" fmla="*/ 0 w 4143432"/>
              <a:gd name="connsiteY4-20" fmla="*/ 6857996 h 6857996"/>
              <a:gd name="connsiteX5-21" fmla="*/ 0 w 4143432"/>
              <a:gd name="connsiteY5-22" fmla="*/ 0 h 6857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43432" h="6857996">
                <a:moveTo>
                  <a:pt x="0" y="0"/>
                </a:moveTo>
                <a:lnTo>
                  <a:pt x="2746156" y="0"/>
                </a:lnTo>
                <a:lnTo>
                  <a:pt x="4143432" y="2463799"/>
                </a:lnTo>
                <a:lnTo>
                  <a:pt x="2746156" y="6857996"/>
                </a:lnTo>
                <a:lnTo>
                  <a:pt x="0" y="6857996"/>
                </a:lnTo>
                <a:lnTo>
                  <a:pt x="0" y="0"/>
                </a:lnTo>
                <a:close/>
              </a:path>
            </a:pathLst>
          </a:cu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10600030101010101" charset="-122"/>
              <a:ea typeface="等线" panose="02010600030101010101" charset="-122"/>
            </a:endParaRPr>
          </a:p>
        </p:txBody>
      </p:sp>
      <p:cxnSp>
        <p:nvCxnSpPr>
          <p:cNvPr id="43" name="直接连接符 42"/>
          <p:cNvCxnSpPr/>
          <p:nvPr userDrawn="1"/>
        </p:nvCxnSpPr>
        <p:spPr>
          <a:xfrm>
            <a:off x="1727287" y="1846391"/>
            <a:ext cx="7410450" cy="7690"/>
          </a:xfrm>
          <a:prstGeom prst="line">
            <a:avLst/>
          </a:prstGeom>
          <a:ln w="12700">
            <a:solidFill>
              <a:srgbClr val="025483"/>
            </a:solidFill>
          </a:ln>
        </p:spPr>
        <p:style>
          <a:lnRef idx="1">
            <a:schemeClr val="accent1"/>
          </a:lnRef>
          <a:fillRef idx="0">
            <a:schemeClr val="accent1"/>
          </a:fillRef>
          <a:effectRef idx="0">
            <a:schemeClr val="accent1"/>
          </a:effectRef>
          <a:fontRef idx="minor">
            <a:schemeClr val="tx1"/>
          </a:fontRef>
        </p:style>
      </p:cxnSp>
      <p:sp>
        <p:nvSpPr>
          <p:cNvPr id="51" name="内容占位符 50"/>
          <p:cNvSpPr>
            <a:spLocks noGrp="1"/>
          </p:cNvSpPr>
          <p:nvPr>
            <p:ph sz="quarter" idx="13" hasCustomPrompt="1"/>
          </p:nvPr>
        </p:nvSpPr>
        <p:spPr>
          <a:xfrm>
            <a:off x="1924050" y="1359631"/>
            <a:ext cx="6888598" cy="552256"/>
          </a:xfrm>
        </p:spPr>
        <p:txBody>
          <a:bodyPr>
            <a:noAutofit/>
          </a:bodyPr>
          <a:lstStyle>
            <a:lvl1pPr marL="0" indent="0">
              <a:buNone/>
              <a:defRPr sz="2800">
                <a:solidFill>
                  <a:srgbClr val="025483"/>
                </a:solidFill>
                <a:latin typeface="微软雅黑" panose="020B0503020204020204" charset="-122"/>
                <a:ea typeface="微软雅黑" panose="020B0503020204020204" charset="-122"/>
              </a:defRPr>
            </a:lvl1pPr>
          </a:lstStyle>
          <a:p>
            <a:pPr lvl="0"/>
            <a:r>
              <a:rPr lang="zh-CN" altLang="en-US" dirty="0"/>
              <a:t>编辑母版文本样式</a:t>
            </a:r>
          </a:p>
        </p:txBody>
      </p:sp>
      <p:sp>
        <p:nvSpPr>
          <p:cNvPr id="54" name="文本占位符 53"/>
          <p:cNvSpPr>
            <a:spLocks noGrp="1"/>
          </p:cNvSpPr>
          <p:nvPr>
            <p:ph type="body" sz="quarter" idx="14" hasCustomPrompt="1"/>
          </p:nvPr>
        </p:nvSpPr>
        <p:spPr>
          <a:xfrm>
            <a:off x="2597033" y="2102240"/>
            <a:ext cx="5063164" cy="1326760"/>
          </a:xfrm>
        </p:spPr>
        <p:txBody>
          <a:bodyPr/>
          <a:lstStyle>
            <a:lvl1pPr>
              <a:lnSpc>
                <a:spcPct val="100000"/>
              </a:lnSpc>
              <a:defRPr b="1">
                <a:latin typeface="华文细黑" panose="02010600040101010101" pitchFamily="2" charset="-122"/>
                <a:ea typeface="华文细黑" panose="02010600040101010101" pitchFamily="2" charset="-122"/>
              </a:defRPr>
            </a:lvl1pPr>
          </a:lstStyle>
          <a:p>
            <a:pPr lvl="0"/>
            <a:r>
              <a:rPr lang="zh-CN" altLang="en-US" dirty="0"/>
              <a:t>编辑母版文本样式</a:t>
            </a:r>
          </a:p>
        </p:txBody>
      </p:sp>
      <p:sp>
        <p:nvSpPr>
          <p:cNvPr id="60" name="Freeform 5"/>
          <p:cNvSpPr/>
          <p:nvPr userDrawn="1"/>
        </p:nvSpPr>
        <p:spPr bwMode="auto">
          <a:xfrm>
            <a:off x="-1086700" y="3537584"/>
            <a:ext cx="2123296" cy="1503523"/>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chemeClr val="bg1"/>
          </a:solidFill>
          <a:ln>
            <a:noFill/>
          </a:ln>
        </p:spPr>
        <p:txBody>
          <a:bodyPr vert="horz" wrap="square" lIns="68580" tIns="34290" rIns="68580" bIns="34290" numCol="1" anchor="t" anchorCtr="0" compatLnSpc="1"/>
          <a:lstStyle/>
          <a:p>
            <a:pPr defTabSz="685800">
              <a:defRPr/>
            </a:pPr>
            <a:endParaRPr lang="zh-CN" altLang="en-US" sz="1350" dirty="0">
              <a:solidFill>
                <a:prstClr val="black"/>
              </a:solidFill>
              <a:latin typeface="等线" panose="02010600030101010101" charset="-122"/>
              <a:ea typeface="等线" panose="02010600030101010101" charset="-122"/>
            </a:endParaRPr>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A3035DE-B4C7-4129-A649-1CC5223087E1}" type="datetime1">
              <a:rPr lang="zh-CN" altLang="en-US" smtClean="0"/>
              <a:t>2021/6/21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02A9A3-453A-49B5-B529-04D288922142}" type="slidenum">
              <a:rPr lang="zh-CN" altLang="en-US" smtClean="0"/>
              <a:t>‹#›</a:t>
            </a:fld>
            <a:endParaRPr lang="zh-CN" altLang="en-US"/>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B826D5-6888-48FF-87D5-6A58958E1E8B}" type="datetime1">
              <a:rPr lang="zh-CN" altLang="en-US" smtClean="0"/>
              <a:t>2021/6/21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402A9A3-453A-49B5-B529-04D28892214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r"/>
  </p:transition>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22BFE-6C75-44F6-89D9-111EE659136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C2CEF01-D53D-492B-A0E0-AF879782951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BAA27F-8978-49CA-978D-B6B75D1B79D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6E7BD77-F4CA-4179-A8D6-442554B4A895}" type="datetime1">
              <a:rPr lang="zh-CN" altLang="en-US" smtClean="0"/>
              <a:t>2021/6/21</a:t>
            </a:fld>
            <a:endParaRPr lang="zh-CN" altLang="en-US"/>
          </a:p>
        </p:txBody>
      </p:sp>
      <p:sp>
        <p:nvSpPr>
          <p:cNvPr id="5" name="页脚占位符 4">
            <a:extLst>
              <a:ext uri="{FF2B5EF4-FFF2-40B4-BE49-F238E27FC236}">
                <a16:creationId xmlns:a16="http://schemas.microsoft.com/office/drawing/2014/main" id="{635950D0-7416-4232-85EE-92C364AB826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63A201E-9212-4703-BE48-2A648814224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FE44E41-AE4E-4B1F-9C67-34074DD37148}" type="slidenum">
              <a:rPr lang="zh-CN" altLang="en-US" smtClean="0"/>
              <a:t>‹#›</a:t>
            </a:fld>
            <a:endParaRPr lang="zh-CN" altLang="en-US"/>
          </a:p>
        </p:txBody>
      </p:sp>
    </p:spTree>
    <p:extLst>
      <p:ext uri="{BB962C8B-B14F-4D97-AF65-F5344CB8AC3E}">
        <p14:creationId xmlns:p14="http://schemas.microsoft.com/office/powerpoint/2010/main" val="41734617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88/1361-6668/ab794a"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mailto:min.zhang@strath.ac.uk"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mailto:hengpei.liao@strath.ac.uk" TargetMode="External"/><Relationship Id="rId4" Type="http://schemas.openxmlformats.org/officeDocument/2006/relationships/hyperlink" Target="mailto:muhammad.ali@strath.ac.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4.png"/><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748403"/>
            <a:ext cx="9144000" cy="34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微软雅黑" panose="020B0503020204020204" charset="-122"/>
              <a:ea typeface="微软雅黑" panose="020B0503020204020204" charset="-122"/>
            </a:endParaRPr>
          </a:p>
        </p:txBody>
      </p:sp>
      <p:sp>
        <p:nvSpPr>
          <p:cNvPr id="10" name="矩形 9"/>
          <p:cNvSpPr/>
          <p:nvPr/>
        </p:nvSpPr>
        <p:spPr>
          <a:xfrm>
            <a:off x="7641552" y="4432493"/>
            <a:ext cx="1176383" cy="356123"/>
          </a:xfrm>
          <a:prstGeom prst="rect">
            <a:avLst/>
          </a:prstGeom>
        </p:spPr>
        <p:txBody>
          <a:bodyPr wrap="square">
            <a:spAutoFit/>
          </a:bodyPr>
          <a:lstStyle/>
          <a:p>
            <a:pPr defTabSz="685800">
              <a:lnSpc>
                <a:spcPts val="2300"/>
              </a:lnSpc>
              <a:defRPr/>
            </a:pPr>
            <a:r>
              <a:rPr lang="en-US" altLang="zh-CN" sz="1400" dirty="0">
                <a:solidFill>
                  <a:prstClr val="white"/>
                </a:solidFill>
                <a:latin typeface="Times New Roman" panose="02020603050405020304" pitchFamily="18" charset="0"/>
                <a:ea typeface="微软雅黑" panose="020B0503020204020204" charset="-122"/>
                <a:cs typeface="Times New Roman" panose="02020603050405020304" pitchFamily="18" charset="0"/>
              </a:rPr>
              <a:t>06/10/2020</a:t>
            </a:r>
            <a:endParaRPr lang="zh-CN" altLang="en-US" sz="1400"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a:extLst>
              <a:ext uri="{FF2B5EF4-FFF2-40B4-BE49-F238E27FC236}">
                <a16:creationId xmlns:a16="http://schemas.microsoft.com/office/drawing/2014/main" id="{8C7204EF-C654-47E7-B8A6-55C690E236D4}"/>
              </a:ext>
            </a:extLst>
          </p:cNvPr>
          <p:cNvPicPr>
            <a:picLocks noChangeAspect="1"/>
          </p:cNvPicPr>
          <p:nvPr/>
        </p:nvPicPr>
        <p:blipFill rotWithShape="1">
          <a:blip r:embed="rId3">
            <a:extLst>
              <a:ext uri="{28A0092B-C50C-407E-A947-70E740481C1C}">
                <a14:useLocalDpi xmlns:a14="http://schemas.microsoft.com/office/drawing/2010/main" val="0"/>
              </a:ext>
            </a:extLst>
          </a:blip>
          <a:srcRect t="15808" b="32204"/>
          <a:stretch/>
        </p:blipFill>
        <p:spPr>
          <a:xfrm>
            <a:off x="0" y="0"/>
            <a:ext cx="9144000" cy="1782692"/>
          </a:xfrm>
          <a:prstGeom prst="rect">
            <a:avLst/>
          </a:prstGeom>
        </p:spPr>
      </p:pic>
      <p:sp>
        <p:nvSpPr>
          <p:cNvPr id="2" name="矩形 1">
            <a:extLst>
              <a:ext uri="{FF2B5EF4-FFF2-40B4-BE49-F238E27FC236}">
                <a16:creationId xmlns:a16="http://schemas.microsoft.com/office/drawing/2014/main" id="{18F885A7-A18F-4FD9-9C58-32E7DFC02118}"/>
              </a:ext>
            </a:extLst>
          </p:cNvPr>
          <p:cNvSpPr/>
          <p:nvPr/>
        </p:nvSpPr>
        <p:spPr>
          <a:xfrm>
            <a:off x="10975" y="1798737"/>
            <a:ext cx="9144000" cy="3344763"/>
          </a:xfrm>
          <a:prstGeom prst="rect">
            <a:avLst/>
          </a:prstGeom>
          <a:solidFill>
            <a:srgbClr val="02548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dirty="0">
              <a:solidFill>
                <a:srgbClr val="025483"/>
              </a:solidFill>
              <a:latin typeface="微软雅黑" panose="020B0503020204020204" charset="-122"/>
              <a:ea typeface="微软雅黑" panose="020B0503020204020204" charset="-122"/>
            </a:endParaRPr>
          </a:p>
        </p:txBody>
      </p:sp>
      <p:sp>
        <p:nvSpPr>
          <p:cNvPr id="3" name="文本框 2">
            <a:extLst>
              <a:ext uri="{FF2B5EF4-FFF2-40B4-BE49-F238E27FC236}">
                <a16:creationId xmlns:a16="http://schemas.microsoft.com/office/drawing/2014/main" id="{40E9FD56-8D6F-44F2-A49D-4DA342B79987}"/>
              </a:ext>
            </a:extLst>
          </p:cNvPr>
          <p:cNvSpPr txBox="1"/>
          <p:nvPr/>
        </p:nvSpPr>
        <p:spPr>
          <a:xfrm>
            <a:off x="5356394" y="3393807"/>
            <a:ext cx="3595101" cy="707886"/>
          </a:xfrm>
          <a:prstGeom prst="rect">
            <a:avLst/>
          </a:prstGeom>
          <a:noFill/>
        </p:spPr>
        <p:txBody>
          <a:bodyPr wrap="square" rtlCol="0">
            <a:spAutoFit/>
          </a:bodyPr>
          <a:lstStyle/>
          <a:p>
            <a:r>
              <a:rPr lang="en-US" altLang="zh-CN" sz="2000" b="1" dirty="0">
                <a:solidFill>
                  <a:schemeClr val="bg1"/>
                </a:solidFill>
              </a:rPr>
              <a:t>Dr Muhammad Ali</a:t>
            </a:r>
          </a:p>
          <a:p>
            <a:r>
              <a:rPr lang="en-US" altLang="zh-CN" sz="2000" b="1" dirty="0">
                <a:solidFill>
                  <a:schemeClr val="bg1"/>
                </a:solidFill>
              </a:rPr>
              <a:t>Hengpei Liao  (</a:t>
            </a:r>
            <a:r>
              <a:rPr lang="en-US" altLang="zh-CN" sz="1600" b="1" dirty="0">
                <a:solidFill>
                  <a:schemeClr val="bg1"/>
                </a:solidFill>
              </a:rPr>
              <a:t>PhD student)</a:t>
            </a:r>
            <a:endParaRPr lang="zh-CN" altLang="en-US" sz="2000" b="1" dirty="0">
              <a:solidFill>
                <a:schemeClr val="bg1"/>
              </a:solidFill>
            </a:endParaRPr>
          </a:p>
        </p:txBody>
      </p:sp>
      <p:sp>
        <p:nvSpPr>
          <p:cNvPr id="7" name="文本框 6">
            <a:extLst>
              <a:ext uri="{FF2B5EF4-FFF2-40B4-BE49-F238E27FC236}">
                <a16:creationId xmlns:a16="http://schemas.microsoft.com/office/drawing/2014/main" id="{E7920475-1369-4875-8413-6A7ADC6CCB5F}"/>
              </a:ext>
            </a:extLst>
          </p:cNvPr>
          <p:cNvSpPr txBox="1"/>
          <p:nvPr/>
        </p:nvSpPr>
        <p:spPr>
          <a:xfrm>
            <a:off x="5356394" y="4105450"/>
            <a:ext cx="4243538" cy="646331"/>
          </a:xfrm>
          <a:prstGeom prst="rect">
            <a:avLst/>
          </a:prstGeom>
          <a:noFill/>
        </p:spPr>
        <p:txBody>
          <a:bodyPr wrap="square" rtlCol="0">
            <a:spAutoFit/>
          </a:bodyPr>
          <a:lstStyle/>
          <a:p>
            <a:r>
              <a:rPr lang="en-US" altLang="zh-CN" sz="2000" b="1" dirty="0">
                <a:solidFill>
                  <a:schemeClr val="bg1"/>
                </a:solidFill>
              </a:rPr>
              <a:t>Supervisor: Dr Min Zhang</a:t>
            </a:r>
          </a:p>
          <a:p>
            <a:r>
              <a:rPr lang="en-US" altLang="zh-CN" sz="1600" b="1" dirty="0">
                <a:solidFill>
                  <a:schemeClr val="bg1"/>
                </a:solidFill>
              </a:rPr>
              <a:t>Applied Superconductivity Laboratory</a:t>
            </a:r>
          </a:p>
        </p:txBody>
      </p:sp>
      <p:sp>
        <p:nvSpPr>
          <p:cNvPr id="8" name="文本框 7">
            <a:extLst>
              <a:ext uri="{FF2B5EF4-FFF2-40B4-BE49-F238E27FC236}">
                <a16:creationId xmlns:a16="http://schemas.microsoft.com/office/drawing/2014/main" id="{13B77751-71C3-4FAA-9337-A6C89B4DEAF9}"/>
              </a:ext>
            </a:extLst>
          </p:cNvPr>
          <p:cNvSpPr txBox="1"/>
          <p:nvPr/>
        </p:nvSpPr>
        <p:spPr>
          <a:xfrm>
            <a:off x="1023584" y="1926876"/>
            <a:ext cx="7927911" cy="646331"/>
          </a:xfrm>
          <a:prstGeom prst="rect">
            <a:avLst/>
          </a:prstGeom>
          <a:noFill/>
        </p:spPr>
        <p:txBody>
          <a:bodyPr wrap="square" rtlCol="0">
            <a:spAutoFit/>
          </a:bodyPr>
          <a:lstStyle/>
          <a:p>
            <a:r>
              <a:rPr lang="en-US" altLang="zh-CN" sz="3600" b="1" dirty="0">
                <a:solidFill>
                  <a:schemeClr val="bg1"/>
                </a:solidFill>
              </a:rPr>
              <a:t>3D modelling of HTS Ring Magnet</a:t>
            </a:r>
            <a:endParaRPr lang="zh-CN" altLang="en-US" sz="3600" b="1" dirty="0">
              <a:solidFill>
                <a:schemeClr val="bg1"/>
              </a:solidFill>
            </a:endParaRPr>
          </a:p>
        </p:txBody>
      </p:sp>
      <p:pic>
        <p:nvPicPr>
          <p:cNvPr id="56324" name="Picture 4" descr="See the source image">
            <a:extLst>
              <a:ext uri="{FF2B5EF4-FFF2-40B4-BE49-F238E27FC236}">
                <a16:creationId xmlns:a16="http://schemas.microsoft.com/office/drawing/2014/main" id="{AC076D3B-263D-4AE0-8FD8-D12B405BD6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85" t="10899" r="21487"/>
          <a:stretch/>
        </p:blipFill>
        <p:spPr bwMode="auto">
          <a:xfrm>
            <a:off x="0" y="3666652"/>
            <a:ext cx="1665837" cy="1476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2076A25-6C2D-4585-8643-4C8F9FA1E86B}"/>
              </a:ext>
            </a:extLst>
          </p:cNvPr>
          <p:cNvSpPr>
            <a:spLocks noGrp="1"/>
          </p:cNvSpPr>
          <p:nvPr>
            <p:ph sz="quarter" idx="13"/>
          </p:nvPr>
        </p:nvSpPr>
        <p:spPr/>
        <p:txBody>
          <a:bodyPr/>
          <a:lstStyle/>
          <a:p>
            <a:r>
              <a:rPr lang="en-US" altLang="zh-CN" dirty="0"/>
              <a:t>2.3 Modelling results</a:t>
            </a:r>
          </a:p>
          <a:p>
            <a:endParaRPr lang="zh-CN" altLang="en-US" dirty="0"/>
          </a:p>
        </p:txBody>
      </p:sp>
      <p:pic>
        <p:nvPicPr>
          <p:cNvPr id="3" name="图片 2">
            <a:extLst>
              <a:ext uri="{FF2B5EF4-FFF2-40B4-BE49-F238E27FC236}">
                <a16:creationId xmlns:a16="http://schemas.microsoft.com/office/drawing/2014/main" id="{4A7B86ED-D23E-445B-9767-55A5E343C861}"/>
              </a:ext>
            </a:extLst>
          </p:cNvPr>
          <p:cNvPicPr>
            <a:picLocks noChangeAspect="1"/>
          </p:cNvPicPr>
          <p:nvPr/>
        </p:nvPicPr>
        <p:blipFill>
          <a:blip r:embed="rId2"/>
          <a:stretch>
            <a:fillRect/>
          </a:stretch>
        </p:blipFill>
        <p:spPr>
          <a:xfrm>
            <a:off x="4426891" y="777626"/>
            <a:ext cx="3839652" cy="3279900"/>
          </a:xfrm>
          <a:prstGeom prst="rect">
            <a:avLst/>
          </a:prstGeom>
        </p:spPr>
      </p:pic>
      <p:sp>
        <p:nvSpPr>
          <p:cNvPr id="4" name="文本框 3">
            <a:extLst>
              <a:ext uri="{FF2B5EF4-FFF2-40B4-BE49-F238E27FC236}">
                <a16:creationId xmlns:a16="http://schemas.microsoft.com/office/drawing/2014/main" id="{D2AF24AB-3EDC-48F3-8E93-5CE8BACFC959}"/>
              </a:ext>
            </a:extLst>
          </p:cNvPr>
          <p:cNvSpPr txBox="1"/>
          <p:nvPr/>
        </p:nvSpPr>
        <p:spPr>
          <a:xfrm>
            <a:off x="4860759" y="4057526"/>
            <a:ext cx="4083862" cy="830997"/>
          </a:xfrm>
          <a:prstGeom prst="rect">
            <a:avLst/>
          </a:prstGeom>
          <a:noFill/>
        </p:spPr>
        <p:txBody>
          <a:bodyPr wrap="square">
            <a:spAutoFit/>
          </a:bodyPr>
          <a:lstStyle/>
          <a:p>
            <a:r>
              <a:rPr lang="en-US" altLang="zh-CN" sz="1200" dirty="0">
                <a:latin typeface="Microsoft JhengHei" panose="020B0604030504040204" pitchFamily="34" charset="-120"/>
                <a:ea typeface="Microsoft JhengHei" panose="020B0604030504040204" pitchFamily="34" charset="-120"/>
              </a:rPr>
              <a:t>Trapped field of the ring magnet using the field cooling method at various temperatures. H2, H3 and H4 are the sensors at different positions from the </a:t>
            </a:r>
            <a:r>
              <a:rPr lang="en-US" altLang="zh-CN" sz="1200" dirty="0" err="1">
                <a:latin typeface="Microsoft JhengHei" panose="020B0604030504040204" pitchFamily="34" charset="-120"/>
                <a:ea typeface="Microsoft JhengHei" panose="020B0604030504040204" pitchFamily="34" charset="-120"/>
              </a:rPr>
              <a:t>centre</a:t>
            </a:r>
            <a:r>
              <a:rPr lang="en-US" altLang="zh-CN" sz="1200" dirty="0">
                <a:latin typeface="Microsoft JhengHei" panose="020B0604030504040204" pitchFamily="34" charset="-120"/>
                <a:ea typeface="Microsoft JhengHei" panose="020B0604030504040204" pitchFamily="34" charset="-120"/>
              </a:rPr>
              <a:t> as already mentioned above.</a:t>
            </a:r>
            <a:endParaRPr lang="zh-CN" altLang="en-US" sz="120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23B6432D-1BBD-4673-A62F-EC5BB338E53E}"/>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65558" y="697427"/>
            <a:ext cx="3839228" cy="3279900"/>
          </a:xfrm>
          <a:prstGeom prst="rect">
            <a:avLst/>
          </a:prstGeom>
          <a:noFill/>
          <a:ln>
            <a:noFill/>
          </a:ln>
          <a:extLst>
            <a:ext uri="{53640926-AAD7-44D8-BBD7-CCE9431645EC}">
              <a14:shadowObscured xmlns:a14="http://schemas.microsoft.com/office/drawing/2010/main"/>
            </a:ext>
          </a:extLst>
        </p:spPr>
      </p:pic>
      <p:sp>
        <p:nvSpPr>
          <p:cNvPr id="8" name="文本框 7">
            <a:extLst>
              <a:ext uri="{FF2B5EF4-FFF2-40B4-BE49-F238E27FC236}">
                <a16:creationId xmlns:a16="http://schemas.microsoft.com/office/drawing/2014/main" id="{2B940C72-6143-40CC-9D65-457B1E8BBFCD}"/>
              </a:ext>
            </a:extLst>
          </p:cNvPr>
          <p:cNvSpPr txBox="1"/>
          <p:nvPr/>
        </p:nvSpPr>
        <p:spPr>
          <a:xfrm>
            <a:off x="535172" y="4057526"/>
            <a:ext cx="4325587" cy="646331"/>
          </a:xfrm>
          <a:prstGeom prst="rect">
            <a:avLst/>
          </a:prstGeom>
          <a:noFill/>
        </p:spPr>
        <p:txBody>
          <a:bodyPr wrap="square">
            <a:spAutoFit/>
          </a:bodyPr>
          <a:lstStyle/>
          <a:p>
            <a:r>
              <a:rPr lang="en-US" altLang="zh-CN" sz="1200" dirty="0">
                <a:latin typeface="Microsoft JhengHei" panose="020B0604030504040204" pitchFamily="34" charset="-120"/>
                <a:ea typeface="Microsoft JhengHei" panose="020B0604030504040204" pitchFamily="34" charset="-120"/>
              </a:rPr>
              <a:t>Comparison of the trapped field for four different ramping rates. The curves are for the sensor</a:t>
            </a:r>
          </a:p>
          <a:p>
            <a:r>
              <a:rPr lang="en-US" altLang="zh-CN" sz="1200" dirty="0">
                <a:latin typeface="Microsoft JhengHei" panose="020B0604030504040204" pitchFamily="34" charset="-120"/>
                <a:ea typeface="Microsoft JhengHei" panose="020B0604030504040204" pitchFamily="34" charset="-120"/>
              </a:rPr>
              <a:t>H3, which is in the middle of the ring magnet.</a:t>
            </a:r>
          </a:p>
        </p:txBody>
      </p:sp>
      <p:sp>
        <p:nvSpPr>
          <p:cNvPr id="6" name="日期占位符 5">
            <a:extLst>
              <a:ext uri="{FF2B5EF4-FFF2-40B4-BE49-F238E27FC236}">
                <a16:creationId xmlns:a16="http://schemas.microsoft.com/office/drawing/2014/main" id="{B2474DF3-3130-4CC6-ACB0-6DAF9E00A658}"/>
              </a:ext>
            </a:extLst>
          </p:cNvPr>
          <p:cNvSpPr>
            <a:spLocks noGrp="1"/>
          </p:cNvSpPr>
          <p:nvPr>
            <p:ph type="dt" sz="half" idx="10"/>
          </p:nvPr>
        </p:nvSpPr>
        <p:spPr/>
        <p:txBody>
          <a:bodyPr/>
          <a:lstStyle/>
          <a:p>
            <a:fld id="{A7789FFB-777C-442B-A289-16D0E9152759}" type="datetime1">
              <a:rPr lang="zh-CN" altLang="en-US" smtClean="0"/>
              <a:t>2021/6/21</a:t>
            </a:fld>
            <a:endParaRPr lang="zh-CN" altLang="en-US"/>
          </a:p>
        </p:txBody>
      </p:sp>
    </p:spTree>
    <p:extLst>
      <p:ext uri="{BB962C8B-B14F-4D97-AF65-F5344CB8AC3E}">
        <p14:creationId xmlns:p14="http://schemas.microsoft.com/office/powerpoint/2010/main" val="404884590"/>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a:extLst>
              <a:ext uri="{FF2B5EF4-FFF2-40B4-BE49-F238E27FC236}">
                <a16:creationId xmlns:a16="http://schemas.microsoft.com/office/drawing/2014/main" id="{A672125E-BE33-40E5-9F89-F55973D7385A}"/>
              </a:ext>
            </a:extLst>
          </p:cNvPr>
          <p:cNvSpPr>
            <a:spLocks noGrp="1"/>
          </p:cNvSpPr>
          <p:nvPr>
            <p:ph sz="quarter" idx="13"/>
          </p:nvPr>
        </p:nvSpPr>
        <p:spPr>
          <a:xfrm>
            <a:off x="112713" y="254000"/>
            <a:ext cx="7283968" cy="292100"/>
          </a:xfrm>
        </p:spPr>
        <p:txBody>
          <a:bodyPr/>
          <a:lstStyle/>
          <a:p>
            <a:r>
              <a:rPr lang="en-US" altLang="zh-CN" sz="1800" dirty="0"/>
              <a:t>3. Optimized ring magnet design</a:t>
            </a:r>
          </a:p>
          <a:p>
            <a:endParaRPr lang="en-US" altLang="zh-CN" sz="1800" dirty="0"/>
          </a:p>
          <a:p>
            <a:endParaRPr lang="zh-CN" altLang="en-US" sz="1800" dirty="0"/>
          </a:p>
        </p:txBody>
      </p:sp>
      <p:pic>
        <p:nvPicPr>
          <p:cNvPr id="12" name="Picture 14">
            <a:extLst>
              <a:ext uri="{FF2B5EF4-FFF2-40B4-BE49-F238E27FC236}">
                <a16:creationId xmlns:a16="http://schemas.microsoft.com/office/drawing/2014/main" id="{7B3F78EE-26DE-41F2-86EF-1E2E12B0E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037" y="2989391"/>
            <a:ext cx="2790171" cy="2092628"/>
          </a:xfrm>
          <a:prstGeom prst="rect">
            <a:avLst/>
          </a:prstGeom>
        </p:spPr>
      </p:pic>
      <p:pic>
        <p:nvPicPr>
          <p:cNvPr id="13" name="Picture 10">
            <a:extLst>
              <a:ext uri="{FF2B5EF4-FFF2-40B4-BE49-F238E27FC236}">
                <a16:creationId xmlns:a16="http://schemas.microsoft.com/office/drawing/2014/main" id="{4ACD7AC6-5A0B-411B-9D79-5701AA646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037" y="840486"/>
            <a:ext cx="2790171" cy="2092628"/>
          </a:xfrm>
          <a:prstGeom prst="rect">
            <a:avLst/>
          </a:prstGeom>
        </p:spPr>
      </p:pic>
      <p:pic>
        <p:nvPicPr>
          <p:cNvPr id="15" name="Picture 11" descr="A screenshot of a cell phone&#10;&#10;Description automatically generated">
            <a:extLst>
              <a:ext uri="{FF2B5EF4-FFF2-40B4-BE49-F238E27FC236}">
                <a16:creationId xmlns:a16="http://schemas.microsoft.com/office/drawing/2014/main" id="{9F73D1B9-D646-4306-821C-ACCD96ECE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233" y="2710369"/>
            <a:ext cx="2691116" cy="2018337"/>
          </a:xfrm>
          <a:prstGeom prst="rect">
            <a:avLst/>
          </a:prstGeom>
        </p:spPr>
      </p:pic>
      <p:grpSp>
        <p:nvGrpSpPr>
          <p:cNvPr id="16" name="Group 20">
            <a:extLst>
              <a:ext uri="{FF2B5EF4-FFF2-40B4-BE49-F238E27FC236}">
                <a16:creationId xmlns:a16="http://schemas.microsoft.com/office/drawing/2014/main" id="{91EB10AE-7466-4570-8604-A4091E32EAFD}"/>
              </a:ext>
            </a:extLst>
          </p:cNvPr>
          <p:cNvGrpSpPr/>
          <p:nvPr/>
        </p:nvGrpSpPr>
        <p:grpSpPr>
          <a:xfrm>
            <a:off x="359951" y="1488558"/>
            <a:ext cx="3389579" cy="3240148"/>
            <a:chOff x="445169" y="1630825"/>
            <a:chExt cx="3695028" cy="4878983"/>
          </a:xfrm>
        </p:grpSpPr>
        <p:pic>
          <p:nvPicPr>
            <p:cNvPr id="17" name="Picture 2">
              <a:extLst>
                <a:ext uri="{FF2B5EF4-FFF2-40B4-BE49-F238E27FC236}">
                  <a16:creationId xmlns:a16="http://schemas.microsoft.com/office/drawing/2014/main" id="{D58DAAF3-D01A-4D96-AE69-CB8E29CA4D2A}"/>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445169" y="1630825"/>
              <a:ext cx="3280642" cy="2409313"/>
            </a:xfrm>
            <a:prstGeom prst="rect">
              <a:avLst/>
            </a:prstGeom>
            <a:noFill/>
            <a:ln>
              <a:noFill/>
            </a:ln>
            <a:extLst>
              <a:ext uri="{53640926-AAD7-44D8-BBD7-CCE9431645EC}">
                <a14:shadowObscured xmlns:a14="http://schemas.microsoft.com/office/drawing/2010/main"/>
              </a:ext>
            </a:extLst>
          </p:spPr>
        </p:pic>
        <p:sp>
          <p:nvSpPr>
            <p:cNvPr id="19" name="TextBox 6">
              <a:extLst>
                <a:ext uri="{FF2B5EF4-FFF2-40B4-BE49-F238E27FC236}">
                  <a16:creationId xmlns:a16="http://schemas.microsoft.com/office/drawing/2014/main" id="{7FC1D4FD-C143-4A1E-8E5E-CF3F36644E8A}"/>
                </a:ext>
              </a:extLst>
            </p:cNvPr>
            <p:cNvSpPr txBox="1"/>
            <p:nvPr/>
          </p:nvSpPr>
          <p:spPr>
            <a:xfrm>
              <a:off x="445169" y="6043892"/>
              <a:ext cx="3695028" cy="465916"/>
            </a:xfrm>
            <a:prstGeom prst="rect">
              <a:avLst/>
            </a:prstGeom>
            <a:noFill/>
          </p:spPr>
          <p:txBody>
            <a:bodyPr wrap="square" rtlCol="0">
              <a:spAutoFit/>
            </a:bodyPr>
            <a:lstStyle/>
            <a:p>
              <a:r>
                <a:rPr lang="en-GB" sz="1400" b="1" dirty="0">
                  <a:latin typeface="Microsoft JhengHei" panose="020B0604030504040204" pitchFamily="34" charset="-120"/>
                  <a:ea typeface="Microsoft JhengHei" panose="020B0604030504040204" pitchFamily="34" charset="-120"/>
                  <a:cs typeface="Times New Roman" panose="02020603050405020304" pitchFamily="18" charset="0"/>
                </a:rPr>
                <a:t>New optimised ring magnet design</a:t>
              </a:r>
            </a:p>
          </p:txBody>
        </p:sp>
        <p:pic>
          <p:nvPicPr>
            <p:cNvPr id="20" name="Picture 15" descr="A picture containing game&#10;&#10;Description automatically generated">
              <a:extLst>
                <a:ext uri="{FF2B5EF4-FFF2-40B4-BE49-F238E27FC236}">
                  <a16:creationId xmlns:a16="http://schemas.microsoft.com/office/drawing/2014/main" id="{F4F8857C-A9B9-438F-A35B-90AFF58F5E51}"/>
                </a:ext>
              </a:extLst>
            </p:cNvPr>
            <p:cNvPicPr>
              <a:picLocks noChangeAspect="1"/>
            </p:cNvPicPr>
            <p:nvPr/>
          </p:nvPicPr>
          <p:blipFill rotWithShape="1">
            <a:blip r:embed="rId6">
              <a:extLst>
                <a:ext uri="{28A0092B-C50C-407E-A947-70E740481C1C}">
                  <a14:useLocalDpi xmlns:a14="http://schemas.microsoft.com/office/drawing/2010/main" val="0"/>
                </a:ext>
              </a:extLst>
            </a:blip>
            <a:srcRect t="12486" b="18578"/>
            <a:stretch/>
          </p:blipFill>
          <p:spPr>
            <a:xfrm>
              <a:off x="553452" y="4342260"/>
              <a:ext cx="3064075" cy="1584176"/>
            </a:xfrm>
            <a:prstGeom prst="rect">
              <a:avLst/>
            </a:prstGeom>
          </p:spPr>
        </p:pic>
        <p:cxnSp>
          <p:nvCxnSpPr>
            <p:cNvPr id="21" name="Straight Arrow Connector 9">
              <a:extLst>
                <a:ext uri="{FF2B5EF4-FFF2-40B4-BE49-F238E27FC236}">
                  <a16:creationId xmlns:a16="http://schemas.microsoft.com/office/drawing/2014/main" id="{EF198FB5-289D-4C3D-AEBF-28D95B4840F5}"/>
                </a:ext>
              </a:extLst>
            </p:cNvPr>
            <p:cNvCxnSpPr>
              <a:cxnSpLocks/>
              <a:stCxn id="17" idx="2"/>
            </p:cNvCxnSpPr>
            <p:nvPr/>
          </p:nvCxnSpPr>
          <p:spPr>
            <a:xfrm>
              <a:off x="2085490" y="4040138"/>
              <a:ext cx="0" cy="54099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graphicFrame>
        <p:nvGraphicFramePr>
          <p:cNvPr id="23" name="Table 9">
            <a:extLst>
              <a:ext uri="{FF2B5EF4-FFF2-40B4-BE49-F238E27FC236}">
                <a16:creationId xmlns:a16="http://schemas.microsoft.com/office/drawing/2014/main" id="{9317E8D1-1796-4128-8AA6-944F1B4EEA2A}"/>
              </a:ext>
            </a:extLst>
          </p:cNvPr>
          <p:cNvGraphicFramePr>
            <a:graphicFrameLocks noGrp="1"/>
          </p:cNvGraphicFramePr>
          <p:nvPr>
            <p:extLst>
              <p:ext uri="{D42A27DB-BD31-4B8C-83A1-F6EECF244321}">
                <p14:modId xmlns:p14="http://schemas.microsoft.com/office/powerpoint/2010/main" val="772612468"/>
              </p:ext>
            </p:extLst>
          </p:nvPr>
        </p:nvGraphicFramePr>
        <p:xfrm>
          <a:off x="6548968" y="882091"/>
          <a:ext cx="2382381" cy="1910219"/>
        </p:xfrm>
        <a:graphic>
          <a:graphicData uri="http://schemas.openxmlformats.org/drawingml/2006/table">
            <a:tbl>
              <a:tblPr firstRow="1" bandRow="1">
                <a:tableStyleId>{5C22544A-7EE6-4342-B048-85BDC9FD1C3A}</a:tableStyleId>
              </a:tblPr>
              <a:tblGrid>
                <a:gridCol w="1475070">
                  <a:extLst>
                    <a:ext uri="{9D8B030D-6E8A-4147-A177-3AD203B41FA5}">
                      <a16:colId xmlns:a16="http://schemas.microsoft.com/office/drawing/2014/main" val="2748796006"/>
                    </a:ext>
                  </a:extLst>
                </a:gridCol>
                <a:gridCol w="907311">
                  <a:extLst>
                    <a:ext uri="{9D8B030D-6E8A-4147-A177-3AD203B41FA5}">
                      <a16:colId xmlns:a16="http://schemas.microsoft.com/office/drawing/2014/main" val="2122746959"/>
                    </a:ext>
                  </a:extLst>
                </a:gridCol>
              </a:tblGrid>
              <a:tr h="326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Sample parameters</a:t>
                      </a:r>
                    </a:p>
                  </a:txBody>
                  <a:tcPr anchor="ctr">
                    <a:solidFill>
                      <a:srgbClr val="0254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Value</a:t>
                      </a:r>
                    </a:p>
                  </a:txBody>
                  <a:tcPr anchor="ctr">
                    <a:solidFill>
                      <a:srgbClr val="025483"/>
                    </a:solidFill>
                  </a:tcPr>
                </a:tc>
                <a:extLst>
                  <a:ext uri="{0D108BD9-81ED-4DB2-BD59-A6C34878D82A}">
                    <a16:rowId xmlns:a16="http://schemas.microsoft.com/office/drawing/2014/main" val="1521891687"/>
                  </a:ext>
                </a:extLst>
              </a:tr>
              <a:tr h="418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Inner magnet diameter</a:t>
                      </a:r>
                    </a:p>
                  </a:txBody>
                  <a:tcPr anchor="ctr">
                    <a:solidFill>
                      <a:schemeClr val="bg1">
                        <a:lumMod val="85000"/>
                      </a:schemeClr>
                    </a:solidFill>
                  </a:tcPr>
                </a:tc>
                <a:tc>
                  <a:txBody>
                    <a:bodyPr/>
                    <a:lstStyle/>
                    <a:p>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23 mm</a:t>
                      </a:r>
                    </a:p>
                  </a:txBody>
                  <a:tcPr anchor="ctr">
                    <a:solidFill>
                      <a:schemeClr val="bg1">
                        <a:lumMod val="85000"/>
                      </a:schemeClr>
                    </a:solidFill>
                  </a:tcPr>
                </a:tc>
                <a:extLst>
                  <a:ext uri="{0D108BD9-81ED-4DB2-BD59-A6C34878D82A}">
                    <a16:rowId xmlns:a16="http://schemas.microsoft.com/office/drawing/2014/main" val="984517412"/>
                  </a:ext>
                </a:extLst>
              </a:tr>
              <a:tr h="418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Outer magnet diameter</a:t>
                      </a:r>
                    </a:p>
                  </a:txBody>
                  <a:tcPr anchor="ctr">
                    <a:solidFill>
                      <a:schemeClr val="bg1">
                        <a:lumMod val="85000"/>
                      </a:schemeClr>
                    </a:solidFill>
                  </a:tcPr>
                </a:tc>
                <a:tc>
                  <a:txBody>
                    <a:bodyPr/>
                    <a:lstStyle/>
                    <a:p>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160 mm</a:t>
                      </a:r>
                    </a:p>
                  </a:txBody>
                  <a:tcPr anchor="ctr">
                    <a:solidFill>
                      <a:schemeClr val="bg1">
                        <a:lumMod val="85000"/>
                      </a:schemeClr>
                    </a:solidFill>
                  </a:tcPr>
                </a:tc>
                <a:extLst>
                  <a:ext uri="{0D108BD9-81ED-4DB2-BD59-A6C34878D82A}">
                    <a16:rowId xmlns:a16="http://schemas.microsoft.com/office/drawing/2014/main" val="3142421168"/>
                  </a:ext>
                </a:extLst>
              </a:tr>
              <a:tr h="418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Operating temperature</a:t>
                      </a:r>
                    </a:p>
                  </a:txBody>
                  <a:tcPr anchor="ctr">
                    <a:solidFill>
                      <a:schemeClr val="bg1">
                        <a:lumMod val="85000"/>
                      </a:schemeClr>
                    </a:solidFill>
                  </a:tcPr>
                </a:tc>
                <a:tc>
                  <a:txBody>
                    <a:bodyPr/>
                    <a:lstStyle/>
                    <a:p>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4 K</a:t>
                      </a:r>
                    </a:p>
                  </a:txBody>
                  <a:tcPr anchor="ctr">
                    <a:solidFill>
                      <a:schemeClr val="bg1">
                        <a:lumMod val="85000"/>
                      </a:schemeClr>
                    </a:solidFill>
                  </a:tcPr>
                </a:tc>
                <a:extLst>
                  <a:ext uri="{0D108BD9-81ED-4DB2-BD59-A6C34878D82A}">
                    <a16:rowId xmlns:a16="http://schemas.microsoft.com/office/drawing/2014/main" val="4243223998"/>
                  </a:ext>
                </a:extLst>
              </a:tr>
              <a:tr h="326968">
                <a:tc>
                  <a:txBody>
                    <a:bodyPr/>
                    <a:lstStyle/>
                    <a:p>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No. of rings</a:t>
                      </a:r>
                    </a:p>
                  </a:txBody>
                  <a:tcPr anchor="ctr">
                    <a:solidFill>
                      <a:schemeClr val="bg1">
                        <a:lumMod val="85000"/>
                      </a:schemeClr>
                    </a:solidFill>
                  </a:tcPr>
                </a:tc>
                <a:tc>
                  <a:txBody>
                    <a:bodyPr/>
                    <a:lstStyle/>
                    <a:p>
                      <a:r>
                        <a:rPr lang="en-GB" sz="1000" dirty="0">
                          <a:latin typeface="Microsoft JhengHei" panose="020B0604030504040204" pitchFamily="34" charset="-120"/>
                          <a:ea typeface="Microsoft JhengHei" panose="020B0604030504040204" pitchFamily="34" charset="-120"/>
                          <a:cs typeface="Times New Roman" panose="02020603050405020304" pitchFamily="18" charset="0"/>
                        </a:rPr>
                        <a:t>400</a:t>
                      </a:r>
                    </a:p>
                  </a:txBody>
                  <a:tcPr anchor="ctr">
                    <a:solidFill>
                      <a:schemeClr val="bg1">
                        <a:lumMod val="85000"/>
                      </a:schemeClr>
                    </a:solidFill>
                  </a:tcPr>
                </a:tc>
                <a:extLst>
                  <a:ext uri="{0D108BD9-81ED-4DB2-BD59-A6C34878D82A}">
                    <a16:rowId xmlns:a16="http://schemas.microsoft.com/office/drawing/2014/main" val="3883867553"/>
                  </a:ext>
                </a:extLst>
              </a:tr>
            </a:tbl>
          </a:graphicData>
        </a:graphic>
      </p:graphicFrame>
      <p:sp>
        <p:nvSpPr>
          <p:cNvPr id="2" name="日期占位符 1">
            <a:extLst>
              <a:ext uri="{FF2B5EF4-FFF2-40B4-BE49-F238E27FC236}">
                <a16:creationId xmlns:a16="http://schemas.microsoft.com/office/drawing/2014/main" id="{ADA3DF03-AA71-486A-88CD-E17B273194CE}"/>
              </a:ext>
            </a:extLst>
          </p:cNvPr>
          <p:cNvSpPr>
            <a:spLocks noGrp="1"/>
          </p:cNvSpPr>
          <p:nvPr>
            <p:ph type="dt" sz="half" idx="10"/>
          </p:nvPr>
        </p:nvSpPr>
        <p:spPr/>
        <p:txBody>
          <a:bodyPr/>
          <a:lstStyle/>
          <a:p>
            <a:fld id="{8DF61267-514C-45A8-BBA8-9F4BAE539D21}" type="datetime1">
              <a:rPr lang="zh-CN" altLang="en-US" smtClean="0"/>
              <a:t>2021/6/21</a:t>
            </a:fld>
            <a:endParaRPr lang="zh-CN" altLang="en-US"/>
          </a:p>
        </p:txBody>
      </p:sp>
    </p:spTree>
    <p:extLst>
      <p:ext uri="{BB962C8B-B14F-4D97-AF65-F5344CB8AC3E}">
        <p14:creationId xmlns:p14="http://schemas.microsoft.com/office/powerpoint/2010/main" val="136599217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561062" y="5982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11" name="Group 6">
            <a:extLst>
              <a:ext uri="{FF2B5EF4-FFF2-40B4-BE49-F238E27FC236}">
                <a16:creationId xmlns:a16="http://schemas.microsoft.com/office/drawing/2014/main" id="{39DD7C9C-8918-4D05-8356-90986E245A9D}"/>
              </a:ext>
            </a:extLst>
          </p:cNvPr>
          <p:cNvGrpSpPr/>
          <p:nvPr/>
        </p:nvGrpSpPr>
        <p:grpSpPr>
          <a:xfrm>
            <a:off x="561062" y="835893"/>
            <a:ext cx="3871248" cy="2871767"/>
            <a:chOff x="295130" y="2151029"/>
            <a:chExt cx="4996950" cy="2697507"/>
          </a:xfrm>
        </p:grpSpPr>
        <p:pic>
          <p:nvPicPr>
            <p:cNvPr id="12" name="Picture 2">
              <a:extLst>
                <a:ext uri="{FF2B5EF4-FFF2-40B4-BE49-F238E27FC236}">
                  <a16:creationId xmlns:a16="http://schemas.microsoft.com/office/drawing/2014/main" id="{158FFF05-4EC5-4696-B9F4-BAE3C03FF172}"/>
                </a:ext>
              </a:extLst>
            </p:cNvPr>
            <p:cNvPicPr>
              <a:picLocks noChangeAspect="1"/>
            </p:cNvPicPr>
            <p:nvPr/>
          </p:nvPicPr>
          <p:blipFill rotWithShape="1">
            <a:blip r:embed="rId3"/>
            <a:srcRect l="90918" t="10641" r="2988" b="4344"/>
            <a:stretch/>
          </p:blipFill>
          <p:spPr>
            <a:xfrm>
              <a:off x="4716016" y="2162793"/>
              <a:ext cx="576064" cy="2304263"/>
            </a:xfrm>
            <a:prstGeom prst="rect">
              <a:avLst/>
            </a:prstGeom>
          </p:spPr>
        </p:pic>
        <p:grpSp>
          <p:nvGrpSpPr>
            <p:cNvPr id="13" name="Group 3">
              <a:extLst>
                <a:ext uri="{FF2B5EF4-FFF2-40B4-BE49-F238E27FC236}">
                  <a16:creationId xmlns:a16="http://schemas.microsoft.com/office/drawing/2014/main" id="{7A2E3A5D-2499-4E6A-B665-E3943B815D0A}"/>
                </a:ext>
              </a:extLst>
            </p:cNvPr>
            <p:cNvGrpSpPr/>
            <p:nvPr/>
          </p:nvGrpSpPr>
          <p:grpSpPr>
            <a:xfrm>
              <a:off x="295130" y="2151029"/>
              <a:ext cx="4248472" cy="2697507"/>
              <a:chOff x="323528" y="476672"/>
              <a:chExt cx="4248472" cy="3147679"/>
            </a:xfrm>
          </p:grpSpPr>
          <p:pic>
            <p:nvPicPr>
              <p:cNvPr id="14" name="Picture 4">
                <a:extLst>
                  <a:ext uri="{FF2B5EF4-FFF2-40B4-BE49-F238E27FC236}">
                    <a16:creationId xmlns:a16="http://schemas.microsoft.com/office/drawing/2014/main" id="{5E7BC966-ED2F-4255-9097-6AFAC4EFD2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6672"/>
                <a:ext cx="4248472" cy="2520280"/>
              </a:xfrm>
              <a:prstGeom prst="rect">
                <a:avLst/>
              </a:prstGeom>
              <a:noFill/>
            </p:spPr>
          </p:pic>
          <p:sp>
            <p:nvSpPr>
              <p:cNvPr id="16" name="TextBox 5">
                <a:extLst>
                  <a:ext uri="{FF2B5EF4-FFF2-40B4-BE49-F238E27FC236}">
                    <a16:creationId xmlns:a16="http://schemas.microsoft.com/office/drawing/2014/main" id="{E70373E8-97C5-42CB-B9C0-7DF32CC7C7A0}"/>
                  </a:ext>
                </a:extLst>
              </p:cNvPr>
              <p:cNvSpPr txBox="1"/>
              <p:nvPr/>
            </p:nvSpPr>
            <p:spPr>
              <a:xfrm>
                <a:off x="1165862" y="3288463"/>
                <a:ext cx="2905233" cy="335888"/>
              </a:xfrm>
              <a:prstGeom prst="rect">
                <a:avLst/>
              </a:prstGeom>
              <a:noFill/>
            </p:spPr>
            <p:txBody>
              <a:bodyPr wrap="none" rtlCol="0">
                <a:spAutoFit/>
              </a:bodyPr>
              <a:lstStyle/>
              <a:p>
                <a:r>
                  <a:rPr lang="en-GB" sz="1400" b="1" dirty="0">
                    <a:latin typeface="Microsoft JhengHei" panose="020B0604030504040204" pitchFamily="34" charset="-120"/>
                    <a:ea typeface="Microsoft JhengHei" panose="020B0604030504040204" pitchFamily="34" charset="-120"/>
                    <a:cs typeface="Times New Roman" panose="02020603050405020304" pitchFamily="18" charset="0"/>
                  </a:rPr>
                  <a:t>Optimised ring magnet</a:t>
                </a:r>
              </a:p>
            </p:txBody>
          </p:sp>
        </p:grpSp>
      </p:grpSp>
      <p:grpSp>
        <p:nvGrpSpPr>
          <p:cNvPr id="17" name="Group 1">
            <a:extLst>
              <a:ext uri="{FF2B5EF4-FFF2-40B4-BE49-F238E27FC236}">
                <a16:creationId xmlns:a16="http://schemas.microsoft.com/office/drawing/2014/main" id="{06AA15B0-AB03-45DF-9938-DEE219F85D0F}"/>
              </a:ext>
            </a:extLst>
          </p:cNvPr>
          <p:cNvGrpSpPr/>
          <p:nvPr/>
        </p:nvGrpSpPr>
        <p:grpSpPr>
          <a:xfrm>
            <a:off x="5083195" y="799880"/>
            <a:ext cx="2990212" cy="2907780"/>
            <a:chOff x="4737577" y="1526159"/>
            <a:chExt cx="3506832" cy="3410158"/>
          </a:xfrm>
        </p:grpSpPr>
        <p:sp>
          <p:nvSpPr>
            <p:cNvPr id="20" name="TextBox 11">
              <a:extLst>
                <a:ext uri="{FF2B5EF4-FFF2-40B4-BE49-F238E27FC236}">
                  <a16:creationId xmlns:a16="http://schemas.microsoft.com/office/drawing/2014/main" id="{9E0AD089-3496-4310-94B2-E3C518606229}"/>
                </a:ext>
              </a:extLst>
            </p:cNvPr>
            <p:cNvSpPr txBox="1"/>
            <p:nvPr/>
          </p:nvSpPr>
          <p:spPr>
            <a:xfrm>
              <a:off x="4868291" y="4628540"/>
              <a:ext cx="3109313" cy="307777"/>
            </a:xfrm>
            <a:prstGeom prst="rect">
              <a:avLst/>
            </a:prstGeom>
            <a:noFill/>
          </p:spPr>
          <p:txBody>
            <a:bodyPr wrap="none" rtlCol="0">
              <a:spAutoFit/>
            </a:bodyPr>
            <a:lstStyle/>
            <a:p>
              <a:r>
                <a:rPr lang="en-GB" sz="1400" b="1" dirty="0">
                  <a:latin typeface="Microsoft JhengHei" panose="020B0604030504040204" pitchFamily="34" charset="-120"/>
                  <a:ea typeface="Microsoft JhengHei" panose="020B0604030504040204" pitchFamily="34" charset="-120"/>
                  <a:cs typeface="Times New Roman" panose="02020603050405020304" pitchFamily="18" charset="0"/>
                </a:rPr>
                <a:t>Trapped field during field cooling </a:t>
              </a:r>
            </a:p>
          </p:txBody>
        </p:sp>
        <p:pic>
          <p:nvPicPr>
            <p:cNvPr id="21" name="Picture 12">
              <a:extLst>
                <a:ext uri="{FF2B5EF4-FFF2-40B4-BE49-F238E27FC236}">
                  <a16:creationId xmlns:a16="http://schemas.microsoft.com/office/drawing/2014/main" id="{1ADC90AE-CAF7-463F-ADD8-0EA9D4674F23}"/>
                </a:ext>
              </a:extLst>
            </p:cNvPr>
            <p:cNvPicPr/>
            <p:nvPr/>
          </p:nvPicPr>
          <p:blipFill rotWithShape="1">
            <a:blip r:embed="rId5">
              <a:extLst>
                <a:ext uri="{28A0092B-C50C-407E-A947-70E740481C1C}">
                  <a14:useLocalDpi xmlns:a14="http://schemas.microsoft.com/office/drawing/2010/main" val="0"/>
                </a:ext>
              </a:extLst>
            </a:blip>
            <a:srcRect r="51512" b="48711"/>
            <a:stretch/>
          </p:blipFill>
          <p:spPr bwMode="auto">
            <a:xfrm>
              <a:off x="4737577" y="1526159"/>
              <a:ext cx="3506832" cy="3369799"/>
            </a:xfrm>
            <a:prstGeom prst="rect">
              <a:avLst/>
            </a:prstGeom>
            <a:noFill/>
          </p:spPr>
        </p:pic>
      </p:grpSp>
      <p:sp>
        <p:nvSpPr>
          <p:cNvPr id="7" name="内容占位符 6">
            <a:extLst>
              <a:ext uri="{FF2B5EF4-FFF2-40B4-BE49-F238E27FC236}">
                <a16:creationId xmlns:a16="http://schemas.microsoft.com/office/drawing/2014/main" id="{4FF6FB6F-856A-4CC4-A455-786875A70939}"/>
              </a:ext>
            </a:extLst>
          </p:cNvPr>
          <p:cNvSpPr>
            <a:spLocks noGrp="1"/>
          </p:cNvSpPr>
          <p:nvPr>
            <p:ph sz="quarter" idx="13"/>
          </p:nvPr>
        </p:nvSpPr>
        <p:spPr>
          <a:xfrm>
            <a:off x="112734" y="253772"/>
            <a:ext cx="4721536" cy="292871"/>
          </a:xfrm>
        </p:spPr>
        <p:txBody>
          <a:bodyPr/>
          <a:lstStyle/>
          <a:p>
            <a:r>
              <a:rPr lang="en-US" altLang="zh-CN" dirty="0"/>
              <a:t>3. Optimized ring magnet design</a:t>
            </a:r>
          </a:p>
          <a:p>
            <a:endParaRPr lang="zh-CN" altLang="en-US" dirty="0"/>
          </a:p>
        </p:txBody>
      </p:sp>
      <p:sp>
        <p:nvSpPr>
          <p:cNvPr id="22" name="TextBox 9">
            <a:extLst>
              <a:ext uri="{FF2B5EF4-FFF2-40B4-BE49-F238E27FC236}">
                <a16:creationId xmlns:a16="http://schemas.microsoft.com/office/drawing/2014/main" id="{3C0B1B3E-BF9C-40D8-85D3-59C2C2D5C868}"/>
              </a:ext>
            </a:extLst>
          </p:cNvPr>
          <p:cNvSpPr txBox="1"/>
          <p:nvPr/>
        </p:nvSpPr>
        <p:spPr>
          <a:xfrm>
            <a:off x="486479" y="4129539"/>
            <a:ext cx="7891662"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Symmetric field distribution and increased trapped field which is </a:t>
            </a:r>
            <a:r>
              <a:rPr lang="en-GB" sz="16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9.4 Tesla.</a:t>
            </a:r>
          </a:p>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Significant improvement in field homogenization. </a:t>
            </a:r>
          </a:p>
        </p:txBody>
      </p:sp>
      <p:sp>
        <p:nvSpPr>
          <p:cNvPr id="2" name="日期占位符 1">
            <a:extLst>
              <a:ext uri="{FF2B5EF4-FFF2-40B4-BE49-F238E27FC236}">
                <a16:creationId xmlns:a16="http://schemas.microsoft.com/office/drawing/2014/main" id="{36FCFEF1-46FD-40E0-BBDB-D8B07EEED63C}"/>
              </a:ext>
            </a:extLst>
          </p:cNvPr>
          <p:cNvSpPr>
            <a:spLocks noGrp="1"/>
          </p:cNvSpPr>
          <p:nvPr>
            <p:ph type="dt" sz="half" idx="10"/>
          </p:nvPr>
        </p:nvSpPr>
        <p:spPr/>
        <p:txBody>
          <a:bodyPr/>
          <a:lstStyle/>
          <a:p>
            <a:fld id="{187958EE-D9FD-44A6-89BC-63B19782CFC3}" type="datetime1">
              <a:rPr lang="zh-CN" altLang="en-US" smtClean="0"/>
              <a:t>2021/6/21</a:t>
            </a:fld>
            <a:endParaRPr lang="zh-CN" altLang="en-US"/>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11">
            <a:extLst>
              <a:ext uri="{FF2B5EF4-FFF2-40B4-BE49-F238E27FC236}">
                <a16:creationId xmlns:a16="http://schemas.microsoft.com/office/drawing/2014/main" id="{A134D8B1-B1CE-47DE-96DD-ED005527DFF4}"/>
              </a:ext>
            </a:extLst>
          </p:cNvPr>
          <p:cNvSpPr>
            <a:spLocks noGrp="1"/>
          </p:cNvSpPr>
          <p:nvPr>
            <p:ph sz="quarter" idx="13"/>
          </p:nvPr>
        </p:nvSpPr>
        <p:spPr>
          <a:xfrm>
            <a:off x="112733" y="253772"/>
            <a:ext cx="7700407" cy="292871"/>
          </a:xfrm>
        </p:spPr>
        <p:txBody>
          <a:bodyPr/>
          <a:lstStyle/>
          <a:p>
            <a:r>
              <a:rPr lang="en-US" altLang="zh-CN" dirty="0"/>
              <a:t>3. Optimized ring magnet design</a:t>
            </a:r>
          </a:p>
          <a:p>
            <a:endParaRPr lang="zh-CN" altLang="en-US" dirty="0"/>
          </a:p>
        </p:txBody>
      </p:sp>
      <p:pic>
        <p:nvPicPr>
          <p:cNvPr id="11" name="图片 10">
            <a:extLst>
              <a:ext uri="{FF2B5EF4-FFF2-40B4-BE49-F238E27FC236}">
                <a16:creationId xmlns:a16="http://schemas.microsoft.com/office/drawing/2014/main" id="{AAF8C74F-7A19-42C6-B756-27CF7D6D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774" t="28672" r="27852" b="30313"/>
          <a:stretch/>
        </p:blipFill>
        <p:spPr>
          <a:xfrm>
            <a:off x="711525" y="3213890"/>
            <a:ext cx="1747777" cy="1365451"/>
          </a:xfrm>
          <a:prstGeom prst="rect">
            <a:avLst/>
          </a:prstGeom>
        </p:spPr>
      </p:pic>
      <p:pic>
        <p:nvPicPr>
          <p:cNvPr id="14" name="图片 13">
            <a:extLst>
              <a:ext uri="{FF2B5EF4-FFF2-40B4-BE49-F238E27FC236}">
                <a16:creationId xmlns:a16="http://schemas.microsoft.com/office/drawing/2014/main" id="{53FCEDF8-314D-4F74-979B-208767B87923}"/>
              </a:ext>
            </a:extLst>
          </p:cNvPr>
          <p:cNvPicPr>
            <a:picLocks noChangeAspect="1"/>
          </p:cNvPicPr>
          <p:nvPr/>
        </p:nvPicPr>
        <p:blipFill>
          <a:blip r:embed="rId4"/>
          <a:stretch>
            <a:fillRect/>
          </a:stretch>
        </p:blipFill>
        <p:spPr>
          <a:xfrm>
            <a:off x="333151" y="819619"/>
            <a:ext cx="2773883" cy="2026319"/>
          </a:xfrm>
          <a:prstGeom prst="rect">
            <a:avLst/>
          </a:prstGeom>
        </p:spPr>
      </p:pic>
      <p:pic>
        <p:nvPicPr>
          <p:cNvPr id="16" name="图片 15" descr="图表&#10;&#10;描述已自动生成">
            <a:extLst>
              <a:ext uri="{FF2B5EF4-FFF2-40B4-BE49-F238E27FC236}">
                <a16:creationId xmlns:a16="http://schemas.microsoft.com/office/drawing/2014/main" id="{A0CA0346-4A0C-4815-833A-4C595BA193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34"/>
          <a:stretch/>
        </p:blipFill>
        <p:spPr>
          <a:xfrm>
            <a:off x="3455034" y="928805"/>
            <a:ext cx="2669951" cy="1917133"/>
          </a:xfrm>
          <a:prstGeom prst="rect">
            <a:avLst/>
          </a:prstGeom>
        </p:spPr>
      </p:pic>
      <p:pic>
        <p:nvPicPr>
          <p:cNvPr id="17" name="图片 16">
            <a:extLst>
              <a:ext uri="{FF2B5EF4-FFF2-40B4-BE49-F238E27FC236}">
                <a16:creationId xmlns:a16="http://schemas.microsoft.com/office/drawing/2014/main" id="{B4B5F3BE-2E3D-405F-881B-92C4F4063E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17" t="38731" r="18651" b="18614"/>
          <a:stretch/>
        </p:blipFill>
        <p:spPr>
          <a:xfrm>
            <a:off x="3696660" y="3253850"/>
            <a:ext cx="2428325" cy="1285532"/>
          </a:xfrm>
          <a:prstGeom prst="rect">
            <a:avLst/>
          </a:prstGeom>
        </p:spPr>
      </p:pic>
      <p:sp>
        <p:nvSpPr>
          <p:cNvPr id="2" name="文本框 1">
            <a:extLst>
              <a:ext uri="{FF2B5EF4-FFF2-40B4-BE49-F238E27FC236}">
                <a16:creationId xmlns:a16="http://schemas.microsoft.com/office/drawing/2014/main" id="{FD126C0B-2FC0-4854-A3A1-16112C26139C}"/>
              </a:ext>
            </a:extLst>
          </p:cNvPr>
          <p:cNvSpPr txBox="1"/>
          <p:nvPr/>
        </p:nvSpPr>
        <p:spPr>
          <a:xfrm>
            <a:off x="6540777" y="3173528"/>
            <a:ext cx="2544725" cy="830997"/>
          </a:xfrm>
          <a:prstGeom prst="rect">
            <a:avLst/>
          </a:prstGeom>
          <a:noFill/>
        </p:spPr>
        <p:txBody>
          <a:bodyPr wrap="square" rtlCol="0">
            <a:spAutoFit/>
          </a:bodyPr>
          <a:lstStyle/>
          <a:p>
            <a:r>
              <a:rPr lang="en-US" altLang="zh-CN" sz="1200" dirty="0">
                <a:latin typeface="Microsoft JhengHei" panose="020B0604030504040204" pitchFamily="34" charset="-120"/>
                <a:ea typeface="Microsoft JhengHei" panose="020B0604030504040204" pitchFamily="34" charset="-120"/>
              </a:rPr>
              <a:t>The field distribution of the optimized ring magnet has more even peak compared with a single  ring magnet </a:t>
            </a:r>
            <a:endParaRPr lang="zh-CN" altLang="en-US" sz="1200" dirty="0">
              <a:latin typeface="Microsoft JhengHei" panose="020B0604030504040204" pitchFamily="34" charset="-120"/>
              <a:ea typeface="Microsoft JhengHei" panose="020B0604030504040204" pitchFamily="34" charset="-120"/>
            </a:endParaRPr>
          </a:p>
        </p:txBody>
      </p:sp>
      <p:sp>
        <p:nvSpPr>
          <p:cNvPr id="3" name="文本框 2">
            <a:extLst>
              <a:ext uri="{FF2B5EF4-FFF2-40B4-BE49-F238E27FC236}">
                <a16:creationId xmlns:a16="http://schemas.microsoft.com/office/drawing/2014/main" id="{D4BF85A0-5007-40C0-8394-B7EA15A63CF7}"/>
              </a:ext>
            </a:extLst>
          </p:cNvPr>
          <p:cNvSpPr txBox="1"/>
          <p:nvPr/>
        </p:nvSpPr>
        <p:spPr>
          <a:xfrm>
            <a:off x="6310649" y="2215635"/>
            <a:ext cx="2747868" cy="230832"/>
          </a:xfrm>
          <a:prstGeom prst="rect">
            <a:avLst/>
          </a:prstGeom>
          <a:noFill/>
        </p:spPr>
        <p:txBody>
          <a:bodyPr wrap="none" rtlCol="0">
            <a:spAutoFit/>
          </a:bodyPr>
          <a:lstStyle/>
          <a:p>
            <a:r>
              <a:rPr lang="en-US" altLang="zh-CN" sz="900" b="1" dirty="0" err="1">
                <a:latin typeface="Microsoft JhengHei" panose="020B0604030504040204" pitchFamily="34" charset="-120"/>
                <a:ea typeface="Microsoft JhengHei" panose="020B0604030504040204" pitchFamily="34" charset="-120"/>
              </a:rPr>
              <a:t>Bz</a:t>
            </a:r>
            <a:r>
              <a:rPr lang="en-US" altLang="zh-CN" sz="900" b="1" dirty="0">
                <a:latin typeface="Microsoft JhengHei" panose="020B0604030504040204" pitchFamily="34" charset="-120"/>
                <a:ea typeface="Microsoft JhengHei" panose="020B0604030504040204" pitchFamily="34" charset="-120"/>
              </a:rPr>
              <a:t> distribution at 5mm above the ring magnet</a:t>
            </a:r>
            <a:endParaRPr lang="zh-CN" altLang="en-US" sz="900" b="1" dirty="0">
              <a:latin typeface="Microsoft JhengHei" panose="020B0604030504040204" pitchFamily="34" charset="-120"/>
              <a:ea typeface="Microsoft JhengHei" panose="020B0604030504040204" pitchFamily="34" charset="-120"/>
            </a:endParaRPr>
          </a:p>
        </p:txBody>
      </p:sp>
      <p:grpSp>
        <p:nvGrpSpPr>
          <p:cNvPr id="27" name="组合 26">
            <a:extLst>
              <a:ext uri="{FF2B5EF4-FFF2-40B4-BE49-F238E27FC236}">
                <a16:creationId xmlns:a16="http://schemas.microsoft.com/office/drawing/2014/main" id="{71198B14-D7DF-4243-9C34-5A5E6A712F54}"/>
              </a:ext>
            </a:extLst>
          </p:cNvPr>
          <p:cNvGrpSpPr/>
          <p:nvPr/>
        </p:nvGrpSpPr>
        <p:grpSpPr>
          <a:xfrm>
            <a:off x="6310649" y="1091697"/>
            <a:ext cx="1312049" cy="801708"/>
            <a:chOff x="1720092" y="1052323"/>
            <a:chExt cx="5112708" cy="3124043"/>
          </a:xfrm>
        </p:grpSpPr>
        <p:pic>
          <p:nvPicPr>
            <p:cNvPr id="22" name="图片 21">
              <a:extLst>
                <a:ext uri="{FF2B5EF4-FFF2-40B4-BE49-F238E27FC236}">
                  <a16:creationId xmlns:a16="http://schemas.microsoft.com/office/drawing/2014/main" id="{AE567011-0B4A-495C-94BC-B4C9A4CE12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895" y="1052323"/>
              <a:ext cx="4165391" cy="3124043"/>
            </a:xfrm>
            <a:prstGeom prst="rect">
              <a:avLst/>
            </a:prstGeom>
          </p:spPr>
        </p:pic>
        <p:cxnSp>
          <p:nvCxnSpPr>
            <p:cNvPr id="23" name="直接连接符 22">
              <a:extLst>
                <a:ext uri="{FF2B5EF4-FFF2-40B4-BE49-F238E27FC236}">
                  <a16:creationId xmlns:a16="http://schemas.microsoft.com/office/drawing/2014/main" id="{DC840FD7-62E6-4D65-AFE9-DE1E39266923}"/>
                </a:ext>
              </a:extLst>
            </p:cNvPr>
            <p:cNvCxnSpPr>
              <a:cxnSpLocks/>
            </p:cNvCxnSpPr>
            <p:nvPr/>
          </p:nvCxnSpPr>
          <p:spPr>
            <a:xfrm>
              <a:off x="1720092" y="1998142"/>
              <a:ext cx="5112708"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8B4A4D1-4647-495A-B7F8-5283C9751A0E}"/>
              </a:ext>
            </a:extLst>
          </p:cNvPr>
          <p:cNvGrpSpPr/>
          <p:nvPr/>
        </p:nvGrpSpPr>
        <p:grpSpPr>
          <a:xfrm>
            <a:off x="7768913" y="1138975"/>
            <a:ext cx="981853" cy="736390"/>
            <a:chOff x="3552662" y="2705701"/>
            <a:chExt cx="1583460" cy="1187595"/>
          </a:xfrm>
        </p:grpSpPr>
        <p:pic>
          <p:nvPicPr>
            <p:cNvPr id="29" name="图片 28">
              <a:extLst>
                <a:ext uri="{FF2B5EF4-FFF2-40B4-BE49-F238E27FC236}">
                  <a16:creationId xmlns:a16="http://schemas.microsoft.com/office/drawing/2014/main" id="{0FE2F869-6900-42FF-B30F-A41A177288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662" y="2705701"/>
              <a:ext cx="1583460" cy="1187595"/>
            </a:xfrm>
            <a:prstGeom prst="rect">
              <a:avLst/>
            </a:prstGeom>
          </p:spPr>
        </p:pic>
        <p:cxnSp>
          <p:nvCxnSpPr>
            <p:cNvPr id="30" name="直接连接符 29">
              <a:extLst>
                <a:ext uri="{FF2B5EF4-FFF2-40B4-BE49-F238E27FC236}">
                  <a16:creationId xmlns:a16="http://schemas.microsoft.com/office/drawing/2014/main" id="{18032042-4645-4B34-98D3-1D33215FD0C9}"/>
                </a:ext>
              </a:extLst>
            </p:cNvPr>
            <p:cNvCxnSpPr>
              <a:cxnSpLocks/>
              <a:stCxn id="29" idx="0"/>
            </p:cNvCxnSpPr>
            <p:nvPr/>
          </p:nvCxnSpPr>
          <p:spPr>
            <a:xfrm>
              <a:off x="4344392" y="2705701"/>
              <a:ext cx="0" cy="1187595"/>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sp>
        <p:nvSpPr>
          <p:cNvPr id="4" name="日期占位符 3">
            <a:extLst>
              <a:ext uri="{FF2B5EF4-FFF2-40B4-BE49-F238E27FC236}">
                <a16:creationId xmlns:a16="http://schemas.microsoft.com/office/drawing/2014/main" id="{689BA527-DDB3-4DFE-8EE5-12F009549F76}"/>
              </a:ext>
            </a:extLst>
          </p:cNvPr>
          <p:cNvSpPr>
            <a:spLocks noGrp="1"/>
          </p:cNvSpPr>
          <p:nvPr>
            <p:ph type="dt" sz="half" idx="10"/>
          </p:nvPr>
        </p:nvSpPr>
        <p:spPr/>
        <p:txBody>
          <a:bodyPr/>
          <a:lstStyle/>
          <a:p>
            <a:fld id="{7E21A7CF-056C-4754-888B-4B6B71C7F8A6}" type="datetime1">
              <a:rPr lang="zh-CN" altLang="en-US" smtClean="0"/>
              <a:t>2021/6/21</a:t>
            </a:fld>
            <a:endParaRPr lang="zh-CN" altLang="en-US"/>
          </a:p>
        </p:txBody>
      </p:sp>
    </p:spTree>
    <p:extLst>
      <p:ext uri="{BB962C8B-B14F-4D97-AF65-F5344CB8AC3E}">
        <p14:creationId xmlns:p14="http://schemas.microsoft.com/office/powerpoint/2010/main" val="328637794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3658D08-404D-4303-BD86-41DA624C686F}"/>
              </a:ext>
            </a:extLst>
          </p:cNvPr>
          <p:cNvSpPr txBox="1">
            <a:spLocks noGrp="1"/>
          </p:cNvSpPr>
          <p:nvPr>
            <p:ph sz="quarter" idx="13"/>
          </p:nvPr>
        </p:nvSpPr>
        <p:spPr>
          <a:xfrm>
            <a:off x="112713" y="254000"/>
            <a:ext cx="1670650" cy="341632"/>
          </a:xfrm>
          <a:prstGeom prst="rect">
            <a:avLst/>
          </a:prstGeom>
          <a:noFill/>
        </p:spPr>
        <p:txBody>
          <a:bodyPr wrap="none" rtlCol="0">
            <a:spAutoFit/>
          </a:bodyPr>
          <a:lstStyle/>
          <a:p>
            <a:r>
              <a:rPr lang="en-GB" dirty="0"/>
              <a:t>4.Conclusion</a:t>
            </a:r>
          </a:p>
        </p:txBody>
      </p:sp>
      <p:sp>
        <p:nvSpPr>
          <p:cNvPr id="4" name="TextBox 2">
            <a:extLst>
              <a:ext uri="{FF2B5EF4-FFF2-40B4-BE49-F238E27FC236}">
                <a16:creationId xmlns:a16="http://schemas.microsoft.com/office/drawing/2014/main" id="{EDFA8852-F27B-45E7-AFDD-DA43723ADBCF}"/>
              </a:ext>
            </a:extLst>
          </p:cNvPr>
          <p:cNvSpPr txBox="1"/>
          <p:nvPr/>
        </p:nvSpPr>
        <p:spPr>
          <a:xfrm>
            <a:off x="877944" y="1260116"/>
            <a:ext cx="6840760" cy="313932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We have demonstrated 4.6 T trapped field for 90 mm HTS ring magnet at 25 K.</a:t>
            </a:r>
          </a:p>
          <a:p>
            <a:pPr marL="285750" indent="-285750">
              <a:buFont typeface="Arial" panose="020B0604020202020204" pitchFamily="34" charset="0"/>
              <a:buChar char="•"/>
            </a:pPr>
            <a:endParaRPr lang="en-GB" dirty="0">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3D model has been developed to understand the performance of the ring magnet</a:t>
            </a:r>
          </a:p>
          <a:p>
            <a:pPr marL="285750" indent="-285750">
              <a:buFont typeface="Arial" panose="020B0604020202020204" pitchFamily="34" charset="0"/>
              <a:buChar char="•"/>
            </a:pPr>
            <a:endParaRPr lang="en-GB" dirty="0">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Optimised design has been proposed to improve field homogenization.</a:t>
            </a:r>
          </a:p>
          <a:p>
            <a:pPr marL="285750" indent="-285750">
              <a:buFont typeface="Arial" panose="020B0604020202020204" pitchFamily="34" charset="0"/>
              <a:buChar char="•"/>
            </a:pPr>
            <a:endParaRPr lang="en-GB" dirty="0">
              <a:latin typeface="Microsoft JhengHei" panose="020B0604030504040204" pitchFamily="34" charset="-120"/>
              <a:ea typeface="Microsoft JhengHei"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Next step is to perform FC and the pulse field magnetization for the optimised HTS ring magnet.</a:t>
            </a:r>
          </a:p>
        </p:txBody>
      </p:sp>
      <p:sp>
        <p:nvSpPr>
          <p:cNvPr id="2" name="日期占位符 1">
            <a:extLst>
              <a:ext uri="{FF2B5EF4-FFF2-40B4-BE49-F238E27FC236}">
                <a16:creationId xmlns:a16="http://schemas.microsoft.com/office/drawing/2014/main" id="{AE11BB0D-F850-49DE-AE7E-0572136D1834}"/>
              </a:ext>
            </a:extLst>
          </p:cNvPr>
          <p:cNvSpPr>
            <a:spLocks noGrp="1"/>
          </p:cNvSpPr>
          <p:nvPr>
            <p:ph type="dt" sz="half" idx="10"/>
          </p:nvPr>
        </p:nvSpPr>
        <p:spPr/>
        <p:txBody>
          <a:bodyPr/>
          <a:lstStyle/>
          <a:p>
            <a:fld id="{0929B87D-E740-4578-A448-EEA570D1BD6D}" type="datetime1">
              <a:rPr lang="zh-CN" altLang="en-US" smtClean="0"/>
              <a:t>2021/6/21</a:t>
            </a:fld>
            <a:endParaRPr lang="zh-CN" altLang="en-US"/>
          </a:p>
        </p:txBody>
      </p:sp>
    </p:spTree>
    <p:extLst>
      <p:ext uri="{BB962C8B-B14F-4D97-AF65-F5344CB8AC3E}">
        <p14:creationId xmlns:p14="http://schemas.microsoft.com/office/powerpoint/2010/main" val="418126494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2A24AD9-E452-4A82-9465-E72407AF5B3C}"/>
              </a:ext>
            </a:extLst>
          </p:cNvPr>
          <p:cNvSpPr>
            <a:spLocks noGrp="1"/>
          </p:cNvSpPr>
          <p:nvPr>
            <p:ph sz="quarter" idx="13"/>
          </p:nvPr>
        </p:nvSpPr>
        <p:spPr/>
        <p:txBody>
          <a:bodyPr/>
          <a:lstStyle/>
          <a:p>
            <a:r>
              <a:rPr lang="en-US" altLang="zh-CN" dirty="0"/>
              <a:t>Reference </a:t>
            </a:r>
            <a:endParaRPr lang="zh-CN" altLang="en-US" dirty="0"/>
          </a:p>
        </p:txBody>
      </p:sp>
      <p:pic>
        <p:nvPicPr>
          <p:cNvPr id="3" name="Picture 2" descr="A close up of text on a white background&#10;&#10;Description automatically generated">
            <a:extLst>
              <a:ext uri="{FF2B5EF4-FFF2-40B4-BE49-F238E27FC236}">
                <a16:creationId xmlns:a16="http://schemas.microsoft.com/office/drawing/2014/main" id="{B0DE3305-3DC4-4DD0-A9EA-0D82CA06B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7" b="27951"/>
          <a:stretch/>
        </p:blipFill>
        <p:spPr>
          <a:xfrm>
            <a:off x="2575992" y="1122229"/>
            <a:ext cx="3992016" cy="3875666"/>
          </a:xfrm>
          <a:prstGeom prst="rect">
            <a:avLst/>
          </a:prstGeom>
        </p:spPr>
      </p:pic>
      <p:sp>
        <p:nvSpPr>
          <p:cNvPr id="4" name="TextBox 5">
            <a:extLst>
              <a:ext uri="{FF2B5EF4-FFF2-40B4-BE49-F238E27FC236}">
                <a16:creationId xmlns:a16="http://schemas.microsoft.com/office/drawing/2014/main" id="{15C4082C-91E4-4E6E-801D-859A3E5CCEF2}"/>
              </a:ext>
            </a:extLst>
          </p:cNvPr>
          <p:cNvSpPr txBox="1"/>
          <p:nvPr/>
        </p:nvSpPr>
        <p:spPr>
          <a:xfrm>
            <a:off x="224781" y="783675"/>
            <a:ext cx="6275772" cy="338554"/>
          </a:xfrm>
          <a:prstGeom prst="rect">
            <a:avLst/>
          </a:prstGeom>
          <a:noFill/>
        </p:spPr>
        <p:txBody>
          <a:bodyPr wrap="square" rtlCol="0">
            <a:spAutoFit/>
          </a:bodyPr>
          <a:lstStyle/>
          <a:p>
            <a:r>
              <a:rPr lang="en-GB" sz="1600" u="sng" dirty="0">
                <a:latin typeface="Microsoft JhengHei" panose="020B0604030504040204" pitchFamily="34" charset="-120"/>
                <a:ea typeface="Microsoft JhengHei" panose="020B0604030504040204" pitchFamily="34" charset="-120"/>
                <a:cs typeface="Times New Roman" panose="02020603050405020304" pitchFamily="18" charset="0"/>
                <a:hlinkClick r:id="rId3"/>
              </a:rPr>
              <a:t>https://doi.org/10.1088/1361-6668/ab794a</a:t>
            </a:r>
            <a:endParaRPr lang="en-GB" sz="16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5" name="日期占位符 4">
            <a:extLst>
              <a:ext uri="{FF2B5EF4-FFF2-40B4-BE49-F238E27FC236}">
                <a16:creationId xmlns:a16="http://schemas.microsoft.com/office/drawing/2014/main" id="{DFBD3E71-F7AA-4024-8558-BB5AA3C77635}"/>
              </a:ext>
            </a:extLst>
          </p:cNvPr>
          <p:cNvSpPr>
            <a:spLocks noGrp="1"/>
          </p:cNvSpPr>
          <p:nvPr>
            <p:ph type="dt" sz="half" idx="10"/>
          </p:nvPr>
        </p:nvSpPr>
        <p:spPr/>
        <p:txBody>
          <a:bodyPr/>
          <a:lstStyle/>
          <a:p>
            <a:fld id="{49F855AB-E505-47F4-B55F-174CAF6759A7}" type="datetime1">
              <a:rPr lang="zh-CN" altLang="en-US" smtClean="0"/>
              <a:t>2021/6/21</a:t>
            </a:fld>
            <a:endParaRPr lang="zh-CN" altLang="en-US"/>
          </a:p>
        </p:txBody>
      </p:sp>
    </p:spTree>
    <p:extLst>
      <p:ext uri="{BB962C8B-B14F-4D97-AF65-F5344CB8AC3E}">
        <p14:creationId xmlns:p14="http://schemas.microsoft.com/office/powerpoint/2010/main" val="63635333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230410B1-A88F-4B2E-9AC6-FEEBE44F8A9D}"/>
              </a:ext>
            </a:extLst>
          </p:cNvPr>
          <p:cNvSpPr txBox="1"/>
          <p:nvPr/>
        </p:nvSpPr>
        <p:spPr>
          <a:xfrm>
            <a:off x="2812863" y="1719921"/>
            <a:ext cx="2918812" cy="769441"/>
          </a:xfrm>
          <a:prstGeom prst="rect">
            <a:avLst/>
          </a:prstGeom>
          <a:noFill/>
        </p:spPr>
        <p:txBody>
          <a:bodyPr wrap="none" rtlCol="0">
            <a:spAutoFit/>
          </a:bodyPr>
          <a:lstStyle/>
          <a:p>
            <a:r>
              <a:rPr lang="en-GB" sz="4400" dirty="0">
                <a:latin typeface="Microsoft JhengHei" panose="020B0604030504040204" pitchFamily="34" charset="-120"/>
                <a:ea typeface="Microsoft JhengHei" panose="020B0604030504040204" pitchFamily="34" charset="-120"/>
                <a:cs typeface="Times New Roman" panose="02020603050405020304" pitchFamily="18" charset="0"/>
              </a:rPr>
              <a:t>Thank You</a:t>
            </a:r>
          </a:p>
        </p:txBody>
      </p:sp>
      <p:sp>
        <p:nvSpPr>
          <p:cNvPr id="4" name="文本框 3">
            <a:extLst>
              <a:ext uri="{FF2B5EF4-FFF2-40B4-BE49-F238E27FC236}">
                <a16:creationId xmlns:a16="http://schemas.microsoft.com/office/drawing/2014/main" id="{44AD7B6B-248C-44C3-BFF5-F5525C61E86F}"/>
              </a:ext>
            </a:extLst>
          </p:cNvPr>
          <p:cNvSpPr txBox="1"/>
          <p:nvPr/>
        </p:nvSpPr>
        <p:spPr>
          <a:xfrm>
            <a:off x="6074567" y="3219075"/>
            <a:ext cx="2993127" cy="923330"/>
          </a:xfrm>
          <a:prstGeom prst="rect">
            <a:avLst/>
          </a:prstGeom>
          <a:noFill/>
        </p:spPr>
        <p:txBody>
          <a:bodyPr wrap="none" rtlCol="0">
            <a:spAutoFit/>
          </a:bodyPr>
          <a:lstStyle/>
          <a:p>
            <a:r>
              <a:rPr lang="en-US" altLang="zh-CN" dirty="0">
                <a:hlinkClick r:id="rId3"/>
              </a:rPr>
              <a:t>min.zhang@strath.ac.uk</a:t>
            </a:r>
            <a:endParaRPr lang="en-US" altLang="zh-CN" dirty="0">
              <a:hlinkClick r:id="rId4"/>
            </a:endParaRPr>
          </a:p>
          <a:p>
            <a:r>
              <a:rPr lang="en-US" altLang="zh-CN" dirty="0">
                <a:hlinkClick r:id="rId4"/>
              </a:rPr>
              <a:t>muhammad.ali@strath.ac.uk</a:t>
            </a:r>
            <a:endParaRPr lang="en-US" altLang="zh-CN" dirty="0"/>
          </a:p>
          <a:p>
            <a:r>
              <a:rPr lang="en-US" altLang="zh-CN" dirty="0">
                <a:hlinkClick r:id="rId5"/>
              </a:rPr>
              <a:t>hengpei.liao@strath.ac.uk</a:t>
            </a:r>
            <a:endParaRPr lang="en-US" altLang="zh-CN" dirty="0"/>
          </a:p>
        </p:txBody>
      </p:sp>
      <p:sp>
        <p:nvSpPr>
          <p:cNvPr id="5" name="文本框 4">
            <a:extLst>
              <a:ext uri="{FF2B5EF4-FFF2-40B4-BE49-F238E27FC236}">
                <a16:creationId xmlns:a16="http://schemas.microsoft.com/office/drawing/2014/main" id="{3FC0FCC1-C49D-4F44-8324-BD5E4B4D4000}"/>
              </a:ext>
            </a:extLst>
          </p:cNvPr>
          <p:cNvSpPr txBox="1"/>
          <p:nvPr/>
        </p:nvSpPr>
        <p:spPr>
          <a:xfrm>
            <a:off x="5012871" y="4142405"/>
            <a:ext cx="4572000" cy="369332"/>
          </a:xfrm>
          <a:prstGeom prst="rect">
            <a:avLst/>
          </a:prstGeom>
          <a:noFill/>
        </p:spPr>
        <p:txBody>
          <a:bodyPr wrap="square">
            <a:spAutoFit/>
          </a:bodyPr>
          <a:lstStyle/>
          <a:p>
            <a:r>
              <a:rPr lang="en-US" altLang="zh-CN" b="1" dirty="0"/>
              <a:t>Applied superconductivity laboratory</a:t>
            </a:r>
            <a:endParaRPr lang="zh-CN" altLang="en-US" b="1" dirty="0"/>
          </a:p>
        </p:txBody>
      </p:sp>
      <p:sp>
        <p:nvSpPr>
          <p:cNvPr id="6" name="日期占位符 5">
            <a:extLst>
              <a:ext uri="{FF2B5EF4-FFF2-40B4-BE49-F238E27FC236}">
                <a16:creationId xmlns:a16="http://schemas.microsoft.com/office/drawing/2014/main" id="{2DD0B1E5-CE39-4091-B771-1B32C50D4965}"/>
              </a:ext>
            </a:extLst>
          </p:cNvPr>
          <p:cNvSpPr>
            <a:spLocks noGrp="1"/>
          </p:cNvSpPr>
          <p:nvPr>
            <p:ph type="dt" sz="half" idx="10"/>
          </p:nvPr>
        </p:nvSpPr>
        <p:spPr/>
        <p:txBody>
          <a:bodyPr/>
          <a:lstStyle/>
          <a:p>
            <a:fld id="{4F030786-897E-449F-B3B5-7957ED405010}" type="datetime1">
              <a:rPr lang="zh-CN" altLang="en-US" smtClean="0"/>
              <a:t>2021/6/21</a:t>
            </a:fld>
            <a:endParaRPr lang="zh-CN" altLang="en-US"/>
          </a:p>
        </p:txBody>
      </p:sp>
    </p:spTree>
    <p:extLst>
      <p:ext uri="{BB962C8B-B14F-4D97-AF65-F5344CB8AC3E}">
        <p14:creationId xmlns:p14="http://schemas.microsoft.com/office/powerpoint/2010/main" val="195958288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p:cNvSpPr/>
          <p:nvPr/>
        </p:nvSpPr>
        <p:spPr>
          <a:xfrm>
            <a:off x="3118959" y="1194624"/>
            <a:ext cx="5572365" cy="448439"/>
          </a:xfrm>
          <a:prstGeom prst="roundRect">
            <a:avLst/>
          </a:pr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思源宋体 CN Heavy" panose="02020900000000000000" pitchFamily="18" charset="-122"/>
              <a:ea typeface="思源宋体 CN Heavy" panose="02020900000000000000" pitchFamily="18" charset="-122"/>
            </a:endParaRPr>
          </a:p>
        </p:txBody>
      </p:sp>
      <p:sp>
        <p:nvSpPr>
          <p:cNvPr id="20" name="椭圆 19"/>
          <p:cNvSpPr/>
          <p:nvPr/>
        </p:nvSpPr>
        <p:spPr>
          <a:xfrm>
            <a:off x="3274449" y="1247652"/>
            <a:ext cx="346249" cy="346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a:solidFill>
                <a:prstClr val="white"/>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21" name="文本框 20"/>
          <p:cNvSpPr txBox="1"/>
          <p:nvPr/>
        </p:nvSpPr>
        <p:spPr>
          <a:xfrm>
            <a:off x="3331471" y="1213140"/>
            <a:ext cx="226724" cy="400110"/>
          </a:xfrm>
          <a:prstGeom prst="rect">
            <a:avLst/>
          </a:prstGeom>
          <a:noFill/>
        </p:spPr>
        <p:txBody>
          <a:bodyPr wrap="square" rtlCol="0">
            <a:spAutoFit/>
          </a:bodyPr>
          <a:lstStyle/>
          <a:p>
            <a:pPr algn="ctr" defTabSz="685800">
              <a:defRPr/>
            </a:pPr>
            <a:r>
              <a:rPr lang="en-US" altLang="zh-CN"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rPr>
              <a:t>1</a:t>
            </a:r>
            <a:endParaRPr lang="zh-CN" altLang="en-US"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19" name="矩形: 圆角 18"/>
          <p:cNvSpPr/>
          <p:nvPr/>
        </p:nvSpPr>
        <p:spPr>
          <a:xfrm>
            <a:off x="3118958" y="3304047"/>
            <a:ext cx="5572363" cy="448439"/>
          </a:xfrm>
          <a:prstGeom prst="roundRect">
            <a:avLst/>
          </a:pr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思源宋体 CN Heavy" panose="02020900000000000000" pitchFamily="18" charset="-122"/>
              <a:ea typeface="思源宋体 CN Heavy" panose="02020900000000000000" pitchFamily="18" charset="-122"/>
            </a:endParaRPr>
          </a:p>
        </p:txBody>
      </p:sp>
      <p:sp>
        <p:nvSpPr>
          <p:cNvPr id="28" name="椭圆 27"/>
          <p:cNvSpPr/>
          <p:nvPr/>
        </p:nvSpPr>
        <p:spPr>
          <a:xfrm>
            <a:off x="3274446" y="3353834"/>
            <a:ext cx="346249" cy="346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a:solidFill>
                <a:prstClr val="white"/>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29" name="文本框 28"/>
          <p:cNvSpPr txBox="1"/>
          <p:nvPr/>
        </p:nvSpPr>
        <p:spPr>
          <a:xfrm>
            <a:off x="3331468" y="3319322"/>
            <a:ext cx="226724" cy="400110"/>
          </a:xfrm>
          <a:prstGeom prst="rect">
            <a:avLst/>
          </a:prstGeom>
          <a:noFill/>
        </p:spPr>
        <p:txBody>
          <a:bodyPr wrap="square" rtlCol="0">
            <a:spAutoFit/>
          </a:bodyPr>
          <a:lstStyle/>
          <a:p>
            <a:pPr algn="ctr" defTabSz="685800">
              <a:defRPr/>
            </a:pPr>
            <a:r>
              <a:rPr lang="en-US" altLang="zh-CN"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rPr>
              <a:t>3</a:t>
            </a:r>
            <a:endParaRPr lang="zh-CN" altLang="en-US"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7" name="Freeform 5"/>
          <p:cNvSpPr/>
          <p:nvPr/>
        </p:nvSpPr>
        <p:spPr bwMode="auto">
          <a:xfrm>
            <a:off x="-3207159" y="401678"/>
            <a:ext cx="6167438" cy="4367213"/>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rgbClr val="025483"/>
          </a:solidFill>
          <a:ln>
            <a:noFill/>
          </a:ln>
        </p:spPr>
        <p:txBody>
          <a:bodyPr vert="horz" wrap="square" lIns="68580" tIns="34290" rIns="68580" bIns="34290" numCol="1" anchor="t" anchorCtr="0" compatLnSpc="1"/>
          <a:lstStyle/>
          <a:p>
            <a:pPr defTabSz="685800">
              <a:defRPr/>
            </a:pPr>
            <a:endParaRPr lang="zh-CN" altLang="en-US" sz="1350" dirty="0">
              <a:solidFill>
                <a:prstClr val="black"/>
              </a:solidFill>
              <a:latin typeface="等线" panose="02010600030101010101" charset="-122"/>
              <a:ea typeface="等线" panose="02010600030101010101" charset="-122"/>
            </a:endParaRPr>
          </a:p>
        </p:txBody>
      </p:sp>
      <p:sp>
        <p:nvSpPr>
          <p:cNvPr id="8" name="文本框 7"/>
          <p:cNvSpPr txBox="1"/>
          <p:nvPr/>
        </p:nvSpPr>
        <p:spPr>
          <a:xfrm>
            <a:off x="3615217" y="1239707"/>
            <a:ext cx="5230940" cy="369332"/>
          </a:xfrm>
          <a:prstGeom prst="rect">
            <a:avLst/>
          </a:prstGeom>
          <a:noFill/>
        </p:spPr>
        <p:txBody>
          <a:bodyPr wrap="square" rtlCol="0">
            <a:spAutoFit/>
          </a:bodyPr>
          <a:lstStyle/>
          <a:p>
            <a:pPr defTabSz="685800">
              <a:defRPr/>
            </a:pPr>
            <a:r>
              <a:rPr lang="en-US" altLang="zh-CN" dirty="0">
                <a:solidFill>
                  <a:prstClr val="white"/>
                </a:solidFill>
                <a:latin typeface="微软雅黑" panose="020B0503020204020204" charset="-122"/>
                <a:ea typeface="微软雅黑" panose="020B0503020204020204" charset="-122"/>
              </a:rPr>
              <a:t>HTS ring magnet</a:t>
            </a:r>
            <a:endParaRPr lang="zh-CN" altLang="en-US" dirty="0">
              <a:solidFill>
                <a:prstClr val="white"/>
              </a:solidFill>
              <a:latin typeface="微软雅黑" panose="020B0503020204020204" charset="-122"/>
              <a:ea typeface="微软雅黑" panose="020B0503020204020204" charset="-122"/>
            </a:endParaRPr>
          </a:p>
        </p:txBody>
      </p:sp>
      <p:sp>
        <p:nvSpPr>
          <p:cNvPr id="12" name="文本框 11"/>
          <p:cNvSpPr txBox="1"/>
          <p:nvPr/>
        </p:nvSpPr>
        <p:spPr>
          <a:xfrm>
            <a:off x="3572038" y="3337506"/>
            <a:ext cx="4376899" cy="369332"/>
          </a:xfrm>
          <a:prstGeom prst="rect">
            <a:avLst/>
          </a:prstGeom>
          <a:noFill/>
        </p:spPr>
        <p:txBody>
          <a:bodyPr wrap="square" rtlCol="0">
            <a:spAutoFit/>
          </a:bodyPr>
          <a:lstStyle/>
          <a:p>
            <a:pPr defTabSz="685800">
              <a:defRPr/>
            </a:pPr>
            <a:r>
              <a:rPr lang="en-US" altLang="zh-CN" dirty="0" err="1">
                <a:solidFill>
                  <a:prstClr val="white"/>
                </a:solidFill>
                <a:latin typeface="微软雅黑" panose="020B0503020204020204" charset="-122"/>
                <a:ea typeface="微软雅黑" panose="020B0503020204020204" charset="-122"/>
              </a:rPr>
              <a:t>Optimised</a:t>
            </a:r>
            <a:r>
              <a:rPr lang="en-US" altLang="zh-CN" dirty="0">
                <a:solidFill>
                  <a:prstClr val="white"/>
                </a:solidFill>
                <a:latin typeface="微软雅黑" panose="020B0503020204020204" charset="-122"/>
                <a:ea typeface="微软雅黑" panose="020B0503020204020204" charset="-122"/>
              </a:rPr>
              <a:t> ring magnet design</a:t>
            </a:r>
            <a:endParaRPr lang="zh-CN" altLang="en-US" dirty="0">
              <a:solidFill>
                <a:prstClr val="white"/>
              </a:solidFill>
              <a:latin typeface="微软雅黑" panose="020B0503020204020204" charset="-122"/>
              <a:ea typeface="微软雅黑" panose="020B0503020204020204" charset="-122"/>
            </a:endParaRPr>
          </a:p>
        </p:txBody>
      </p:sp>
      <p:sp>
        <p:nvSpPr>
          <p:cNvPr id="14" name="矩形 13"/>
          <p:cNvSpPr/>
          <p:nvPr/>
        </p:nvSpPr>
        <p:spPr>
          <a:xfrm>
            <a:off x="255139" y="2062065"/>
            <a:ext cx="2190492" cy="523220"/>
          </a:xfrm>
          <a:prstGeom prst="rect">
            <a:avLst/>
          </a:prstGeom>
        </p:spPr>
        <p:txBody>
          <a:bodyPr wrap="square">
            <a:spAutoFit/>
          </a:bodyPr>
          <a:lstStyle/>
          <a:p>
            <a:pPr algn="ctr" defTabSz="685800">
              <a:defRPr/>
            </a:pPr>
            <a:r>
              <a:rPr lang="en-US" altLang="zh-CN" sz="2800" dirty="0">
                <a:solidFill>
                  <a:srgbClr val="025483"/>
                </a:solidFill>
                <a:latin typeface="Times New Roman" panose="02020603050405020304" pitchFamily="18" charset="0"/>
                <a:ea typeface="微软雅黑 Light" panose="020B0502040204020203" pitchFamily="34" charset="-122"/>
                <a:cs typeface="Times New Roman" panose="02020603050405020304" pitchFamily="18" charset="0"/>
              </a:rPr>
              <a:t>CONTENTS</a:t>
            </a:r>
            <a:endParaRPr lang="zh-CN" altLang="en-US" sz="2800" dirty="0">
              <a:solidFill>
                <a:srgbClr val="025483"/>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 name="矩形: 圆角 1">
            <a:extLst>
              <a:ext uri="{FF2B5EF4-FFF2-40B4-BE49-F238E27FC236}">
                <a16:creationId xmlns:a16="http://schemas.microsoft.com/office/drawing/2014/main" id="{C46A2302-1E69-4462-B022-A587F27C529C}"/>
              </a:ext>
            </a:extLst>
          </p:cNvPr>
          <p:cNvSpPr/>
          <p:nvPr/>
        </p:nvSpPr>
        <p:spPr>
          <a:xfrm>
            <a:off x="3118958" y="2282344"/>
            <a:ext cx="5784877" cy="448439"/>
          </a:xfrm>
          <a:prstGeom prst="roundRect">
            <a:avLst/>
          </a:pr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思源宋体 CN Heavy" panose="02020900000000000000" pitchFamily="18" charset="-122"/>
              <a:ea typeface="思源宋体 CN Heavy" panose="02020900000000000000" pitchFamily="18" charset="-122"/>
            </a:endParaRPr>
          </a:p>
        </p:txBody>
      </p:sp>
      <p:sp>
        <p:nvSpPr>
          <p:cNvPr id="3" name="椭圆 2">
            <a:extLst>
              <a:ext uri="{FF2B5EF4-FFF2-40B4-BE49-F238E27FC236}">
                <a16:creationId xmlns:a16="http://schemas.microsoft.com/office/drawing/2014/main" id="{8F551853-211B-4EBD-82E9-5A4A99650397}"/>
              </a:ext>
            </a:extLst>
          </p:cNvPr>
          <p:cNvSpPr/>
          <p:nvPr/>
        </p:nvSpPr>
        <p:spPr>
          <a:xfrm>
            <a:off x="3274448" y="2341029"/>
            <a:ext cx="346249" cy="346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a:solidFill>
                <a:prstClr val="white"/>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4" name="文本框 3">
            <a:extLst>
              <a:ext uri="{FF2B5EF4-FFF2-40B4-BE49-F238E27FC236}">
                <a16:creationId xmlns:a16="http://schemas.microsoft.com/office/drawing/2014/main" id="{ECE2FFE5-B590-42DD-AFA0-B4129FAF0CD0}"/>
              </a:ext>
            </a:extLst>
          </p:cNvPr>
          <p:cNvSpPr txBox="1"/>
          <p:nvPr/>
        </p:nvSpPr>
        <p:spPr>
          <a:xfrm>
            <a:off x="3331470" y="2306517"/>
            <a:ext cx="226724" cy="400110"/>
          </a:xfrm>
          <a:prstGeom prst="rect">
            <a:avLst/>
          </a:prstGeom>
          <a:noFill/>
        </p:spPr>
        <p:txBody>
          <a:bodyPr wrap="square" rtlCol="0">
            <a:spAutoFit/>
          </a:bodyPr>
          <a:lstStyle/>
          <a:p>
            <a:pPr algn="ctr" defTabSz="685800">
              <a:defRPr/>
            </a:pPr>
            <a:r>
              <a:rPr lang="en-US" altLang="zh-CN"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rPr>
              <a:t>2</a:t>
            </a:r>
            <a:endParaRPr lang="zh-CN" altLang="en-US"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5" name="文本框 4">
            <a:extLst>
              <a:ext uri="{FF2B5EF4-FFF2-40B4-BE49-F238E27FC236}">
                <a16:creationId xmlns:a16="http://schemas.microsoft.com/office/drawing/2014/main" id="{8CEA4AC6-3BC2-4478-8E3D-C75139B10110}"/>
              </a:ext>
            </a:extLst>
          </p:cNvPr>
          <p:cNvSpPr txBox="1"/>
          <p:nvPr/>
        </p:nvSpPr>
        <p:spPr>
          <a:xfrm>
            <a:off x="3622445" y="2337295"/>
            <a:ext cx="5667757" cy="369332"/>
          </a:xfrm>
          <a:prstGeom prst="rect">
            <a:avLst/>
          </a:prstGeom>
          <a:noFill/>
        </p:spPr>
        <p:txBody>
          <a:bodyPr wrap="square" rtlCol="0">
            <a:spAutoFit/>
          </a:bodyPr>
          <a:lstStyle/>
          <a:p>
            <a:pPr defTabSz="685800">
              <a:defRPr/>
            </a:pPr>
            <a:r>
              <a:rPr lang="en-US" altLang="zh-CN" dirty="0">
                <a:solidFill>
                  <a:prstClr val="white"/>
                </a:solidFill>
                <a:latin typeface="微软雅黑" panose="020B0503020204020204" charset="-122"/>
                <a:ea typeface="微软雅黑" panose="020B0503020204020204" charset="-122"/>
              </a:rPr>
              <a:t>3D modelling of superconducting ring magnet</a:t>
            </a:r>
          </a:p>
        </p:txBody>
      </p:sp>
      <p:sp>
        <p:nvSpPr>
          <p:cNvPr id="17" name="矩形: 圆角 16">
            <a:extLst>
              <a:ext uri="{FF2B5EF4-FFF2-40B4-BE49-F238E27FC236}">
                <a16:creationId xmlns:a16="http://schemas.microsoft.com/office/drawing/2014/main" id="{5D04ACB7-FD98-4251-81FE-86B5F3ADD1CE}"/>
              </a:ext>
            </a:extLst>
          </p:cNvPr>
          <p:cNvSpPr/>
          <p:nvPr/>
        </p:nvSpPr>
        <p:spPr>
          <a:xfrm>
            <a:off x="3118958" y="4230738"/>
            <a:ext cx="5572363" cy="448439"/>
          </a:xfrm>
          <a:prstGeom prst="roundRect">
            <a:avLst/>
          </a:prstGeom>
          <a:solidFill>
            <a:srgbClr val="02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思源宋体 CN Heavy" panose="02020900000000000000" pitchFamily="18" charset="-122"/>
              <a:ea typeface="思源宋体 CN Heavy" panose="02020900000000000000" pitchFamily="18" charset="-122"/>
            </a:endParaRPr>
          </a:p>
        </p:txBody>
      </p:sp>
      <p:sp>
        <p:nvSpPr>
          <p:cNvPr id="18" name="椭圆 17">
            <a:extLst>
              <a:ext uri="{FF2B5EF4-FFF2-40B4-BE49-F238E27FC236}">
                <a16:creationId xmlns:a16="http://schemas.microsoft.com/office/drawing/2014/main" id="{4A1B2761-8F76-46A5-8738-35EAF9D690F8}"/>
              </a:ext>
            </a:extLst>
          </p:cNvPr>
          <p:cNvSpPr/>
          <p:nvPr/>
        </p:nvSpPr>
        <p:spPr>
          <a:xfrm>
            <a:off x="3274446" y="4280525"/>
            <a:ext cx="346249" cy="346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a:solidFill>
                <a:prstClr val="white"/>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22" name="文本框 21">
            <a:extLst>
              <a:ext uri="{FF2B5EF4-FFF2-40B4-BE49-F238E27FC236}">
                <a16:creationId xmlns:a16="http://schemas.microsoft.com/office/drawing/2014/main" id="{67586DD1-988B-49F7-BE0F-A234B4149483}"/>
              </a:ext>
            </a:extLst>
          </p:cNvPr>
          <p:cNvSpPr txBox="1"/>
          <p:nvPr/>
        </p:nvSpPr>
        <p:spPr>
          <a:xfrm>
            <a:off x="3331468" y="4246013"/>
            <a:ext cx="226724" cy="400110"/>
          </a:xfrm>
          <a:prstGeom prst="rect">
            <a:avLst/>
          </a:prstGeom>
          <a:noFill/>
        </p:spPr>
        <p:txBody>
          <a:bodyPr wrap="square" rtlCol="0">
            <a:spAutoFit/>
          </a:bodyPr>
          <a:lstStyle/>
          <a:p>
            <a:pPr algn="ctr" defTabSz="685800">
              <a:defRPr/>
            </a:pPr>
            <a:r>
              <a:rPr lang="en-US" altLang="zh-CN"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rPr>
              <a:t>4</a:t>
            </a:r>
            <a:endParaRPr lang="zh-CN" altLang="en-US" sz="2000" dirty="0">
              <a:solidFill>
                <a:srgbClr val="025483"/>
              </a:solidFill>
              <a:latin typeface="Times New Roman" panose="02020603050405020304" pitchFamily="18" charset="0"/>
              <a:ea typeface="思源宋体 CN Heavy" panose="02020900000000000000" pitchFamily="18" charset="-122"/>
              <a:cs typeface="Times New Roman" panose="02020603050405020304" pitchFamily="18" charset="0"/>
            </a:endParaRPr>
          </a:p>
        </p:txBody>
      </p:sp>
      <p:sp>
        <p:nvSpPr>
          <p:cNvPr id="23" name="文本框 22">
            <a:extLst>
              <a:ext uri="{FF2B5EF4-FFF2-40B4-BE49-F238E27FC236}">
                <a16:creationId xmlns:a16="http://schemas.microsoft.com/office/drawing/2014/main" id="{328FF671-41DF-4EA7-B943-9636F1D5A03B}"/>
              </a:ext>
            </a:extLst>
          </p:cNvPr>
          <p:cNvSpPr txBox="1"/>
          <p:nvPr/>
        </p:nvSpPr>
        <p:spPr>
          <a:xfrm>
            <a:off x="3572038" y="4264197"/>
            <a:ext cx="4376899" cy="369332"/>
          </a:xfrm>
          <a:prstGeom prst="rect">
            <a:avLst/>
          </a:prstGeom>
          <a:noFill/>
        </p:spPr>
        <p:txBody>
          <a:bodyPr wrap="square" rtlCol="0">
            <a:spAutoFit/>
          </a:bodyPr>
          <a:lstStyle/>
          <a:p>
            <a:pPr defTabSz="685800">
              <a:defRPr/>
            </a:pPr>
            <a:r>
              <a:rPr lang="en-US" altLang="zh-CN" dirty="0">
                <a:solidFill>
                  <a:prstClr val="white"/>
                </a:solidFill>
                <a:latin typeface="微软雅黑" panose="020B0503020204020204" charset="-122"/>
                <a:ea typeface="微软雅黑" panose="020B0503020204020204" charset="-122"/>
              </a:rPr>
              <a:t>Conclusion</a:t>
            </a:r>
            <a:endParaRPr lang="zh-CN" altLang="en-US" dirty="0">
              <a:solidFill>
                <a:prstClr val="white"/>
              </a:solidFill>
              <a:latin typeface="微软雅黑" panose="020B0503020204020204" charset="-122"/>
              <a:ea typeface="微软雅黑" panose="020B0503020204020204" charset="-122"/>
            </a:endParaRPr>
          </a:p>
        </p:txBody>
      </p:sp>
      <p:sp>
        <p:nvSpPr>
          <p:cNvPr id="6" name="日期占位符 5">
            <a:extLst>
              <a:ext uri="{FF2B5EF4-FFF2-40B4-BE49-F238E27FC236}">
                <a16:creationId xmlns:a16="http://schemas.microsoft.com/office/drawing/2014/main" id="{F83B9DAE-C51E-4805-88F2-B07362DCB37B}"/>
              </a:ext>
            </a:extLst>
          </p:cNvPr>
          <p:cNvSpPr>
            <a:spLocks noGrp="1"/>
          </p:cNvSpPr>
          <p:nvPr>
            <p:ph type="dt" sz="half" idx="10"/>
          </p:nvPr>
        </p:nvSpPr>
        <p:spPr/>
        <p:txBody>
          <a:bodyPr/>
          <a:lstStyle/>
          <a:p>
            <a:fld id="{84D00930-2A52-4267-A8C3-333F31CFD692}" type="datetime1">
              <a:rPr lang="zh-CN" altLang="en-US" smtClean="0"/>
              <a:t>2021/6/21</a:t>
            </a:fld>
            <a:endParaRPr lang="zh-CN" altLang="en-US" dirty="0"/>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内容占位符 58"/>
          <p:cNvSpPr>
            <a:spLocks noGrp="1"/>
          </p:cNvSpPr>
          <p:nvPr>
            <p:ph sz="quarter" idx="13"/>
          </p:nvPr>
        </p:nvSpPr>
        <p:spPr>
          <a:xfrm>
            <a:off x="112733" y="253772"/>
            <a:ext cx="6179525" cy="314614"/>
          </a:xfrm>
        </p:spPr>
        <p:txBody>
          <a:bodyPr/>
          <a:lstStyle/>
          <a:p>
            <a:r>
              <a:rPr lang="en-US" altLang="zh-CN" dirty="0"/>
              <a:t>1.1 Fabrication of ring magnets</a:t>
            </a:r>
          </a:p>
          <a:p>
            <a:endParaRPr lang="zh-CN" altLang="en-US" dirty="0"/>
          </a:p>
        </p:txBody>
      </p:sp>
      <p:cxnSp>
        <p:nvCxnSpPr>
          <p:cNvPr id="5" name="直接箭头连接符 4">
            <a:extLst>
              <a:ext uri="{FF2B5EF4-FFF2-40B4-BE49-F238E27FC236}">
                <a16:creationId xmlns:a16="http://schemas.microsoft.com/office/drawing/2014/main" id="{98385CC3-8914-48C4-8388-BDAC9D5F7130}"/>
              </a:ext>
            </a:extLst>
          </p:cNvPr>
          <p:cNvCxnSpPr>
            <a:cxnSpLocks/>
          </p:cNvCxnSpPr>
          <p:nvPr/>
        </p:nvCxnSpPr>
        <p:spPr>
          <a:xfrm>
            <a:off x="804838" y="3576416"/>
            <a:ext cx="408877" cy="471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D84FCF55-7CC5-4CE4-99FB-82392C510FCB}"/>
              </a:ext>
            </a:extLst>
          </p:cNvPr>
          <p:cNvPicPr>
            <a:picLocks noChangeAspect="1"/>
          </p:cNvPicPr>
          <p:nvPr/>
        </p:nvPicPr>
        <p:blipFill rotWithShape="1">
          <a:blip r:embed="rId3"/>
          <a:srcRect t="53147" r="63346"/>
          <a:stretch/>
        </p:blipFill>
        <p:spPr>
          <a:xfrm>
            <a:off x="422737" y="2847583"/>
            <a:ext cx="1779536" cy="1849305"/>
          </a:xfrm>
          <a:prstGeom prst="rect">
            <a:avLst/>
          </a:prstGeom>
        </p:spPr>
      </p:pic>
      <p:pic>
        <p:nvPicPr>
          <p:cNvPr id="24" name="Picture 14">
            <a:extLst>
              <a:ext uri="{FF2B5EF4-FFF2-40B4-BE49-F238E27FC236}">
                <a16:creationId xmlns:a16="http://schemas.microsoft.com/office/drawing/2014/main" id="{F342486A-249B-44D7-876A-F08D71CB9489}"/>
              </a:ext>
            </a:extLst>
          </p:cNvPr>
          <p:cNvPicPr>
            <a:picLocks noChangeAspect="1"/>
          </p:cNvPicPr>
          <p:nvPr/>
        </p:nvPicPr>
        <p:blipFill>
          <a:blip r:embed="rId4"/>
          <a:stretch>
            <a:fillRect/>
          </a:stretch>
        </p:blipFill>
        <p:spPr>
          <a:xfrm>
            <a:off x="384791" y="982374"/>
            <a:ext cx="1837852" cy="1596949"/>
          </a:xfrm>
          <a:prstGeom prst="rect">
            <a:avLst/>
          </a:prstGeom>
        </p:spPr>
      </p:pic>
      <p:grpSp>
        <p:nvGrpSpPr>
          <p:cNvPr id="25" name="Group 6">
            <a:extLst>
              <a:ext uri="{FF2B5EF4-FFF2-40B4-BE49-F238E27FC236}">
                <a16:creationId xmlns:a16="http://schemas.microsoft.com/office/drawing/2014/main" id="{107FA06D-02E3-48FB-BA5C-8026335E8B04}"/>
              </a:ext>
            </a:extLst>
          </p:cNvPr>
          <p:cNvGrpSpPr/>
          <p:nvPr/>
        </p:nvGrpSpPr>
        <p:grpSpPr>
          <a:xfrm>
            <a:off x="5133907" y="696087"/>
            <a:ext cx="3142560" cy="2310887"/>
            <a:chOff x="878739" y="2856263"/>
            <a:chExt cx="4854073" cy="3259766"/>
          </a:xfrm>
        </p:grpSpPr>
        <p:pic>
          <p:nvPicPr>
            <p:cNvPr id="26" name="Picture 1">
              <a:extLst>
                <a:ext uri="{FF2B5EF4-FFF2-40B4-BE49-F238E27FC236}">
                  <a16:creationId xmlns:a16="http://schemas.microsoft.com/office/drawing/2014/main" id="{3DEE7359-7D97-453D-882E-49E621E84B4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794" y="2856263"/>
              <a:ext cx="4671696" cy="3171190"/>
            </a:xfrm>
            <a:prstGeom prst="rect">
              <a:avLst/>
            </a:prstGeom>
            <a:noFill/>
          </p:spPr>
        </p:pic>
        <p:sp>
          <p:nvSpPr>
            <p:cNvPr id="30" name="TextBox 5">
              <a:extLst>
                <a:ext uri="{FF2B5EF4-FFF2-40B4-BE49-F238E27FC236}">
                  <a16:creationId xmlns:a16="http://schemas.microsoft.com/office/drawing/2014/main" id="{97D742F9-6AF8-45FA-9BFD-FCB5C2231668}"/>
                </a:ext>
              </a:extLst>
            </p:cNvPr>
            <p:cNvSpPr txBox="1"/>
            <p:nvPr/>
          </p:nvSpPr>
          <p:spPr>
            <a:xfrm>
              <a:off x="878739" y="5725291"/>
              <a:ext cx="4854073" cy="390738"/>
            </a:xfrm>
            <a:prstGeom prst="rect">
              <a:avLst/>
            </a:prstGeom>
            <a:noFill/>
          </p:spPr>
          <p:txBody>
            <a:bodyPr wrap="square" rtlCol="0">
              <a:spAutoFit/>
            </a:bodyPr>
            <a:lstStyle/>
            <a:p>
              <a:r>
                <a:rPr lang="en-GB" sz="1200" b="1" dirty="0">
                  <a:latin typeface="Microsoft JhengHei" panose="020B0604030504040204" pitchFamily="34" charset="-120"/>
                  <a:ea typeface="Microsoft JhengHei" panose="020B0604030504040204" pitchFamily="34" charset="-120"/>
                  <a:cs typeface="Times New Roman" panose="02020603050405020304" pitchFamily="18" charset="0"/>
                </a:rPr>
                <a:t>Structure of the ring magnet</a:t>
              </a:r>
            </a:p>
          </p:txBody>
        </p:sp>
      </p:grpSp>
      <p:grpSp>
        <p:nvGrpSpPr>
          <p:cNvPr id="31" name="Group 4">
            <a:extLst>
              <a:ext uri="{FF2B5EF4-FFF2-40B4-BE49-F238E27FC236}">
                <a16:creationId xmlns:a16="http://schemas.microsoft.com/office/drawing/2014/main" id="{C09334C4-599C-4C98-9D9A-9EAC5DFBBCCF}"/>
              </a:ext>
            </a:extLst>
          </p:cNvPr>
          <p:cNvGrpSpPr/>
          <p:nvPr/>
        </p:nvGrpSpPr>
        <p:grpSpPr>
          <a:xfrm>
            <a:off x="2469278" y="945294"/>
            <a:ext cx="2221629" cy="2686818"/>
            <a:chOff x="1440739" y="2967335"/>
            <a:chExt cx="2305439" cy="3046067"/>
          </a:xfrm>
        </p:grpSpPr>
        <p:sp>
          <p:nvSpPr>
            <p:cNvPr id="32" name="TextBox 7">
              <a:extLst>
                <a:ext uri="{FF2B5EF4-FFF2-40B4-BE49-F238E27FC236}">
                  <a16:creationId xmlns:a16="http://schemas.microsoft.com/office/drawing/2014/main" id="{D0B14E31-B54C-413D-AAEC-96CF981C57C0}"/>
                </a:ext>
              </a:extLst>
            </p:cNvPr>
            <p:cNvSpPr txBox="1"/>
            <p:nvPr/>
          </p:nvSpPr>
          <p:spPr>
            <a:xfrm>
              <a:off x="1440739" y="2967335"/>
              <a:ext cx="2305439" cy="369332"/>
            </a:xfrm>
            <a:prstGeom prst="rect">
              <a:avLst/>
            </a:prstGeom>
            <a:noFill/>
          </p:spPr>
          <p:txBody>
            <a:bodyPr wrap="none" rtlCol="0">
              <a:spAutoFit/>
            </a:bodyPr>
            <a:lstStyle/>
            <a:p>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Splitting HTS tapes</a:t>
              </a:r>
            </a:p>
          </p:txBody>
        </p:sp>
        <p:sp>
          <p:nvSpPr>
            <p:cNvPr id="33" name="TextBox 8">
              <a:extLst>
                <a:ext uri="{FF2B5EF4-FFF2-40B4-BE49-F238E27FC236}">
                  <a16:creationId xmlns:a16="http://schemas.microsoft.com/office/drawing/2014/main" id="{1D20B782-E3C4-435E-90AB-DC4B2561E75E}"/>
                </a:ext>
              </a:extLst>
            </p:cNvPr>
            <p:cNvSpPr txBox="1"/>
            <p:nvPr/>
          </p:nvSpPr>
          <p:spPr>
            <a:xfrm>
              <a:off x="1769546" y="3853437"/>
              <a:ext cx="1647823" cy="369331"/>
            </a:xfrm>
            <a:prstGeom prst="rect">
              <a:avLst/>
            </a:prstGeom>
            <a:noFill/>
          </p:spPr>
          <p:txBody>
            <a:bodyPr wrap="none" rtlCol="0">
              <a:spAutoFit/>
            </a:bodyPr>
            <a:lstStyle/>
            <a:p>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Create stacks</a:t>
              </a:r>
            </a:p>
          </p:txBody>
        </p:sp>
        <p:sp>
          <p:nvSpPr>
            <p:cNvPr id="34" name="TextBox 9">
              <a:extLst>
                <a:ext uri="{FF2B5EF4-FFF2-40B4-BE49-F238E27FC236}">
                  <a16:creationId xmlns:a16="http://schemas.microsoft.com/office/drawing/2014/main" id="{6B35B08E-0049-4D86-96AE-1CDD99A94C87}"/>
                </a:ext>
              </a:extLst>
            </p:cNvPr>
            <p:cNvSpPr txBox="1"/>
            <p:nvPr/>
          </p:nvSpPr>
          <p:spPr>
            <a:xfrm>
              <a:off x="1565772" y="4727931"/>
              <a:ext cx="2055371" cy="369332"/>
            </a:xfrm>
            <a:prstGeom prst="rect">
              <a:avLst/>
            </a:prstGeom>
            <a:noFill/>
          </p:spPr>
          <p:txBody>
            <a:bodyPr wrap="none" rtlCol="0">
              <a:spAutoFit/>
            </a:bodyPr>
            <a:lstStyle/>
            <a:p>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Arranging stacks</a:t>
              </a:r>
            </a:p>
          </p:txBody>
        </p:sp>
        <p:sp>
          <p:nvSpPr>
            <p:cNvPr id="35" name="TextBox 10">
              <a:extLst>
                <a:ext uri="{FF2B5EF4-FFF2-40B4-BE49-F238E27FC236}">
                  <a16:creationId xmlns:a16="http://schemas.microsoft.com/office/drawing/2014/main" id="{9A5D7E9B-501C-44E2-ABB1-0E3D2E5BEDBA}"/>
                </a:ext>
              </a:extLst>
            </p:cNvPr>
            <p:cNvSpPr txBox="1"/>
            <p:nvPr/>
          </p:nvSpPr>
          <p:spPr>
            <a:xfrm>
              <a:off x="1711190" y="5644070"/>
              <a:ext cx="1745991" cy="369332"/>
            </a:xfrm>
            <a:prstGeom prst="rect">
              <a:avLst/>
            </a:prstGeom>
            <a:noFill/>
          </p:spPr>
          <p:txBody>
            <a:bodyPr wrap="none" rtlCol="0">
              <a:spAutoFit/>
            </a:bodyPr>
            <a:lstStyle/>
            <a:p>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Encapsulation</a:t>
              </a:r>
            </a:p>
          </p:txBody>
        </p:sp>
        <p:cxnSp>
          <p:nvCxnSpPr>
            <p:cNvPr id="39" name="Straight Arrow Connector 12">
              <a:extLst>
                <a:ext uri="{FF2B5EF4-FFF2-40B4-BE49-F238E27FC236}">
                  <a16:creationId xmlns:a16="http://schemas.microsoft.com/office/drawing/2014/main" id="{1E374D24-B051-456A-B842-04FFDDDE3B36}"/>
                </a:ext>
              </a:extLst>
            </p:cNvPr>
            <p:cNvCxnSpPr>
              <a:cxnSpLocks/>
              <a:stCxn id="32" idx="2"/>
              <a:endCxn id="33" idx="0"/>
            </p:cNvCxnSpPr>
            <p:nvPr/>
          </p:nvCxnSpPr>
          <p:spPr>
            <a:xfrm flipH="1">
              <a:off x="2593458" y="3336666"/>
              <a:ext cx="1" cy="5167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13">
              <a:extLst>
                <a:ext uri="{FF2B5EF4-FFF2-40B4-BE49-F238E27FC236}">
                  <a16:creationId xmlns:a16="http://schemas.microsoft.com/office/drawing/2014/main" id="{4FB7ABF0-AF5A-4BC4-91B6-24C67C9BBA72}"/>
                </a:ext>
              </a:extLst>
            </p:cNvPr>
            <p:cNvCxnSpPr>
              <a:cxnSpLocks/>
              <a:stCxn id="33" idx="2"/>
              <a:endCxn id="34" idx="0"/>
            </p:cNvCxnSpPr>
            <p:nvPr/>
          </p:nvCxnSpPr>
          <p:spPr>
            <a:xfrm>
              <a:off x="2593458" y="4222768"/>
              <a:ext cx="0" cy="5051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15">
              <a:extLst>
                <a:ext uri="{FF2B5EF4-FFF2-40B4-BE49-F238E27FC236}">
                  <a16:creationId xmlns:a16="http://schemas.microsoft.com/office/drawing/2014/main" id="{7B42CCF6-D07C-4002-BA8C-4CBD8E846940}"/>
                </a:ext>
              </a:extLst>
            </p:cNvPr>
            <p:cNvCxnSpPr>
              <a:cxnSpLocks/>
              <a:stCxn id="34" idx="2"/>
              <a:endCxn id="35" idx="0"/>
            </p:cNvCxnSpPr>
            <p:nvPr/>
          </p:nvCxnSpPr>
          <p:spPr>
            <a:xfrm flipH="1">
              <a:off x="2584186" y="5097263"/>
              <a:ext cx="9272" cy="5468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直接箭头连接符 16">
            <a:extLst>
              <a:ext uri="{FF2B5EF4-FFF2-40B4-BE49-F238E27FC236}">
                <a16:creationId xmlns:a16="http://schemas.microsoft.com/office/drawing/2014/main" id="{DA03AD2D-7E07-4D58-A8BF-92B4B921923E}"/>
              </a:ext>
            </a:extLst>
          </p:cNvPr>
          <p:cNvCxnSpPr>
            <a:cxnSpLocks/>
          </p:cNvCxnSpPr>
          <p:nvPr/>
        </p:nvCxnSpPr>
        <p:spPr>
          <a:xfrm>
            <a:off x="1622543" y="1704427"/>
            <a:ext cx="0" cy="536884"/>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44" name="文本框 43">
            <a:extLst>
              <a:ext uri="{FF2B5EF4-FFF2-40B4-BE49-F238E27FC236}">
                <a16:creationId xmlns:a16="http://schemas.microsoft.com/office/drawing/2014/main" id="{2AD28F33-6CF6-4DF1-9C49-4391EE7CC0FF}"/>
              </a:ext>
            </a:extLst>
          </p:cNvPr>
          <p:cNvSpPr txBox="1"/>
          <p:nvPr/>
        </p:nvSpPr>
        <p:spPr>
          <a:xfrm>
            <a:off x="1090987" y="2288703"/>
            <a:ext cx="1063112" cy="276999"/>
          </a:xfrm>
          <a:prstGeom prst="rect">
            <a:avLst/>
          </a:prstGeom>
          <a:noFill/>
        </p:spPr>
        <p:txBody>
          <a:bodyPr wrap="none" rtlCol="0">
            <a:spAutoFit/>
          </a:bodyPr>
          <a:lstStyle/>
          <a:p>
            <a:r>
              <a:rPr lang="en-US" altLang="zh-CN" sz="1200" b="1" dirty="0"/>
              <a:t>Opened side</a:t>
            </a:r>
            <a:endParaRPr lang="zh-CN" altLang="en-US" sz="1200" b="1" dirty="0"/>
          </a:p>
        </p:txBody>
      </p:sp>
      <p:cxnSp>
        <p:nvCxnSpPr>
          <p:cNvPr id="46" name="直接箭头连接符 45">
            <a:extLst>
              <a:ext uri="{FF2B5EF4-FFF2-40B4-BE49-F238E27FC236}">
                <a16:creationId xmlns:a16="http://schemas.microsoft.com/office/drawing/2014/main" id="{21B3EBF0-3B26-4A0C-BC70-0EDBBDE28A9A}"/>
              </a:ext>
            </a:extLst>
          </p:cNvPr>
          <p:cNvCxnSpPr>
            <a:cxnSpLocks/>
          </p:cNvCxnSpPr>
          <p:nvPr/>
        </p:nvCxnSpPr>
        <p:spPr>
          <a:xfrm flipV="1">
            <a:off x="1090987" y="979301"/>
            <a:ext cx="373427" cy="400052"/>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47" name="文本框 46">
            <a:extLst>
              <a:ext uri="{FF2B5EF4-FFF2-40B4-BE49-F238E27FC236}">
                <a16:creationId xmlns:a16="http://schemas.microsoft.com/office/drawing/2014/main" id="{9D955D68-374A-4044-ABE9-8E954DC6C94F}"/>
              </a:ext>
            </a:extLst>
          </p:cNvPr>
          <p:cNvSpPr txBox="1"/>
          <p:nvPr/>
        </p:nvSpPr>
        <p:spPr>
          <a:xfrm>
            <a:off x="1163024" y="702302"/>
            <a:ext cx="974947" cy="276999"/>
          </a:xfrm>
          <a:prstGeom prst="rect">
            <a:avLst/>
          </a:prstGeom>
          <a:noFill/>
        </p:spPr>
        <p:txBody>
          <a:bodyPr wrap="none" rtlCol="0">
            <a:spAutoFit/>
          </a:bodyPr>
          <a:lstStyle/>
          <a:p>
            <a:r>
              <a:rPr lang="en-US" altLang="zh-CN" sz="1200" b="1" dirty="0"/>
              <a:t>Closed side</a:t>
            </a:r>
            <a:endParaRPr lang="zh-CN" altLang="en-US" sz="1200" b="1" dirty="0"/>
          </a:p>
        </p:txBody>
      </p:sp>
      <p:sp>
        <p:nvSpPr>
          <p:cNvPr id="48" name="文本框 47">
            <a:extLst>
              <a:ext uri="{FF2B5EF4-FFF2-40B4-BE49-F238E27FC236}">
                <a16:creationId xmlns:a16="http://schemas.microsoft.com/office/drawing/2014/main" id="{A7451BD7-E9AA-47FA-83B3-677CD193F50F}"/>
              </a:ext>
            </a:extLst>
          </p:cNvPr>
          <p:cNvSpPr txBox="1"/>
          <p:nvPr/>
        </p:nvSpPr>
        <p:spPr>
          <a:xfrm>
            <a:off x="455364" y="4731032"/>
            <a:ext cx="1816972" cy="276999"/>
          </a:xfrm>
          <a:prstGeom prst="rect">
            <a:avLst/>
          </a:prstGeom>
          <a:noFill/>
        </p:spPr>
        <p:txBody>
          <a:bodyPr wrap="none" rtlCol="0">
            <a:spAutoFit/>
          </a:bodyPr>
          <a:lstStyle/>
          <a:p>
            <a:r>
              <a:rPr lang="en-US" altLang="zh-CN" sz="1200" b="1">
                <a:latin typeface="Microsoft JhengHei" panose="020B0604030504040204" pitchFamily="34" charset="-120"/>
                <a:ea typeface="Microsoft JhengHei" panose="020B0604030504040204" pitchFamily="34" charset="-120"/>
              </a:rPr>
              <a:t>paraffin impregnation</a:t>
            </a:r>
            <a:endParaRPr lang="zh-CN" altLang="en-US" sz="1200" b="1" dirty="0">
              <a:latin typeface="Microsoft JhengHei" panose="020B0604030504040204" pitchFamily="34" charset="-120"/>
              <a:ea typeface="Microsoft JhengHei" panose="020B0604030504040204" pitchFamily="34" charset="-120"/>
            </a:endParaRPr>
          </a:p>
        </p:txBody>
      </p:sp>
      <p:graphicFrame>
        <p:nvGraphicFramePr>
          <p:cNvPr id="50" name="Table 9">
            <a:extLst>
              <a:ext uri="{FF2B5EF4-FFF2-40B4-BE49-F238E27FC236}">
                <a16:creationId xmlns:a16="http://schemas.microsoft.com/office/drawing/2014/main" id="{43F58776-0D8B-448F-A381-E78D5CB5FF34}"/>
              </a:ext>
            </a:extLst>
          </p:cNvPr>
          <p:cNvGraphicFramePr>
            <a:graphicFrameLocks noGrp="1"/>
          </p:cNvGraphicFramePr>
          <p:nvPr>
            <p:extLst>
              <p:ext uri="{D42A27DB-BD31-4B8C-83A1-F6EECF244321}">
                <p14:modId xmlns:p14="http://schemas.microsoft.com/office/powerpoint/2010/main" val="331241907"/>
              </p:ext>
            </p:extLst>
          </p:nvPr>
        </p:nvGraphicFramePr>
        <p:xfrm>
          <a:off x="4485720" y="3111053"/>
          <a:ext cx="3682422" cy="1929809"/>
        </p:xfrm>
        <a:graphic>
          <a:graphicData uri="http://schemas.openxmlformats.org/drawingml/2006/table">
            <a:tbl>
              <a:tblPr firstRow="1" bandRow="1">
                <a:tableStyleId>{5C22544A-7EE6-4342-B048-85BDC9FD1C3A}</a:tableStyleId>
              </a:tblPr>
              <a:tblGrid>
                <a:gridCol w="2295831">
                  <a:extLst>
                    <a:ext uri="{9D8B030D-6E8A-4147-A177-3AD203B41FA5}">
                      <a16:colId xmlns:a16="http://schemas.microsoft.com/office/drawing/2014/main" val="2748796006"/>
                    </a:ext>
                  </a:extLst>
                </a:gridCol>
                <a:gridCol w="1386591">
                  <a:extLst>
                    <a:ext uri="{9D8B030D-6E8A-4147-A177-3AD203B41FA5}">
                      <a16:colId xmlns:a16="http://schemas.microsoft.com/office/drawing/2014/main" val="2122746959"/>
                    </a:ext>
                  </a:extLst>
                </a:gridCol>
              </a:tblGrid>
              <a:tr h="443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Sample parameters</a:t>
                      </a:r>
                    </a:p>
                  </a:txBody>
                  <a:tcPr>
                    <a:solidFill>
                      <a:srgbClr val="0254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Value</a:t>
                      </a:r>
                    </a:p>
                  </a:txBody>
                  <a:tcPr>
                    <a:solidFill>
                      <a:srgbClr val="025483"/>
                    </a:solidFill>
                  </a:tcPr>
                </a:tc>
                <a:extLst>
                  <a:ext uri="{0D108BD9-81ED-4DB2-BD59-A6C34878D82A}">
                    <a16:rowId xmlns:a16="http://schemas.microsoft.com/office/drawing/2014/main" val="1521891687"/>
                  </a:ext>
                </a:extLst>
              </a:tr>
              <a:tr h="25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Inner magnet diameter</a:t>
                      </a:r>
                    </a:p>
                  </a:txBody>
                  <a:tcPr>
                    <a:solidFill>
                      <a:schemeClr val="bg2"/>
                    </a:solidFill>
                  </a:tcPr>
                </a:tc>
                <a:tc>
                  <a:txBody>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10 mm</a:t>
                      </a:r>
                    </a:p>
                  </a:txBody>
                  <a:tcPr>
                    <a:solidFill>
                      <a:schemeClr val="bg2"/>
                    </a:solidFill>
                  </a:tcPr>
                </a:tc>
                <a:extLst>
                  <a:ext uri="{0D108BD9-81ED-4DB2-BD59-A6C34878D82A}">
                    <a16:rowId xmlns:a16="http://schemas.microsoft.com/office/drawing/2014/main" val="984517412"/>
                  </a:ext>
                </a:extLst>
              </a:tr>
              <a:tr h="25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Outer magnet diameter</a:t>
                      </a:r>
                    </a:p>
                  </a:txBody>
                  <a:tcPr>
                    <a:solidFill>
                      <a:schemeClr val="bg2"/>
                    </a:solidFill>
                  </a:tcPr>
                </a:tc>
                <a:tc>
                  <a:txBody>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90 mm</a:t>
                      </a:r>
                    </a:p>
                  </a:txBody>
                  <a:tcPr>
                    <a:solidFill>
                      <a:schemeClr val="bg2"/>
                    </a:solidFill>
                  </a:tcPr>
                </a:tc>
                <a:extLst>
                  <a:ext uri="{0D108BD9-81ED-4DB2-BD59-A6C34878D82A}">
                    <a16:rowId xmlns:a16="http://schemas.microsoft.com/office/drawing/2014/main" val="3142421168"/>
                  </a:ext>
                </a:extLst>
              </a:tr>
              <a:tr h="25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latin typeface="Microsoft JhengHei" panose="020B0604030504040204" pitchFamily="34" charset="-120"/>
                          <a:ea typeface="Microsoft JhengHei" panose="020B0604030504040204" pitchFamily="34" charset="-120"/>
                          <a:cs typeface="Times New Roman" panose="02020603050405020304" pitchFamily="18" charset="0"/>
                        </a:rPr>
                        <a:t>Ic</a:t>
                      </a: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 of each tape</a:t>
                      </a:r>
                    </a:p>
                  </a:txBody>
                  <a:tcPr>
                    <a:solidFill>
                      <a:schemeClr val="bg2"/>
                    </a:solidFill>
                  </a:tcPr>
                </a:tc>
                <a:tc>
                  <a:txBody>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500 A</a:t>
                      </a:r>
                    </a:p>
                  </a:txBody>
                  <a:tcPr>
                    <a:solidFill>
                      <a:schemeClr val="bg2"/>
                    </a:solidFill>
                  </a:tcPr>
                </a:tc>
                <a:extLst>
                  <a:ext uri="{0D108BD9-81ED-4DB2-BD59-A6C34878D82A}">
                    <a16:rowId xmlns:a16="http://schemas.microsoft.com/office/drawing/2014/main" val="4243223998"/>
                  </a:ext>
                </a:extLst>
              </a:tr>
              <a:tr h="257186">
                <a:tc>
                  <a:txBody>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No. of rings</a:t>
                      </a:r>
                    </a:p>
                  </a:txBody>
                  <a:tcPr>
                    <a:solidFill>
                      <a:schemeClr val="bg2"/>
                    </a:solidFill>
                  </a:tcPr>
                </a:tc>
                <a:tc>
                  <a:txBody>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200</a:t>
                      </a:r>
                    </a:p>
                  </a:txBody>
                  <a:tcPr>
                    <a:solidFill>
                      <a:schemeClr val="bg2"/>
                    </a:solidFill>
                  </a:tcPr>
                </a:tc>
                <a:extLst>
                  <a:ext uri="{0D108BD9-81ED-4DB2-BD59-A6C34878D82A}">
                    <a16:rowId xmlns:a16="http://schemas.microsoft.com/office/drawing/2014/main" val="3883867553"/>
                  </a:ext>
                </a:extLst>
              </a:tr>
              <a:tr h="25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Tape supplier</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JhengHei" panose="020B0604030504040204" pitchFamily="34" charset="-120"/>
                          <a:ea typeface="Microsoft JhengHei" panose="020B0604030504040204" pitchFamily="34" charset="-120"/>
                          <a:cs typeface="Times New Roman" panose="02020603050405020304" pitchFamily="18" charset="0"/>
                        </a:rPr>
                        <a:t>Superpower</a:t>
                      </a:r>
                    </a:p>
                  </a:txBody>
                  <a:tcPr>
                    <a:solidFill>
                      <a:schemeClr val="bg2"/>
                    </a:solidFill>
                  </a:tcPr>
                </a:tc>
                <a:extLst>
                  <a:ext uri="{0D108BD9-81ED-4DB2-BD59-A6C34878D82A}">
                    <a16:rowId xmlns:a16="http://schemas.microsoft.com/office/drawing/2014/main" val="1945279525"/>
                  </a:ext>
                </a:extLst>
              </a:tr>
            </a:tbl>
          </a:graphicData>
        </a:graphic>
      </p:graphicFrame>
      <p:sp>
        <p:nvSpPr>
          <p:cNvPr id="3" name="日期占位符 2">
            <a:extLst>
              <a:ext uri="{FF2B5EF4-FFF2-40B4-BE49-F238E27FC236}">
                <a16:creationId xmlns:a16="http://schemas.microsoft.com/office/drawing/2014/main" id="{C0CB6D21-5337-47B5-9D90-0354DDE0C369}"/>
              </a:ext>
            </a:extLst>
          </p:cNvPr>
          <p:cNvSpPr>
            <a:spLocks noGrp="1"/>
          </p:cNvSpPr>
          <p:nvPr>
            <p:ph type="dt" sz="half" idx="10"/>
          </p:nvPr>
        </p:nvSpPr>
        <p:spPr/>
        <p:txBody>
          <a:bodyPr/>
          <a:lstStyle/>
          <a:p>
            <a:fld id="{8D190A0F-C08E-410C-972A-CE906056AC3F}" type="datetime1">
              <a:rPr lang="zh-CN" altLang="en-US" smtClean="0"/>
              <a:t>2021/6/21</a:t>
            </a:fld>
            <a:endParaRPr lang="zh-CN" altLang="en-US"/>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FECB7ED-7E20-45F0-A3BB-ACE0D70EA18D}"/>
              </a:ext>
            </a:extLst>
          </p:cNvPr>
          <p:cNvSpPr>
            <a:spLocks noGrp="1"/>
          </p:cNvSpPr>
          <p:nvPr>
            <p:ph sz="quarter" idx="13"/>
          </p:nvPr>
        </p:nvSpPr>
        <p:spPr/>
        <p:txBody>
          <a:bodyPr/>
          <a:lstStyle/>
          <a:p>
            <a:r>
              <a:rPr lang="en-US" altLang="zh-CN" dirty="0"/>
              <a:t>1.2 Magnetization</a:t>
            </a:r>
            <a:endParaRPr lang="zh-CN" altLang="en-US" dirty="0"/>
          </a:p>
        </p:txBody>
      </p:sp>
      <p:grpSp>
        <p:nvGrpSpPr>
          <p:cNvPr id="3" name="Group 5">
            <a:extLst>
              <a:ext uri="{FF2B5EF4-FFF2-40B4-BE49-F238E27FC236}">
                <a16:creationId xmlns:a16="http://schemas.microsoft.com/office/drawing/2014/main" id="{615914E7-2BA1-48FC-8CAE-3DFD4D7E7340}"/>
              </a:ext>
            </a:extLst>
          </p:cNvPr>
          <p:cNvGrpSpPr/>
          <p:nvPr/>
        </p:nvGrpSpPr>
        <p:grpSpPr>
          <a:xfrm>
            <a:off x="386701" y="791936"/>
            <a:ext cx="4087328" cy="4097791"/>
            <a:chOff x="-213116" y="1052737"/>
            <a:chExt cx="4899889" cy="5722437"/>
          </a:xfrm>
        </p:grpSpPr>
        <p:pic>
          <p:nvPicPr>
            <p:cNvPr id="4" name="Picture 2">
              <a:extLst>
                <a:ext uri="{FF2B5EF4-FFF2-40B4-BE49-F238E27FC236}">
                  <a16:creationId xmlns:a16="http://schemas.microsoft.com/office/drawing/2014/main" id="{2CD024EE-4855-4D10-A61C-58A134B10A80}"/>
                </a:ext>
              </a:extLst>
            </p:cNvPr>
            <p:cNvPicPr>
              <a:picLocks noChangeAspect="1"/>
            </p:cNvPicPr>
            <p:nvPr/>
          </p:nvPicPr>
          <p:blipFill>
            <a:blip r:embed="rId2"/>
            <a:stretch>
              <a:fillRect/>
            </a:stretch>
          </p:blipFill>
          <p:spPr>
            <a:xfrm>
              <a:off x="60930" y="1052737"/>
              <a:ext cx="4176464" cy="4706258"/>
            </a:xfrm>
            <a:prstGeom prst="rect">
              <a:avLst/>
            </a:prstGeom>
          </p:spPr>
        </p:pic>
        <p:sp>
          <p:nvSpPr>
            <p:cNvPr id="5" name="TextBox 4">
              <a:extLst>
                <a:ext uri="{FF2B5EF4-FFF2-40B4-BE49-F238E27FC236}">
                  <a16:creationId xmlns:a16="http://schemas.microsoft.com/office/drawing/2014/main" id="{7B5ABE3F-FD7D-45CA-B92B-5E98288D9D8B}"/>
                </a:ext>
              </a:extLst>
            </p:cNvPr>
            <p:cNvSpPr txBox="1"/>
            <p:nvPr/>
          </p:nvSpPr>
          <p:spPr>
            <a:xfrm>
              <a:off x="-213116" y="6044514"/>
              <a:ext cx="4899889" cy="730660"/>
            </a:xfrm>
            <a:prstGeom prst="rect">
              <a:avLst/>
            </a:prstGeom>
            <a:noFill/>
          </p:spPr>
          <p:txBody>
            <a:bodyPr wrap="square" rtlCol="0">
              <a:spAutoFit/>
            </a:bodyPr>
            <a:lstStyle/>
            <a:p>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Experimental setup configuration at University of Cambridge.  </a:t>
              </a:r>
              <a:r>
                <a:rPr lang="en-US" altLang="zh-CN" sz="1400" dirty="0">
                  <a:latin typeface="Microsoft JhengHei" panose="020B0604030504040204" pitchFamily="34" charset="-120"/>
                  <a:ea typeface="Microsoft JhengHei" panose="020B0604030504040204" pitchFamily="34" charset="-120"/>
                  <a:cs typeface="Times New Roman" panose="02020603050405020304" pitchFamily="18" charset="0"/>
                </a:rPr>
                <a:t>Bulk Superconductivity Group</a:t>
              </a:r>
              <a:endParaRPr lang="en-GB" sz="14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grpSp>
      <p:graphicFrame>
        <p:nvGraphicFramePr>
          <p:cNvPr id="6" name="Table 7">
            <a:extLst>
              <a:ext uri="{FF2B5EF4-FFF2-40B4-BE49-F238E27FC236}">
                <a16:creationId xmlns:a16="http://schemas.microsoft.com/office/drawing/2014/main" id="{71FCFC7F-9EFB-47F7-8EC8-188745911759}"/>
              </a:ext>
            </a:extLst>
          </p:cNvPr>
          <p:cNvGraphicFramePr>
            <a:graphicFrameLocks noGrp="1"/>
          </p:cNvGraphicFramePr>
          <p:nvPr>
            <p:extLst>
              <p:ext uri="{D42A27DB-BD31-4B8C-83A1-F6EECF244321}">
                <p14:modId xmlns:p14="http://schemas.microsoft.com/office/powerpoint/2010/main" val="427457221"/>
              </p:ext>
            </p:extLst>
          </p:nvPr>
        </p:nvGraphicFramePr>
        <p:xfrm>
          <a:off x="4572000" y="1143000"/>
          <a:ext cx="3804557" cy="3062402"/>
        </p:xfrm>
        <a:graphic>
          <a:graphicData uri="http://schemas.openxmlformats.org/drawingml/2006/table">
            <a:tbl>
              <a:tblPr firstRow="1" bandRow="1">
                <a:tableStyleId>{5C22544A-7EE6-4342-B048-85BDC9FD1C3A}</a:tableStyleId>
              </a:tblPr>
              <a:tblGrid>
                <a:gridCol w="2539726">
                  <a:extLst>
                    <a:ext uri="{9D8B030D-6E8A-4147-A177-3AD203B41FA5}">
                      <a16:colId xmlns:a16="http://schemas.microsoft.com/office/drawing/2014/main" val="2020548414"/>
                    </a:ext>
                  </a:extLst>
                </a:gridCol>
                <a:gridCol w="1264831">
                  <a:extLst>
                    <a:ext uri="{9D8B030D-6E8A-4147-A177-3AD203B41FA5}">
                      <a16:colId xmlns:a16="http://schemas.microsoft.com/office/drawing/2014/main" val="1154363128"/>
                    </a:ext>
                  </a:extLst>
                </a:gridCol>
              </a:tblGrid>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System parameters</a:t>
                      </a:r>
                    </a:p>
                  </a:txBody>
                  <a:tcPr marL="60690" marR="60690" marT="30345" marB="30345">
                    <a:solidFill>
                      <a:srgbClr val="0254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Value</a:t>
                      </a:r>
                    </a:p>
                  </a:txBody>
                  <a:tcPr marL="60690" marR="60690" marT="30345" marB="30345">
                    <a:solidFill>
                      <a:srgbClr val="025483"/>
                    </a:solidFill>
                  </a:tcPr>
                </a:tc>
                <a:extLst>
                  <a:ext uri="{0D108BD9-81ED-4DB2-BD59-A6C34878D82A}">
                    <a16:rowId xmlns:a16="http://schemas.microsoft.com/office/drawing/2014/main" val="2855452322"/>
                  </a:ext>
                </a:extLst>
              </a:tr>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Sample space</a:t>
                      </a:r>
                    </a:p>
                  </a:txBody>
                  <a:tcPr marL="60690" marR="60690" marT="30345" marB="30345">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100 mm</a:t>
                      </a:r>
                    </a:p>
                  </a:txBody>
                  <a:tcPr marL="60690" marR="60690" marT="30345" marB="30345">
                    <a:solidFill>
                      <a:schemeClr val="bg1">
                        <a:lumMod val="95000"/>
                      </a:schemeClr>
                    </a:solidFill>
                  </a:tcPr>
                </a:tc>
                <a:extLst>
                  <a:ext uri="{0D108BD9-81ED-4DB2-BD59-A6C34878D82A}">
                    <a16:rowId xmlns:a16="http://schemas.microsoft.com/office/drawing/2014/main" val="2381064473"/>
                  </a:ext>
                </a:extLst>
              </a:tr>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Cooling medium</a:t>
                      </a:r>
                    </a:p>
                  </a:txBody>
                  <a:tcPr marL="60690" marR="60690" marT="30345" marB="30345">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He</a:t>
                      </a:r>
                    </a:p>
                  </a:txBody>
                  <a:tcPr marL="60690" marR="60690" marT="30345" marB="30345">
                    <a:solidFill>
                      <a:schemeClr val="bg1">
                        <a:lumMod val="95000"/>
                      </a:schemeClr>
                    </a:solidFill>
                  </a:tcPr>
                </a:tc>
                <a:extLst>
                  <a:ext uri="{0D108BD9-81ED-4DB2-BD59-A6C34878D82A}">
                    <a16:rowId xmlns:a16="http://schemas.microsoft.com/office/drawing/2014/main" val="2351638468"/>
                  </a:ext>
                </a:extLst>
              </a:tr>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Temperature of sample</a:t>
                      </a:r>
                    </a:p>
                  </a:txBody>
                  <a:tcPr marL="60690" marR="60690" marT="30345" marB="30345">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25 K</a:t>
                      </a:r>
                    </a:p>
                  </a:txBody>
                  <a:tcPr marL="60690" marR="60690" marT="30345" marB="30345">
                    <a:solidFill>
                      <a:schemeClr val="bg1">
                        <a:lumMod val="95000"/>
                      </a:schemeClr>
                    </a:solidFill>
                  </a:tcPr>
                </a:tc>
                <a:extLst>
                  <a:ext uri="{0D108BD9-81ED-4DB2-BD59-A6C34878D82A}">
                    <a16:rowId xmlns:a16="http://schemas.microsoft.com/office/drawing/2014/main" val="2011143645"/>
                  </a:ext>
                </a:extLst>
              </a:tr>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Hall sensor used</a:t>
                      </a:r>
                    </a:p>
                  </a:txBody>
                  <a:tcPr marL="60690" marR="60690" marT="30345" marB="30345">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3</a:t>
                      </a:r>
                    </a:p>
                  </a:txBody>
                  <a:tcPr marL="60690" marR="60690" marT="30345" marB="30345">
                    <a:solidFill>
                      <a:schemeClr val="bg1">
                        <a:lumMod val="95000"/>
                      </a:schemeClr>
                    </a:solidFill>
                  </a:tcPr>
                </a:tc>
                <a:extLst>
                  <a:ext uri="{0D108BD9-81ED-4DB2-BD59-A6C34878D82A}">
                    <a16:rowId xmlns:a16="http://schemas.microsoft.com/office/drawing/2014/main" val="223524261"/>
                  </a:ext>
                </a:extLst>
              </a:tr>
              <a:tr h="437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Applied field </a:t>
                      </a:r>
                    </a:p>
                  </a:txBody>
                  <a:tcPr marL="60690" marR="60690" marT="30345" marB="30345">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icrosoft JhengHei" panose="020B0604030504040204" pitchFamily="34" charset="-120"/>
                          <a:ea typeface="Microsoft JhengHei" panose="020B0604030504040204" pitchFamily="34" charset="-120"/>
                          <a:cs typeface="Times New Roman" panose="02020603050405020304" pitchFamily="18" charset="0"/>
                        </a:rPr>
                        <a:t>5 T</a:t>
                      </a:r>
                    </a:p>
                  </a:txBody>
                  <a:tcPr marL="60690" marR="60690" marT="30345" marB="30345">
                    <a:solidFill>
                      <a:schemeClr val="bg1">
                        <a:lumMod val="95000"/>
                      </a:schemeClr>
                    </a:solidFill>
                  </a:tcPr>
                </a:tc>
                <a:extLst>
                  <a:ext uri="{0D108BD9-81ED-4DB2-BD59-A6C34878D82A}">
                    <a16:rowId xmlns:a16="http://schemas.microsoft.com/office/drawing/2014/main" val="35709349"/>
                  </a:ext>
                </a:extLst>
              </a:tr>
              <a:tr h="437486">
                <a:tc>
                  <a:txBody>
                    <a:bodyPr/>
                    <a:lstStyle/>
                    <a:p>
                      <a:r>
                        <a:rPr lang="en-GB" sz="1400" dirty="0">
                          <a:latin typeface="Microsoft JhengHei" panose="020B0604030504040204" pitchFamily="34" charset="-120"/>
                          <a:ea typeface="Microsoft JhengHei" panose="020B0604030504040204" pitchFamily="34" charset="-120"/>
                        </a:rPr>
                        <a:t>Ramping rate</a:t>
                      </a:r>
                    </a:p>
                  </a:txBody>
                  <a:tcPr marL="60690" marR="60690" marT="30345" marB="30345">
                    <a:solidFill>
                      <a:schemeClr val="bg1">
                        <a:lumMod val="95000"/>
                      </a:schemeClr>
                    </a:solidFill>
                  </a:tcPr>
                </a:tc>
                <a:tc>
                  <a:txBody>
                    <a:bodyPr/>
                    <a:lstStyle/>
                    <a:p>
                      <a:r>
                        <a:rPr lang="en-GB" sz="1400" dirty="0">
                          <a:latin typeface="Microsoft JhengHei" panose="020B0604030504040204" pitchFamily="34" charset="-120"/>
                          <a:ea typeface="Microsoft JhengHei" panose="020B0604030504040204" pitchFamily="34" charset="-120"/>
                        </a:rPr>
                        <a:t>0.1 T/min</a:t>
                      </a:r>
                    </a:p>
                  </a:txBody>
                  <a:tcPr marL="60690" marR="60690" marT="30345" marB="30345">
                    <a:solidFill>
                      <a:schemeClr val="bg1">
                        <a:lumMod val="95000"/>
                      </a:schemeClr>
                    </a:solidFill>
                  </a:tcPr>
                </a:tc>
                <a:extLst>
                  <a:ext uri="{0D108BD9-81ED-4DB2-BD59-A6C34878D82A}">
                    <a16:rowId xmlns:a16="http://schemas.microsoft.com/office/drawing/2014/main" val="2246382478"/>
                  </a:ext>
                </a:extLst>
              </a:tr>
            </a:tbl>
          </a:graphicData>
        </a:graphic>
      </p:graphicFrame>
      <p:sp>
        <p:nvSpPr>
          <p:cNvPr id="7" name="日期占位符 6">
            <a:extLst>
              <a:ext uri="{FF2B5EF4-FFF2-40B4-BE49-F238E27FC236}">
                <a16:creationId xmlns:a16="http://schemas.microsoft.com/office/drawing/2014/main" id="{725A9AA9-2AAB-4AC9-BB37-193E9597043C}"/>
              </a:ext>
            </a:extLst>
          </p:cNvPr>
          <p:cNvSpPr>
            <a:spLocks noGrp="1"/>
          </p:cNvSpPr>
          <p:nvPr>
            <p:ph type="dt" sz="half" idx="10"/>
          </p:nvPr>
        </p:nvSpPr>
        <p:spPr/>
        <p:txBody>
          <a:bodyPr/>
          <a:lstStyle/>
          <a:p>
            <a:fld id="{FBFEF29A-C478-4396-9DF3-EAF402153C25}" type="datetime1">
              <a:rPr lang="zh-CN" altLang="en-US" smtClean="0"/>
              <a:t>2021/6/21</a:t>
            </a:fld>
            <a:endParaRPr lang="zh-CN" altLang="en-US"/>
          </a:p>
        </p:txBody>
      </p:sp>
    </p:spTree>
    <p:extLst>
      <p:ext uri="{BB962C8B-B14F-4D97-AF65-F5344CB8AC3E}">
        <p14:creationId xmlns:p14="http://schemas.microsoft.com/office/powerpoint/2010/main" val="386648649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3"/>
          </p:nvPr>
        </p:nvSpPr>
        <p:spPr>
          <a:xfrm>
            <a:off x="112734" y="253772"/>
            <a:ext cx="5471907" cy="292871"/>
          </a:xfrm>
        </p:spPr>
        <p:txBody>
          <a:bodyPr/>
          <a:lstStyle/>
          <a:p>
            <a:r>
              <a:rPr lang="en-US" altLang="zh-CN" sz="1800" dirty="0"/>
              <a:t>1.2 Field cooling results</a:t>
            </a:r>
            <a:endParaRPr lang="zh-CN" altLang="en-US" sz="1800" dirty="0"/>
          </a:p>
        </p:txBody>
      </p:sp>
      <p:grpSp>
        <p:nvGrpSpPr>
          <p:cNvPr id="26" name="Group 7">
            <a:extLst>
              <a:ext uri="{FF2B5EF4-FFF2-40B4-BE49-F238E27FC236}">
                <a16:creationId xmlns:a16="http://schemas.microsoft.com/office/drawing/2014/main" id="{BD73737C-567D-4DEC-83C6-0E87CEFD96B7}"/>
              </a:ext>
            </a:extLst>
          </p:cNvPr>
          <p:cNvGrpSpPr/>
          <p:nvPr/>
        </p:nvGrpSpPr>
        <p:grpSpPr>
          <a:xfrm>
            <a:off x="-32777" y="716116"/>
            <a:ext cx="3214362" cy="2964136"/>
            <a:chOff x="539552" y="1888950"/>
            <a:chExt cx="3883799" cy="3494959"/>
          </a:xfrm>
        </p:grpSpPr>
        <p:pic>
          <p:nvPicPr>
            <p:cNvPr id="27" name="Picture 5" descr="A close up of a map&#10;&#10;Description automatically generated">
              <a:extLst>
                <a:ext uri="{FF2B5EF4-FFF2-40B4-BE49-F238E27FC236}">
                  <a16:creationId xmlns:a16="http://schemas.microsoft.com/office/drawing/2014/main" id="{995BB3F9-B174-4A36-A689-B262D3DB3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3" t="8807" r="12225" b="6126"/>
            <a:stretch/>
          </p:blipFill>
          <p:spPr>
            <a:xfrm>
              <a:off x="539552" y="1888950"/>
              <a:ext cx="3883799" cy="3168353"/>
            </a:xfrm>
            <a:prstGeom prst="rect">
              <a:avLst/>
            </a:prstGeom>
          </p:spPr>
        </p:pic>
        <p:sp>
          <p:nvSpPr>
            <p:cNvPr id="28" name="Rectangle 6">
              <a:extLst>
                <a:ext uri="{FF2B5EF4-FFF2-40B4-BE49-F238E27FC236}">
                  <a16:creationId xmlns:a16="http://schemas.microsoft.com/office/drawing/2014/main" id="{DF53819F-6C97-4F9B-843A-3E26136F57AB}"/>
                </a:ext>
              </a:extLst>
            </p:cNvPr>
            <p:cNvSpPr/>
            <p:nvPr/>
          </p:nvSpPr>
          <p:spPr>
            <a:xfrm>
              <a:off x="1559970" y="5057304"/>
              <a:ext cx="1563426" cy="326605"/>
            </a:xfrm>
            <a:prstGeom prst="rect">
              <a:avLst/>
            </a:prstGeom>
          </p:spPr>
          <p:txBody>
            <a:bodyPr wrap="none">
              <a:spAutoFit/>
            </a:bodyPr>
            <a:lstStyle/>
            <a:p>
              <a:r>
                <a:rPr lang="en-GB" sz="1200" b="1" dirty="0">
                  <a:latin typeface="Microsoft JhengHei" panose="020B0604030504040204" pitchFamily="34" charset="-120"/>
                  <a:ea typeface="Microsoft JhengHei" panose="020B0604030504040204" pitchFamily="34" charset="-120"/>
                </a:rPr>
                <a:t>FC Experiment </a:t>
              </a:r>
            </a:p>
          </p:txBody>
        </p:sp>
      </p:grpSp>
      <p:grpSp>
        <p:nvGrpSpPr>
          <p:cNvPr id="29" name="Group 11">
            <a:extLst>
              <a:ext uri="{FF2B5EF4-FFF2-40B4-BE49-F238E27FC236}">
                <a16:creationId xmlns:a16="http://schemas.microsoft.com/office/drawing/2014/main" id="{196570B9-5D46-4368-9E91-F27F386D8ADC}"/>
              </a:ext>
            </a:extLst>
          </p:cNvPr>
          <p:cNvGrpSpPr/>
          <p:nvPr/>
        </p:nvGrpSpPr>
        <p:grpSpPr>
          <a:xfrm>
            <a:off x="3176780" y="716116"/>
            <a:ext cx="3346720" cy="2964135"/>
            <a:chOff x="107504" y="188640"/>
            <a:chExt cx="4244340" cy="3717518"/>
          </a:xfrm>
        </p:grpSpPr>
        <p:pic>
          <p:nvPicPr>
            <p:cNvPr id="30" name="Picture 12">
              <a:extLst>
                <a:ext uri="{FF2B5EF4-FFF2-40B4-BE49-F238E27FC236}">
                  <a16:creationId xmlns:a16="http://schemas.microsoft.com/office/drawing/2014/main" id="{73A67E85-0BEC-4462-8A4C-531849235A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4244340" cy="3490595"/>
            </a:xfrm>
            <a:prstGeom prst="rect">
              <a:avLst/>
            </a:prstGeom>
            <a:noFill/>
          </p:spPr>
        </p:pic>
        <p:sp>
          <p:nvSpPr>
            <p:cNvPr id="31" name="Rectangle 13">
              <a:extLst>
                <a:ext uri="{FF2B5EF4-FFF2-40B4-BE49-F238E27FC236}">
                  <a16:creationId xmlns:a16="http://schemas.microsoft.com/office/drawing/2014/main" id="{365ECA7F-8550-46E3-A95B-F5374CB54BF8}"/>
                </a:ext>
              </a:extLst>
            </p:cNvPr>
            <p:cNvSpPr/>
            <p:nvPr/>
          </p:nvSpPr>
          <p:spPr>
            <a:xfrm>
              <a:off x="984869" y="3558755"/>
              <a:ext cx="2347316" cy="347403"/>
            </a:xfrm>
            <a:prstGeom prst="rect">
              <a:avLst/>
            </a:prstGeom>
          </p:spPr>
          <p:txBody>
            <a:bodyPr wrap="none">
              <a:spAutoFit/>
            </a:bodyPr>
            <a:lstStyle/>
            <a:p>
              <a:r>
                <a:rPr lang="en-GB" sz="1200" b="1" dirty="0">
                  <a:latin typeface="Microsoft JhengHei" panose="020B0604030504040204" pitchFamily="34" charset="-120"/>
                  <a:ea typeface="Microsoft JhengHei" panose="020B0604030504040204" pitchFamily="34" charset="-120"/>
                </a:rPr>
                <a:t>Normalised flux creep </a:t>
              </a:r>
            </a:p>
          </p:txBody>
        </p:sp>
      </p:grpSp>
      <p:grpSp>
        <p:nvGrpSpPr>
          <p:cNvPr id="32" name="Group 14">
            <a:extLst>
              <a:ext uri="{FF2B5EF4-FFF2-40B4-BE49-F238E27FC236}">
                <a16:creationId xmlns:a16="http://schemas.microsoft.com/office/drawing/2014/main" id="{FB40575D-2706-4743-AF08-0BED585E50EE}"/>
              </a:ext>
            </a:extLst>
          </p:cNvPr>
          <p:cNvGrpSpPr/>
          <p:nvPr/>
        </p:nvGrpSpPr>
        <p:grpSpPr>
          <a:xfrm>
            <a:off x="6523500" y="951713"/>
            <a:ext cx="2382495" cy="1292925"/>
            <a:chOff x="6270101" y="3739187"/>
            <a:chExt cx="4269730" cy="2845682"/>
          </a:xfrm>
        </p:grpSpPr>
        <p:pic>
          <p:nvPicPr>
            <p:cNvPr id="33" name="Picture 15">
              <a:extLst>
                <a:ext uri="{FF2B5EF4-FFF2-40B4-BE49-F238E27FC236}">
                  <a16:creationId xmlns:a16="http://schemas.microsoft.com/office/drawing/2014/main" id="{1675C5E7-664E-417E-B09F-316D7C778B3F}"/>
                </a:ext>
              </a:extLst>
            </p:cNvPr>
            <p:cNvPicPr>
              <a:picLocks noChangeAspect="1"/>
            </p:cNvPicPr>
            <p:nvPr/>
          </p:nvPicPr>
          <p:blipFill>
            <a:blip r:embed="rId5"/>
            <a:stretch>
              <a:fillRect/>
            </a:stretch>
          </p:blipFill>
          <p:spPr>
            <a:xfrm>
              <a:off x="6298725" y="3739187"/>
              <a:ext cx="2122899" cy="2845682"/>
            </a:xfrm>
            <a:prstGeom prst="rect">
              <a:avLst/>
            </a:prstGeom>
          </p:spPr>
        </p:pic>
        <p:sp>
          <p:nvSpPr>
            <p:cNvPr id="34" name="TextBox 16">
              <a:extLst>
                <a:ext uri="{FF2B5EF4-FFF2-40B4-BE49-F238E27FC236}">
                  <a16:creationId xmlns:a16="http://schemas.microsoft.com/office/drawing/2014/main" id="{565C4089-C118-4F3F-B8DF-5991E27D6FFC}"/>
                </a:ext>
              </a:extLst>
            </p:cNvPr>
            <p:cNvSpPr txBox="1"/>
            <p:nvPr/>
          </p:nvSpPr>
          <p:spPr>
            <a:xfrm>
              <a:off x="6270101" y="4820593"/>
              <a:ext cx="806367" cy="558860"/>
            </a:xfrm>
            <a:prstGeom prst="rect">
              <a:avLst/>
            </a:prstGeom>
            <a:noFill/>
          </p:spPr>
          <p:txBody>
            <a:bodyPr wrap="square" rtlCol="0">
              <a:spAutoFit/>
            </a:bodyPr>
            <a:lstStyle/>
            <a:p>
              <a:r>
                <a:rPr lang="en-GB" sz="1050" b="1" dirty="0">
                  <a:solidFill>
                    <a:schemeClr val="bg2"/>
                  </a:solidFill>
                  <a:latin typeface="Microsoft JhengHei" panose="020B0604030504040204" pitchFamily="34" charset="-120"/>
                  <a:ea typeface="Microsoft JhengHei" panose="020B0604030504040204" pitchFamily="34" charset="-120"/>
                  <a:cs typeface="Times New Roman" panose="02020603050405020304" pitchFamily="18" charset="0"/>
                </a:rPr>
                <a:t>H2</a:t>
              </a:r>
            </a:p>
          </p:txBody>
        </p:sp>
        <p:sp>
          <p:nvSpPr>
            <p:cNvPr id="35" name="TextBox 17">
              <a:extLst>
                <a:ext uri="{FF2B5EF4-FFF2-40B4-BE49-F238E27FC236}">
                  <a16:creationId xmlns:a16="http://schemas.microsoft.com/office/drawing/2014/main" id="{1060F706-362A-4F75-A706-D8F4420167F6}"/>
                </a:ext>
              </a:extLst>
            </p:cNvPr>
            <p:cNvSpPr txBox="1"/>
            <p:nvPr/>
          </p:nvSpPr>
          <p:spPr>
            <a:xfrm>
              <a:off x="7246729" y="4882597"/>
              <a:ext cx="806367" cy="558860"/>
            </a:xfrm>
            <a:prstGeom prst="rect">
              <a:avLst/>
            </a:prstGeom>
            <a:noFill/>
          </p:spPr>
          <p:txBody>
            <a:bodyPr wrap="square" rtlCol="0">
              <a:spAutoFit/>
            </a:bodyPr>
            <a:lstStyle/>
            <a:p>
              <a:r>
                <a:rPr lang="en-GB" sz="1050" b="1" dirty="0">
                  <a:solidFill>
                    <a:schemeClr val="bg2"/>
                  </a:solidFill>
                  <a:latin typeface="Microsoft JhengHei" panose="020B0604030504040204" pitchFamily="34" charset="-120"/>
                  <a:ea typeface="Microsoft JhengHei" panose="020B0604030504040204" pitchFamily="34" charset="-120"/>
                  <a:cs typeface="Times New Roman" panose="02020603050405020304" pitchFamily="18" charset="0"/>
                </a:rPr>
                <a:t>H4</a:t>
              </a:r>
            </a:p>
          </p:txBody>
        </p:sp>
        <p:pic>
          <p:nvPicPr>
            <p:cNvPr id="36" name="Picture 18">
              <a:extLst>
                <a:ext uri="{FF2B5EF4-FFF2-40B4-BE49-F238E27FC236}">
                  <a16:creationId xmlns:a16="http://schemas.microsoft.com/office/drawing/2014/main" id="{B0FE3C2C-59C8-4636-916F-06E43E1E5A44}"/>
                </a:ext>
              </a:extLst>
            </p:cNvPr>
            <p:cNvPicPr>
              <a:picLocks noChangeAspect="1"/>
            </p:cNvPicPr>
            <p:nvPr/>
          </p:nvPicPr>
          <p:blipFill>
            <a:blip r:embed="rId6"/>
            <a:stretch>
              <a:fillRect/>
            </a:stretch>
          </p:blipFill>
          <p:spPr>
            <a:xfrm>
              <a:off x="8421624" y="3739187"/>
              <a:ext cx="2118207" cy="2845681"/>
            </a:xfrm>
            <a:prstGeom prst="rect">
              <a:avLst/>
            </a:prstGeom>
          </p:spPr>
        </p:pic>
        <p:sp>
          <p:nvSpPr>
            <p:cNvPr id="37" name="TextBox 19">
              <a:extLst>
                <a:ext uri="{FF2B5EF4-FFF2-40B4-BE49-F238E27FC236}">
                  <a16:creationId xmlns:a16="http://schemas.microsoft.com/office/drawing/2014/main" id="{70EA6CD1-19E6-4349-8A3A-A6D94B4F5FEA}"/>
                </a:ext>
              </a:extLst>
            </p:cNvPr>
            <p:cNvSpPr txBox="1"/>
            <p:nvPr/>
          </p:nvSpPr>
          <p:spPr>
            <a:xfrm>
              <a:off x="8715094" y="5100024"/>
              <a:ext cx="677846" cy="558860"/>
            </a:xfrm>
            <a:prstGeom prst="rect">
              <a:avLst/>
            </a:prstGeom>
            <a:noFill/>
          </p:spPr>
          <p:txBody>
            <a:bodyPr wrap="square" rtlCol="0">
              <a:spAutoFit/>
            </a:bodyPr>
            <a:lstStyle/>
            <a:p>
              <a:r>
                <a:rPr lang="en-GB" sz="1050" b="1" dirty="0">
                  <a:solidFill>
                    <a:schemeClr val="bg2"/>
                  </a:solidFill>
                  <a:latin typeface="Microsoft JhengHei" panose="020B0604030504040204" pitchFamily="34" charset="-120"/>
                  <a:ea typeface="Microsoft JhengHei" panose="020B0604030504040204" pitchFamily="34" charset="-120"/>
                  <a:cs typeface="Times New Roman" panose="02020603050405020304" pitchFamily="18" charset="0"/>
                </a:rPr>
                <a:t>H3</a:t>
              </a:r>
            </a:p>
          </p:txBody>
        </p:sp>
      </p:grpSp>
      <p:sp>
        <p:nvSpPr>
          <p:cNvPr id="38" name="文本框 37">
            <a:extLst>
              <a:ext uri="{FF2B5EF4-FFF2-40B4-BE49-F238E27FC236}">
                <a16:creationId xmlns:a16="http://schemas.microsoft.com/office/drawing/2014/main" id="{31FB89B7-95AE-4BFD-98D2-DF4FF123B889}"/>
              </a:ext>
            </a:extLst>
          </p:cNvPr>
          <p:cNvSpPr txBox="1"/>
          <p:nvPr/>
        </p:nvSpPr>
        <p:spPr>
          <a:xfrm>
            <a:off x="6716410" y="2551239"/>
            <a:ext cx="2342775" cy="461665"/>
          </a:xfrm>
          <a:prstGeom prst="rect">
            <a:avLst/>
          </a:prstGeom>
          <a:noFill/>
        </p:spPr>
        <p:txBody>
          <a:bodyPr wrap="square">
            <a:spAutoFit/>
          </a:bodyPr>
          <a:lstStyle/>
          <a:p>
            <a:r>
              <a:rPr lang="en-US" altLang="zh-CN" sz="1200" b="1" i="0" u="none" strike="noStrike" baseline="0" dirty="0">
                <a:solidFill>
                  <a:srgbClr val="000000"/>
                </a:solidFill>
                <a:latin typeface="Microsoft JhengHei" panose="020B0604030504040204" pitchFamily="34" charset="-120"/>
                <a:ea typeface="Microsoft JhengHei" panose="020B0604030504040204" pitchFamily="34" charset="-120"/>
              </a:rPr>
              <a:t>Hall sensor mounted on double sided PCB board. </a:t>
            </a:r>
            <a:endParaRPr lang="zh-CN" altLang="en-US" sz="1200" b="1" dirty="0">
              <a:latin typeface="Microsoft JhengHei" panose="020B0604030504040204" pitchFamily="34" charset="-120"/>
              <a:ea typeface="Microsoft JhengHei" panose="020B0604030504040204" pitchFamily="34" charset="-120"/>
            </a:endParaRPr>
          </a:p>
        </p:txBody>
      </p:sp>
      <p:sp>
        <p:nvSpPr>
          <p:cNvPr id="39" name="TextBox 9">
            <a:extLst>
              <a:ext uri="{FF2B5EF4-FFF2-40B4-BE49-F238E27FC236}">
                <a16:creationId xmlns:a16="http://schemas.microsoft.com/office/drawing/2014/main" id="{FB2DC8C7-0FD4-48F1-91C2-E8533751AB1E}"/>
              </a:ext>
            </a:extLst>
          </p:cNvPr>
          <p:cNvSpPr txBox="1"/>
          <p:nvPr/>
        </p:nvSpPr>
        <p:spPr>
          <a:xfrm>
            <a:off x="343759" y="3894585"/>
            <a:ext cx="7864645"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H2,H3,H4 represent the position of the Hall Sensors</a:t>
            </a:r>
          </a:p>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The maximum Trap field obtain in this experiment is </a:t>
            </a:r>
            <a:r>
              <a:rPr lang="en-GB" sz="16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4.6 Tesla</a:t>
            </a:r>
          </a:p>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Reduction in trapped field during first two hours is </a:t>
            </a:r>
            <a:r>
              <a:rPr lang="en-GB" sz="16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2.5%</a:t>
            </a: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 while overall reduction in 16.7 hours is </a:t>
            </a:r>
            <a:r>
              <a:rPr lang="en-GB" sz="1600" dirty="0">
                <a:solidFill>
                  <a:srgbClr val="FF0000"/>
                </a:solidFill>
                <a:latin typeface="Microsoft JhengHei" panose="020B0604030504040204" pitchFamily="34" charset="-120"/>
                <a:ea typeface="Microsoft JhengHei" panose="020B0604030504040204" pitchFamily="34" charset="-120"/>
                <a:cs typeface="Times New Roman" panose="02020603050405020304" pitchFamily="18" charset="0"/>
              </a:rPr>
              <a:t>5.3%</a:t>
            </a:r>
          </a:p>
        </p:txBody>
      </p:sp>
      <p:sp>
        <p:nvSpPr>
          <p:cNvPr id="3" name="日期占位符 2">
            <a:extLst>
              <a:ext uri="{FF2B5EF4-FFF2-40B4-BE49-F238E27FC236}">
                <a16:creationId xmlns:a16="http://schemas.microsoft.com/office/drawing/2014/main" id="{48210CF2-3FFD-48E7-9003-17F2E1C0A883}"/>
              </a:ext>
            </a:extLst>
          </p:cNvPr>
          <p:cNvSpPr>
            <a:spLocks noGrp="1"/>
          </p:cNvSpPr>
          <p:nvPr>
            <p:ph type="dt" sz="half" idx="10"/>
          </p:nvPr>
        </p:nvSpPr>
        <p:spPr/>
        <p:txBody>
          <a:bodyPr/>
          <a:lstStyle/>
          <a:p>
            <a:fld id="{45A2E4A2-2F52-4D1C-BF98-53D25364E8CA}" type="datetime1">
              <a:rPr lang="zh-CN" altLang="en-US" smtClean="0"/>
              <a:t>2021/6/21</a:t>
            </a:fld>
            <a:endParaRPr lang="zh-CN" altLang="en-US"/>
          </a:p>
        </p:txBody>
      </p:sp>
    </p:spTree>
    <p:extLst>
      <p:ext uri="{BB962C8B-B14F-4D97-AF65-F5344CB8AC3E}">
        <p14:creationId xmlns:p14="http://schemas.microsoft.com/office/powerpoint/2010/main" val="2227927116"/>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内容占位符 58"/>
          <p:cNvSpPr>
            <a:spLocks noGrp="1"/>
          </p:cNvSpPr>
          <p:nvPr>
            <p:ph sz="quarter" idx="13"/>
          </p:nvPr>
        </p:nvSpPr>
        <p:spPr>
          <a:xfrm>
            <a:off x="112734" y="253772"/>
            <a:ext cx="7238680" cy="292871"/>
          </a:xfrm>
        </p:spPr>
        <p:txBody>
          <a:bodyPr/>
          <a:lstStyle/>
          <a:p>
            <a:r>
              <a:rPr lang="en-US" altLang="zh-CN" dirty="0"/>
              <a:t>2.1 3D homogenized stacks model</a:t>
            </a:r>
          </a:p>
        </p:txBody>
      </p:sp>
      <p:sp>
        <p:nvSpPr>
          <p:cNvPr id="14" name="TextBox 16">
            <a:extLst>
              <a:ext uri="{FF2B5EF4-FFF2-40B4-BE49-F238E27FC236}">
                <a16:creationId xmlns:a16="http://schemas.microsoft.com/office/drawing/2014/main" id="{ACD55D86-3CAF-47F4-8D0B-0D5441812993}"/>
              </a:ext>
            </a:extLst>
          </p:cNvPr>
          <p:cNvSpPr txBox="1"/>
          <p:nvPr/>
        </p:nvSpPr>
        <p:spPr>
          <a:xfrm>
            <a:off x="5120606" y="2806414"/>
            <a:ext cx="3652134" cy="276999"/>
          </a:xfrm>
          <a:prstGeom prst="rect">
            <a:avLst/>
          </a:prstGeom>
          <a:noFill/>
        </p:spPr>
        <p:txBody>
          <a:bodyPr wrap="square" rtlCol="0">
            <a:spAutoFit/>
          </a:bodyPr>
          <a:lstStyle/>
          <a:p>
            <a:r>
              <a:rPr lang="en-GB" sz="1200" dirty="0">
                <a:latin typeface="Microsoft JhengHei" panose="020B0604030504040204" pitchFamily="34" charset="-120"/>
                <a:ea typeface="Microsoft JhengHei" panose="020B0604030504040204" pitchFamily="34" charset="-120"/>
                <a:cs typeface="Times New Roman" panose="02020603050405020304" pitchFamily="18" charset="0"/>
              </a:rPr>
              <a:t>3D COMSOL geometry of 2*100 HTS rings</a:t>
            </a:r>
          </a:p>
        </p:txBody>
      </p:sp>
      <p:pic>
        <p:nvPicPr>
          <p:cNvPr id="15" name="Picture 17" descr="A close up of a logo&#10;&#10;Description automatically generated">
            <a:extLst>
              <a:ext uri="{FF2B5EF4-FFF2-40B4-BE49-F238E27FC236}">
                <a16:creationId xmlns:a16="http://schemas.microsoft.com/office/drawing/2014/main" id="{28ACC22A-C02B-42A7-B233-5D645C2D3F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a:stretch/>
        </p:blipFill>
        <p:spPr>
          <a:xfrm>
            <a:off x="5452828" y="725502"/>
            <a:ext cx="1934307" cy="2188560"/>
          </a:xfrm>
          <a:prstGeom prst="rect">
            <a:avLst/>
          </a:prstGeom>
        </p:spPr>
      </p:pic>
      <p:pic>
        <p:nvPicPr>
          <p:cNvPr id="16" name="图片 15">
            <a:extLst>
              <a:ext uri="{FF2B5EF4-FFF2-40B4-BE49-F238E27FC236}">
                <a16:creationId xmlns:a16="http://schemas.microsoft.com/office/drawing/2014/main" id="{2D577BDC-4870-46B8-B14D-15628404B2DF}"/>
              </a:ext>
            </a:extLst>
          </p:cNvPr>
          <p:cNvPicPr>
            <a:picLocks noChangeAspect="1"/>
          </p:cNvPicPr>
          <p:nvPr/>
        </p:nvPicPr>
        <p:blipFill rotWithShape="1">
          <a:blip r:embed="rId4">
            <a:extLst>
              <a:ext uri="{28A0092B-C50C-407E-A947-70E740481C1C}">
                <a14:useLocalDpi xmlns:a14="http://schemas.microsoft.com/office/drawing/2010/main" val="0"/>
              </a:ext>
            </a:extLst>
          </a:blip>
          <a:srcRect l="16930" t="17688" r="29922" b="22214"/>
          <a:stretch/>
        </p:blipFill>
        <p:spPr>
          <a:xfrm>
            <a:off x="1110390" y="761480"/>
            <a:ext cx="2411246" cy="2044934"/>
          </a:xfrm>
          <a:prstGeom prst="rect">
            <a:avLst/>
          </a:prstGeom>
        </p:spPr>
      </p:pic>
      <p:sp>
        <p:nvSpPr>
          <p:cNvPr id="17" name="TextBox 16">
            <a:extLst>
              <a:ext uri="{FF2B5EF4-FFF2-40B4-BE49-F238E27FC236}">
                <a16:creationId xmlns:a16="http://schemas.microsoft.com/office/drawing/2014/main" id="{992755AE-6053-4833-8F8A-77940AA6BCF1}"/>
              </a:ext>
            </a:extLst>
          </p:cNvPr>
          <p:cNvSpPr txBox="1"/>
          <p:nvPr/>
        </p:nvSpPr>
        <p:spPr>
          <a:xfrm>
            <a:off x="475407" y="2806414"/>
            <a:ext cx="4378113" cy="307777"/>
          </a:xfrm>
          <a:prstGeom prst="rect">
            <a:avLst/>
          </a:prstGeom>
          <a:noFill/>
        </p:spPr>
        <p:txBody>
          <a:bodyPr wrap="square" rtlCol="0">
            <a:spAutoFit/>
          </a:bodyPr>
          <a:lstStyle/>
          <a:p>
            <a:r>
              <a:rPr lang="en-US" sz="1400" dirty="0">
                <a:latin typeface="Microsoft JhengHei" panose="020B0604030504040204" pitchFamily="34" charset="-120"/>
                <a:ea typeface="Microsoft JhengHei" panose="020B0604030504040204" pitchFamily="34" charset="-120"/>
                <a:cs typeface="Times New Roman" panose="02020603050405020304" pitchFamily="18" charset="0"/>
              </a:rPr>
              <a:t>One single HTS domain with 10 HTS rings </a:t>
            </a:r>
            <a:endParaRPr lang="en-GB" sz="1400"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8" name="文本框 17">
            <a:extLst>
              <a:ext uri="{FF2B5EF4-FFF2-40B4-BE49-F238E27FC236}">
                <a16:creationId xmlns:a16="http://schemas.microsoft.com/office/drawing/2014/main" id="{D83C0519-FD0D-4D61-A327-7E9578D3B051}"/>
              </a:ext>
            </a:extLst>
          </p:cNvPr>
          <p:cNvSpPr txBox="1"/>
          <p:nvPr/>
        </p:nvSpPr>
        <p:spPr>
          <a:xfrm>
            <a:off x="398573" y="3374351"/>
            <a:ext cx="6246125" cy="307777"/>
          </a:xfrm>
          <a:prstGeom prst="rect">
            <a:avLst/>
          </a:prstGeom>
          <a:noFill/>
        </p:spPr>
        <p:txBody>
          <a:bodyPr wrap="square">
            <a:spAutoFit/>
          </a:bodyPr>
          <a:lstStyle/>
          <a:p>
            <a:r>
              <a:rPr lang="en-US" altLang="zh-CN" sz="1400" b="1" dirty="0">
                <a:latin typeface="Microsoft JhengHei" panose="020B0604030504040204" pitchFamily="34" charset="-120"/>
                <a:ea typeface="Microsoft JhengHei" panose="020B0604030504040204" pitchFamily="34" charset="-120"/>
              </a:rPr>
              <a:t>Two assumptions were made in the homogenized model</a:t>
            </a:r>
            <a:endParaRPr lang="zh-CN" altLang="en-US" sz="1400" b="1" dirty="0">
              <a:latin typeface="Microsoft JhengHei" panose="020B0604030504040204" pitchFamily="34" charset="-120"/>
              <a:ea typeface="Microsoft JhengHei" panose="020B0604030504040204" pitchFamily="34" charset="-120"/>
            </a:endParaRPr>
          </a:p>
        </p:txBody>
      </p:sp>
      <p:sp>
        <p:nvSpPr>
          <p:cNvPr id="19" name="文本框 18">
            <a:extLst>
              <a:ext uri="{FF2B5EF4-FFF2-40B4-BE49-F238E27FC236}">
                <a16:creationId xmlns:a16="http://schemas.microsoft.com/office/drawing/2014/main" id="{E8D3F237-2CE0-4A7F-98D0-3AE84AC958FB}"/>
              </a:ext>
            </a:extLst>
          </p:cNvPr>
          <p:cNvSpPr txBox="1"/>
          <p:nvPr/>
        </p:nvSpPr>
        <p:spPr>
          <a:xfrm>
            <a:off x="306159" y="3897241"/>
            <a:ext cx="8352928" cy="954107"/>
          </a:xfrm>
          <a:prstGeom prst="rect">
            <a:avLst/>
          </a:prstGeom>
          <a:noFill/>
        </p:spPr>
        <p:txBody>
          <a:bodyPr wrap="square">
            <a:spAutoFit/>
          </a:bodyPr>
          <a:lstStyle/>
          <a:p>
            <a:pPr marL="285750" indent="-285750">
              <a:buFont typeface="Arial" panose="020B0604020202020204" pitchFamily="34" charset="0"/>
              <a:buChar char="•"/>
            </a:pPr>
            <a:r>
              <a:rPr lang="en-US" altLang="zh-CN" sz="1400" dirty="0">
                <a:latin typeface="Microsoft JhengHei" panose="020B0604030504040204" pitchFamily="34" charset="-120"/>
                <a:ea typeface="Microsoft JhengHei" panose="020B0604030504040204" pitchFamily="34" charset="-120"/>
              </a:rPr>
              <a:t>First, the thickness of the HTS layer has been artificially increased from 1 </a:t>
            </a:r>
            <a:r>
              <a:rPr lang="en-US" altLang="zh-CN" sz="1400" dirty="0" err="1">
                <a:latin typeface="Microsoft JhengHei" panose="020B0604030504040204" pitchFamily="34" charset="-120"/>
                <a:ea typeface="Microsoft JhengHei" panose="020B0604030504040204" pitchFamily="34" charset="-120"/>
              </a:rPr>
              <a:t>μm</a:t>
            </a:r>
            <a:r>
              <a:rPr lang="en-US" altLang="zh-CN" sz="1400" dirty="0">
                <a:latin typeface="Microsoft JhengHei" panose="020B0604030504040204" pitchFamily="34" charset="-120"/>
                <a:ea typeface="Microsoft JhengHei" panose="020B0604030504040204" pitchFamily="34" charset="-120"/>
              </a:rPr>
              <a:t> to 74 </a:t>
            </a:r>
            <a:r>
              <a:rPr lang="en-US" altLang="zh-CN" sz="1400" dirty="0" err="1">
                <a:latin typeface="Microsoft JhengHei" panose="020B0604030504040204" pitchFamily="34" charset="-120"/>
                <a:ea typeface="Microsoft JhengHei" panose="020B0604030504040204" pitchFamily="34" charset="-120"/>
              </a:rPr>
              <a:t>μm</a:t>
            </a:r>
            <a:r>
              <a:rPr lang="en-US" altLang="zh-CN" sz="1400" dirty="0">
                <a:latin typeface="Microsoft JhengHei" panose="020B0604030504040204" pitchFamily="34" charset="-120"/>
                <a:ea typeface="Microsoft JhengHei" panose="020B0604030504040204" pitchFamily="34" charset="-120"/>
              </a:rPr>
              <a:t>, which is the total thickness of the tape.</a:t>
            </a:r>
          </a:p>
          <a:p>
            <a:pPr marL="285750" indent="-285750">
              <a:buFont typeface="Arial" panose="020B0604020202020204" pitchFamily="34" charset="0"/>
              <a:buChar char="•"/>
            </a:pPr>
            <a:endParaRPr lang="en-US" altLang="zh-CN" sz="1400" dirty="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en-US" altLang="zh-CN" sz="1400" dirty="0">
                <a:latin typeface="Microsoft JhengHei" panose="020B0604030504040204" pitchFamily="34" charset="-120"/>
                <a:ea typeface="Microsoft JhengHei" panose="020B0604030504040204" pitchFamily="34" charset="-120"/>
              </a:rPr>
              <a:t>Second,</a:t>
            </a:r>
            <a:r>
              <a:rPr lang="zh-CN" altLang="en-US" sz="1400" dirty="0">
                <a:latin typeface="Microsoft JhengHei" panose="020B0604030504040204" pitchFamily="34" charset="-120"/>
                <a:ea typeface="Microsoft JhengHei" panose="020B0604030504040204" pitchFamily="34" charset="-120"/>
              </a:rPr>
              <a:t> </a:t>
            </a:r>
            <a:r>
              <a:rPr lang="en-US" altLang="zh-CN" sz="1400" dirty="0">
                <a:latin typeface="Microsoft JhengHei" panose="020B0604030504040204" pitchFamily="34" charset="-120"/>
                <a:ea typeface="Microsoft JhengHei" panose="020B0604030504040204" pitchFamily="34" charset="-120"/>
              </a:rPr>
              <a:t>it is assumed that every 10 HTS rings has the same critical current penetration depth.</a:t>
            </a:r>
            <a:endParaRPr lang="zh-CN" altLang="en-US" sz="1400" dirty="0">
              <a:latin typeface="Microsoft JhengHei" panose="020B0604030504040204" pitchFamily="34" charset="-120"/>
              <a:ea typeface="Microsoft JhengHei" panose="020B0604030504040204" pitchFamily="34" charset="-120"/>
            </a:endParaRPr>
          </a:p>
        </p:txBody>
      </p:sp>
      <p:sp>
        <p:nvSpPr>
          <p:cNvPr id="2" name="日期占位符 1">
            <a:extLst>
              <a:ext uri="{FF2B5EF4-FFF2-40B4-BE49-F238E27FC236}">
                <a16:creationId xmlns:a16="http://schemas.microsoft.com/office/drawing/2014/main" id="{9E4B951C-CF3D-497B-B3D3-9AA36B2269CF}"/>
              </a:ext>
            </a:extLst>
          </p:cNvPr>
          <p:cNvSpPr>
            <a:spLocks noGrp="1"/>
          </p:cNvSpPr>
          <p:nvPr>
            <p:ph type="dt" sz="half" idx="10"/>
          </p:nvPr>
        </p:nvSpPr>
        <p:spPr/>
        <p:txBody>
          <a:bodyPr/>
          <a:lstStyle/>
          <a:p>
            <a:fld id="{EB652464-7A4C-452A-9148-4AC68F5218C6}" type="datetime1">
              <a:rPr lang="zh-CN" altLang="en-US" smtClean="0"/>
              <a:t>2021/6/21</a:t>
            </a:fld>
            <a:endParaRPr lang="zh-CN" altLang="en-US"/>
          </a:p>
        </p:txBody>
      </p:sp>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3"/>
          </p:nvPr>
        </p:nvSpPr>
        <p:spPr>
          <a:xfrm>
            <a:off x="112733" y="253772"/>
            <a:ext cx="6664915" cy="292871"/>
          </a:xfrm>
        </p:spPr>
        <p:txBody>
          <a:bodyPr/>
          <a:lstStyle/>
          <a:p>
            <a:r>
              <a:rPr lang="en-US" altLang="zh-CN" sz="1800" dirty="0"/>
              <a:t>2.2 H-formulation</a:t>
            </a:r>
          </a:p>
        </p:txBody>
      </p:sp>
      <p:grpSp>
        <p:nvGrpSpPr>
          <p:cNvPr id="15" name="组合 14">
            <a:extLst>
              <a:ext uri="{FF2B5EF4-FFF2-40B4-BE49-F238E27FC236}">
                <a16:creationId xmlns:a16="http://schemas.microsoft.com/office/drawing/2014/main" id="{A241EE6E-7B0A-4983-970D-B734618A29EA}"/>
              </a:ext>
            </a:extLst>
          </p:cNvPr>
          <p:cNvGrpSpPr/>
          <p:nvPr/>
        </p:nvGrpSpPr>
        <p:grpSpPr>
          <a:xfrm>
            <a:off x="5931433" y="630901"/>
            <a:ext cx="2160744" cy="1954478"/>
            <a:chOff x="6156176" y="1826858"/>
            <a:chExt cx="2987824" cy="2702604"/>
          </a:xfrm>
        </p:grpSpPr>
        <p:pic>
          <p:nvPicPr>
            <p:cNvPr id="17" name="图片 16">
              <a:extLst>
                <a:ext uri="{FF2B5EF4-FFF2-40B4-BE49-F238E27FC236}">
                  <a16:creationId xmlns:a16="http://schemas.microsoft.com/office/drawing/2014/main" id="{3AF0EB4E-6C96-4DC6-B119-3B8192268E34}"/>
                </a:ext>
              </a:extLst>
            </p:cNvPr>
            <p:cNvPicPr>
              <a:picLocks noChangeAspect="1"/>
            </p:cNvPicPr>
            <p:nvPr/>
          </p:nvPicPr>
          <p:blipFill rotWithShape="1">
            <a:blip r:embed="rId3"/>
            <a:srcRect l="39999"/>
            <a:stretch/>
          </p:blipFill>
          <p:spPr>
            <a:xfrm>
              <a:off x="6156176" y="2592935"/>
              <a:ext cx="2987824" cy="1936527"/>
            </a:xfrm>
            <a:prstGeom prst="rect">
              <a:avLst/>
            </a:prstGeom>
          </p:spPr>
        </p:pic>
        <p:cxnSp>
          <p:nvCxnSpPr>
            <p:cNvPr id="18" name="直接箭头连接符 17">
              <a:extLst>
                <a:ext uri="{FF2B5EF4-FFF2-40B4-BE49-F238E27FC236}">
                  <a16:creationId xmlns:a16="http://schemas.microsoft.com/office/drawing/2014/main" id="{B468B62D-52F3-45E0-901F-FF4AB1FBECF0}"/>
                </a:ext>
              </a:extLst>
            </p:cNvPr>
            <p:cNvCxnSpPr>
              <a:cxnSpLocks/>
              <a:endCxn id="19" idx="2"/>
            </p:cNvCxnSpPr>
            <p:nvPr/>
          </p:nvCxnSpPr>
          <p:spPr>
            <a:xfrm flipH="1" flipV="1">
              <a:off x="6898247" y="2375723"/>
              <a:ext cx="50019" cy="4033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21F435D-2F36-4CAC-BB87-77173B088B1C}"/>
                </a:ext>
              </a:extLst>
            </p:cNvPr>
            <p:cNvSpPr txBox="1"/>
            <p:nvPr/>
          </p:nvSpPr>
          <p:spPr>
            <a:xfrm>
              <a:off x="6573294" y="1907579"/>
              <a:ext cx="649905" cy="46814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Air</a:t>
              </a:r>
              <a:endParaRPr lang="zh-CN" altLang="en-US" sz="1600" b="1"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5FF11DB4-0901-4020-8ED3-CC0521B8A0AB}"/>
                </a:ext>
              </a:extLst>
            </p:cNvPr>
            <p:cNvSpPr txBox="1"/>
            <p:nvPr/>
          </p:nvSpPr>
          <p:spPr>
            <a:xfrm>
              <a:off x="7500342" y="1826858"/>
              <a:ext cx="820583" cy="46814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HTS</a:t>
              </a:r>
              <a:endParaRPr lang="zh-CN" altLang="en-US" sz="1600" b="1" dirty="0">
                <a:latin typeface="Arial" panose="020B0604020202020204" pitchFamily="34" charset="0"/>
                <a:cs typeface="Arial" panose="020B0604020202020204" pitchFamily="34" charset="0"/>
              </a:endParaRPr>
            </a:p>
          </p:txBody>
        </p:sp>
        <p:cxnSp>
          <p:nvCxnSpPr>
            <p:cNvPr id="21" name="直接箭头连接符 20">
              <a:extLst>
                <a:ext uri="{FF2B5EF4-FFF2-40B4-BE49-F238E27FC236}">
                  <a16:creationId xmlns:a16="http://schemas.microsoft.com/office/drawing/2014/main" id="{C0844AEE-2926-4839-9784-082F4BFBB045}"/>
                </a:ext>
              </a:extLst>
            </p:cNvPr>
            <p:cNvCxnSpPr>
              <a:endCxn id="20" idx="2"/>
            </p:cNvCxnSpPr>
            <p:nvPr/>
          </p:nvCxnSpPr>
          <p:spPr>
            <a:xfrm flipV="1">
              <a:off x="7596335" y="2295002"/>
              <a:ext cx="314298" cy="4840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2" name="文本框 21">
            <a:extLst>
              <a:ext uri="{FF2B5EF4-FFF2-40B4-BE49-F238E27FC236}">
                <a16:creationId xmlns:a16="http://schemas.microsoft.com/office/drawing/2014/main" id="{9A60C95B-F2B9-48F1-A548-6598F9EAABC0}"/>
              </a:ext>
            </a:extLst>
          </p:cNvPr>
          <p:cNvSpPr txBox="1"/>
          <p:nvPr/>
        </p:nvSpPr>
        <p:spPr>
          <a:xfrm>
            <a:off x="5804255" y="2585379"/>
            <a:ext cx="3153161" cy="338554"/>
          </a:xfrm>
          <a:prstGeom prst="rect">
            <a:avLst/>
          </a:prstGeom>
          <a:noFill/>
        </p:spPr>
        <p:txBody>
          <a:bodyPr wrap="square" rtlCol="0">
            <a:spAutoFit/>
          </a:bodyPr>
          <a:lstStyle/>
          <a:p>
            <a:r>
              <a:rPr lang="en-US" altLang="zh-CN" sz="1600" b="1" dirty="0"/>
              <a:t>Stacks of the ring magnet</a:t>
            </a:r>
            <a:endParaRPr lang="zh-CN" altLang="en-US" sz="1600" b="1" dirty="0"/>
          </a:p>
        </p:txBody>
      </p:sp>
      <p:grpSp>
        <p:nvGrpSpPr>
          <p:cNvPr id="9" name="组合 8">
            <a:extLst>
              <a:ext uri="{FF2B5EF4-FFF2-40B4-BE49-F238E27FC236}">
                <a16:creationId xmlns:a16="http://schemas.microsoft.com/office/drawing/2014/main" id="{FE170409-1599-4BB6-A776-7B5D80E1454C}"/>
              </a:ext>
            </a:extLst>
          </p:cNvPr>
          <p:cNvGrpSpPr/>
          <p:nvPr/>
        </p:nvGrpSpPr>
        <p:grpSpPr>
          <a:xfrm>
            <a:off x="4658766" y="3102940"/>
            <a:ext cx="3824432" cy="1946028"/>
            <a:chOff x="1390914" y="2542954"/>
            <a:chExt cx="4867433" cy="2388465"/>
          </a:xfrm>
        </p:grpSpPr>
        <p:pic>
          <p:nvPicPr>
            <p:cNvPr id="23" name="图片 22">
              <a:extLst>
                <a:ext uri="{FF2B5EF4-FFF2-40B4-BE49-F238E27FC236}">
                  <a16:creationId xmlns:a16="http://schemas.microsoft.com/office/drawing/2014/main" id="{D620E620-DF05-4156-B226-E6BF6E141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806" b="11201"/>
            <a:stretch/>
          </p:blipFill>
          <p:spPr>
            <a:xfrm>
              <a:off x="1390914" y="2542954"/>
              <a:ext cx="3801975" cy="2337989"/>
            </a:xfrm>
            <a:prstGeom prst="rect">
              <a:avLst/>
            </a:prstGeom>
          </p:spPr>
        </p:pic>
        <p:sp>
          <p:nvSpPr>
            <p:cNvPr id="24" name="文本框 23">
              <a:extLst>
                <a:ext uri="{FF2B5EF4-FFF2-40B4-BE49-F238E27FC236}">
                  <a16:creationId xmlns:a16="http://schemas.microsoft.com/office/drawing/2014/main" id="{BDA32A95-CAE7-49AE-979C-CB6DCE685523}"/>
                </a:ext>
              </a:extLst>
            </p:cNvPr>
            <p:cNvSpPr txBox="1"/>
            <p:nvPr/>
          </p:nvSpPr>
          <p:spPr>
            <a:xfrm>
              <a:off x="2456372" y="2653918"/>
              <a:ext cx="1443890" cy="377751"/>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Air domain</a:t>
              </a:r>
              <a:endParaRPr lang="zh-CN" altLang="en-US" sz="1400" b="1" dirty="0">
                <a:latin typeface="Arial" panose="020B0604020202020204" pitchFamily="34" charset="0"/>
                <a:cs typeface="Arial" panose="020B0604020202020204" pitchFamily="34" charset="0"/>
              </a:endParaRPr>
            </a:p>
          </p:txBody>
        </p:sp>
        <p:cxnSp>
          <p:nvCxnSpPr>
            <p:cNvPr id="25" name="直接箭头连接符 24">
              <a:extLst>
                <a:ext uri="{FF2B5EF4-FFF2-40B4-BE49-F238E27FC236}">
                  <a16:creationId xmlns:a16="http://schemas.microsoft.com/office/drawing/2014/main" id="{FE564C48-761B-4782-8316-707038F27D80}"/>
                </a:ext>
              </a:extLst>
            </p:cNvPr>
            <p:cNvCxnSpPr>
              <a:cxnSpLocks/>
            </p:cNvCxnSpPr>
            <p:nvPr/>
          </p:nvCxnSpPr>
          <p:spPr>
            <a:xfrm>
              <a:off x="3639070" y="3791618"/>
              <a:ext cx="973324" cy="762051"/>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6" name="直接箭头连接符 25">
              <a:extLst>
                <a:ext uri="{FF2B5EF4-FFF2-40B4-BE49-F238E27FC236}">
                  <a16:creationId xmlns:a16="http://schemas.microsoft.com/office/drawing/2014/main" id="{4BB1EB6B-5748-4DCF-9216-25FD4B20CBB0}"/>
                </a:ext>
              </a:extLst>
            </p:cNvPr>
            <p:cNvCxnSpPr>
              <a:cxnSpLocks/>
            </p:cNvCxnSpPr>
            <p:nvPr/>
          </p:nvCxnSpPr>
          <p:spPr>
            <a:xfrm flipV="1">
              <a:off x="3409501" y="3224991"/>
              <a:ext cx="1336163" cy="3777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80D6C1DA-DF15-4137-95DE-B03B9969F89B}"/>
                </a:ext>
              </a:extLst>
            </p:cNvPr>
            <p:cNvSpPr txBox="1"/>
            <p:nvPr/>
          </p:nvSpPr>
          <p:spPr>
            <a:xfrm>
              <a:off x="4025584" y="4553668"/>
              <a:ext cx="1991475" cy="377751"/>
            </a:xfrm>
            <a:prstGeom prst="rect">
              <a:avLst/>
            </a:prstGeom>
            <a:noFill/>
          </p:spPr>
          <p:txBody>
            <a:bodyPr wrap="square" rtlCol="0">
              <a:spAutoFit/>
            </a:bodyPr>
            <a:lstStyle/>
            <a:p>
              <a:r>
                <a:rPr lang="en-US" altLang="zh-CN" sz="1400" b="1" dirty="0">
                  <a:latin typeface="Arial" panose="020B0604020202020204" pitchFamily="34" charset="0"/>
                  <a:cs typeface="Arial" panose="020B0604020202020204" pitchFamily="34" charset="0"/>
                </a:rPr>
                <a:t>Refinement area</a:t>
              </a:r>
              <a:endParaRPr lang="zh-CN" altLang="en-US" sz="1400" b="1"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EBB16045-22D7-4B54-831D-99E344FA0120}"/>
                </a:ext>
              </a:extLst>
            </p:cNvPr>
            <p:cNvSpPr txBox="1"/>
            <p:nvPr/>
          </p:nvSpPr>
          <p:spPr>
            <a:xfrm>
              <a:off x="4695165" y="3036115"/>
              <a:ext cx="1563182" cy="377751"/>
            </a:xfrm>
            <a:prstGeom prst="rect">
              <a:avLst/>
            </a:prstGeom>
            <a:noFill/>
          </p:spPr>
          <p:txBody>
            <a:bodyPr wrap="none" rtlCol="0">
              <a:spAutoFit/>
            </a:bodyPr>
            <a:lstStyle/>
            <a:p>
              <a:r>
                <a:rPr lang="en-US" altLang="zh-CN" sz="1400" b="1" dirty="0"/>
                <a:t>Ring magnet</a:t>
              </a:r>
              <a:endParaRPr lang="zh-CN" altLang="en-US" sz="1400" b="1" dirty="0"/>
            </a:p>
          </p:txBody>
        </p:sp>
      </p:grpSp>
      <p:grpSp>
        <p:nvGrpSpPr>
          <p:cNvPr id="32" name="Group 3">
            <a:extLst>
              <a:ext uri="{FF2B5EF4-FFF2-40B4-BE49-F238E27FC236}">
                <a16:creationId xmlns:a16="http://schemas.microsoft.com/office/drawing/2014/main" id="{4060F6F7-F717-4DE2-AC83-98C0A45C487B}"/>
              </a:ext>
            </a:extLst>
          </p:cNvPr>
          <p:cNvGrpSpPr/>
          <p:nvPr/>
        </p:nvGrpSpPr>
        <p:grpSpPr>
          <a:xfrm>
            <a:off x="222976" y="838923"/>
            <a:ext cx="4042925" cy="1395422"/>
            <a:chOff x="-1" y="4909310"/>
            <a:chExt cx="4826539" cy="1587207"/>
          </a:xfrm>
        </p:grpSpPr>
        <p:sp>
          <p:nvSpPr>
            <p:cNvPr id="33" name="Title 1">
              <a:extLst>
                <a:ext uri="{FF2B5EF4-FFF2-40B4-BE49-F238E27FC236}">
                  <a16:creationId xmlns:a16="http://schemas.microsoft.com/office/drawing/2014/main" id="{4E2662A2-D11D-466F-9560-2536B4A5E8A7}"/>
                </a:ext>
              </a:extLst>
            </p:cNvPr>
            <p:cNvSpPr txBox="1">
              <a:spLocks/>
            </p:cNvSpPr>
            <p:nvPr/>
          </p:nvSpPr>
          <p:spPr>
            <a:xfrm>
              <a:off x="-1" y="4909310"/>
              <a:ext cx="3764783" cy="504056"/>
            </a:xfrm>
            <a:prstGeom prst="rect">
              <a:avLst/>
            </a:prstGeom>
          </p:spPr>
          <p:txBody>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pPr lvl="1"/>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Governing equations</a:t>
              </a:r>
            </a:p>
            <a:p>
              <a:pPr lvl="1"/>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 </a:t>
              </a:r>
            </a:p>
          </p:txBody>
        </p:sp>
        <p:graphicFrame>
          <p:nvGraphicFramePr>
            <p:cNvPr id="34" name="Object 10">
              <a:extLst>
                <a:ext uri="{FF2B5EF4-FFF2-40B4-BE49-F238E27FC236}">
                  <a16:creationId xmlns:a16="http://schemas.microsoft.com/office/drawing/2014/main" id="{4C89A130-C60E-4E44-B009-1F574D106686}"/>
                </a:ext>
              </a:extLst>
            </p:cNvPr>
            <p:cNvGraphicFramePr>
              <a:graphicFrameLocks noChangeAspect="1"/>
            </p:cNvGraphicFramePr>
            <p:nvPr>
              <p:extLst>
                <p:ext uri="{D42A27DB-BD31-4B8C-83A1-F6EECF244321}">
                  <p14:modId xmlns:p14="http://schemas.microsoft.com/office/powerpoint/2010/main" val="2562074863"/>
                </p:ext>
              </p:extLst>
            </p:nvPr>
          </p:nvGraphicFramePr>
          <p:xfrm>
            <a:off x="657087" y="5302857"/>
            <a:ext cx="3588123" cy="715985"/>
          </p:xfrm>
          <a:graphic>
            <a:graphicData uri="http://schemas.openxmlformats.org/presentationml/2006/ole">
              <mc:AlternateContent xmlns:mc="http://schemas.openxmlformats.org/markup-compatibility/2006">
                <mc:Choice xmlns:v="urn:schemas-microsoft-com:vml" Requires="v">
                  <p:oleObj name="AxMath" r:id="rId5" imgW="2084400" imgH="415800" progId="Equation.AxMath">
                    <p:embed/>
                  </p:oleObj>
                </mc:Choice>
                <mc:Fallback>
                  <p:oleObj name="AxMath" r:id="rId5" imgW="2084400" imgH="415800" progId="Equation.AxMath">
                    <p:embed/>
                    <p:pic>
                      <p:nvPicPr>
                        <p:cNvPr id="11" name="Object 10">
                          <a:extLst>
                            <a:ext uri="{FF2B5EF4-FFF2-40B4-BE49-F238E27FC236}">
                              <a16:creationId xmlns:a16="http://schemas.microsoft.com/office/drawing/2014/main" id="{B8C5DDEE-8D23-4407-B6D0-CF1110095540}"/>
                            </a:ext>
                          </a:extLst>
                        </p:cNvPr>
                        <p:cNvPicPr/>
                        <p:nvPr/>
                      </p:nvPicPr>
                      <p:blipFill>
                        <a:blip r:embed="rId6"/>
                        <a:stretch>
                          <a:fillRect/>
                        </a:stretch>
                      </p:blipFill>
                      <p:spPr>
                        <a:xfrm>
                          <a:off x="657087" y="5302857"/>
                          <a:ext cx="3588123" cy="715985"/>
                        </a:xfrm>
                        <a:prstGeom prst="rect">
                          <a:avLst/>
                        </a:prstGeom>
                      </p:spPr>
                    </p:pic>
                  </p:oleObj>
                </mc:Fallback>
              </mc:AlternateContent>
            </a:graphicData>
          </a:graphic>
        </p:graphicFrame>
        <p:grpSp>
          <p:nvGrpSpPr>
            <p:cNvPr id="35" name="Group 11">
              <a:extLst>
                <a:ext uri="{FF2B5EF4-FFF2-40B4-BE49-F238E27FC236}">
                  <a16:creationId xmlns:a16="http://schemas.microsoft.com/office/drawing/2014/main" id="{EFFF9957-2EEC-4A05-9034-2BA5A77DB97E}"/>
                </a:ext>
              </a:extLst>
            </p:cNvPr>
            <p:cNvGrpSpPr/>
            <p:nvPr/>
          </p:nvGrpSpPr>
          <p:grpSpPr>
            <a:xfrm>
              <a:off x="657087" y="6025232"/>
              <a:ext cx="4169451" cy="471285"/>
              <a:chOff x="4083873" y="5537988"/>
              <a:chExt cx="4169451" cy="471285"/>
            </a:xfrm>
          </p:grpSpPr>
          <p:graphicFrame>
            <p:nvGraphicFramePr>
              <p:cNvPr id="36" name="Object 12">
                <a:extLst>
                  <a:ext uri="{FF2B5EF4-FFF2-40B4-BE49-F238E27FC236}">
                    <a16:creationId xmlns:a16="http://schemas.microsoft.com/office/drawing/2014/main" id="{2F61DEEF-CF23-4E13-8F1D-56785C892A3F}"/>
                  </a:ext>
                </a:extLst>
              </p:cNvPr>
              <p:cNvGraphicFramePr>
                <a:graphicFrameLocks noChangeAspect="1"/>
              </p:cNvGraphicFramePr>
              <p:nvPr>
                <p:extLst>
                  <p:ext uri="{D42A27DB-BD31-4B8C-83A1-F6EECF244321}">
                    <p14:modId xmlns:p14="http://schemas.microsoft.com/office/powerpoint/2010/main" val="3952391360"/>
                  </p:ext>
                </p:extLst>
              </p:nvPr>
            </p:nvGraphicFramePr>
            <p:xfrm>
              <a:off x="4083873" y="5537988"/>
              <a:ext cx="241300" cy="454533"/>
            </p:xfrm>
            <a:graphic>
              <a:graphicData uri="http://schemas.openxmlformats.org/presentationml/2006/ole">
                <mc:AlternateContent xmlns:mc="http://schemas.openxmlformats.org/markup-compatibility/2006">
                  <mc:Choice xmlns:v="urn:schemas-microsoft-com:vml" Requires="v">
                    <p:oleObj name="AxMath" r:id="rId7" imgW="120960" imgH="226800" progId="Equation.AxMath">
                      <p:embed/>
                    </p:oleObj>
                  </mc:Choice>
                  <mc:Fallback>
                    <p:oleObj name="AxMath" r:id="rId7" imgW="120960" imgH="226800" progId="Equation.AxMath">
                      <p:embed/>
                      <p:pic>
                        <p:nvPicPr>
                          <p:cNvPr id="13" name="Object 12">
                            <a:extLst>
                              <a:ext uri="{FF2B5EF4-FFF2-40B4-BE49-F238E27FC236}">
                                <a16:creationId xmlns:a16="http://schemas.microsoft.com/office/drawing/2014/main" id="{DD3E81C7-B69C-490D-B508-DE6902ABDD54}"/>
                              </a:ext>
                            </a:extLst>
                          </p:cNvPr>
                          <p:cNvPicPr/>
                          <p:nvPr/>
                        </p:nvPicPr>
                        <p:blipFill>
                          <a:blip r:embed="rId8"/>
                          <a:stretch>
                            <a:fillRect/>
                          </a:stretch>
                        </p:blipFill>
                        <p:spPr>
                          <a:xfrm>
                            <a:off x="4083873" y="5537988"/>
                            <a:ext cx="241300" cy="454533"/>
                          </a:xfrm>
                          <a:prstGeom prst="rect">
                            <a:avLst/>
                          </a:prstGeom>
                        </p:spPr>
                      </p:pic>
                    </p:oleObj>
                  </mc:Fallback>
                </mc:AlternateContent>
              </a:graphicData>
            </a:graphic>
          </p:graphicFrame>
          <p:sp>
            <p:nvSpPr>
              <p:cNvPr id="37" name="TextBox 13">
                <a:extLst>
                  <a:ext uri="{FF2B5EF4-FFF2-40B4-BE49-F238E27FC236}">
                    <a16:creationId xmlns:a16="http://schemas.microsoft.com/office/drawing/2014/main" id="{F42B8733-F432-4690-803B-0871AAAFEDB8}"/>
                  </a:ext>
                </a:extLst>
              </p:cNvPr>
              <p:cNvSpPr txBox="1"/>
              <p:nvPr/>
            </p:nvSpPr>
            <p:spPr>
              <a:xfrm>
                <a:off x="4293413" y="5589181"/>
                <a:ext cx="3959911" cy="420092"/>
              </a:xfrm>
              <a:prstGeom prst="rect">
                <a:avLst/>
              </a:prstGeom>
              <a:noFill/>
            </p:spPr>
            <p:txBody>
              <a:bodyPr wrap="none" rtlCol="0">
                <a:spAutoFit/>
              </a:bodyPr>
              <a:lstStyle/>
              <a:p>
                <a:r>
                  <a:rPr lang="en-GB" dirty="0">
                    <a:latin typeface="Microsoft JhengHei" panose="020B0604030504040204" pitchFamily="34" charset="-120"/>
                    <a:ea typeface="Microsoft JhengHei" panose="020B0604030504040204" pitchFamily="34" charset="-120"/>
                    <a:cs typeface="Times New Roman" panose="02020603050405020304" pitchFamily="18" charset="0"/>
                  </a:rPr>
                  <a:t>Is governed by E-J power law</a:t>
                </a:r>
              </a:p>
            </p:txBody>
          </p:sp>
        </p:grpSp>
      </p:grpSp>
      <p:pic>
        <p:nvPicPr>
          <p:cNvPr id="38" name="图片 37">
            <a:extLst>
              <a:ext uri="{FF2B5EF4-FFF2-40B4-BE49-F238E27FC236}">
                <a16:creationId xmlns:a16="http://schemas.microsoft.com/office/drawing/2014/main" id="{2B81BB2C-795A-465E-AA33-7973FD9430DB}"/>
              </a:ext>
            </a:extLst>
          </p:cNvPr>
          <p:cNvPicPr>
            <a:picLocks noChangeAspect="1"/>
          </p:cNvPicPr>
          <p:nvPr/>
        </p:nvPicPr>
        <p:blipFill>
          <a:blip r:embed="rId9"/>
          <a:stretch>
            <a:fillRect/>
          </a:stretch>
        </p:blipFill>
        <p:spPr>
          <a:xfrm>
            <a:off x="870169" y="2763992"/>
            <a:ext cx="2640863" cy="2146177"/>
          </a:xfrm>
          <a:prstGeom prst="rect">
            <a:avLst/>
          </a:prstGeom>
        </p:spPr>
      </p:pic>
      <p:sp>
        <p:nvSpPr>
          <p:cNvPr id="39" name="Title 1">
            <a:extLst>
              <a:ext uri="{FF2B5EF4-FFF2-40B4-BE49-F238E27FC236}">
                <a16:creationId xmlns:a16="http://schemas.microsoft.com/office/drawing/2014/main" id="{52FE5C1A-8FCE-4922-8F59-0420003E1270}"/>
              </a:ext>
            </a:extLst>
          </p:cNvPr>
          <p:cNvSpPr txBox="1">
            <a:spLocks/>
          </p:cNvSpPr>
          <p:nvPr/>
        </p:nvSpPr>
        <p:spPr>
          <a:xfrm>
            <a:off x="222976" y="2344035"/>
            <a:ext cx="3145960" cy="443150"/>
          </a:xfrm>
          <a:prstGeom prst="rect">
            <a:avLst/>
          </a:prstGeom>
        </p:spPr>
        <p:txBody>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pPr lvl="1"/>
            <a:r>
              <a:rPr lang="en-GB" b="1" dirty="0">
                <a:latin typeface="Microsoft JhengHei" panose="020B0604030504040204" pitchFamily="34" charset="-120"/>
                <a:ea typeface="Microsoft JhengHei" panose="020B0604030504040204" pitchFamily="34" charset="-120"/>
                <a:cs typeface="Times New Roman" panose="02020603050405020304" pitchFamily="18" charset="0"/>
              </a:rPr>
              <a:t>3D E-J power-law</a:t>
            </a:r>
          </a:p>
        </p:txBody>
      </p:sp>
      <p:sp>
        <p:nvSpPr>
          <p:cNvPr id="3" name="日期占位符 2">
            <a:extLst>
              <a:ext uri="{FF2B5EF4-FFF2-40B4-BE49-F238E27FC236}">
                <a16:creationId xmlns:a16="http://schemas.microsoft.com/office/drawing/2014/main" id="{83F33434-F6E7-401A-A6EE-E384238CB02C}"/>
              </a:ext>
            </a:extLst>
          </p:cNvPr>
          <p:cNvSpPr>
            <a:spLocks noGrp="1"/>
          </p:cNvSpPr>
          <p:nvPr>
            <p:ph type="dt" sz="half" idx="10"/>
          </p:nvPr>
        </p:nvSpPr>
        <p:spPr/>
        <p:txBody>
          <a:bodyPr/>
          <a:lstStyle/>
          <a:p>
            <a:fld id="{15E7D1EC-FF6F-4F77-9C62-C401793FD156}" type="datetime1">
              <a:rPr lang="zh-CN" altLang="en-US" smtClean="0"/>
              <a:t>2021/6/21</a:t>
            </a:fld>
            <a:endParaRPr lang="zh-CN" altLang="en-US"/>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3"/>
          </p:nvPr>
        </p:nvSpPr>
        <p:spPr>
          <a:xfrm>
            <a:off x="120755" y="253772"/>
            <a:ext cx="8869544" cy="292871"/>
          </a:xfrm>
        </p:spPr>
        <p:txBody>
          <a:bodyPr/>
          <a:lstStyle/>
          <a:p>
            <a:r>
              <a:rPr lang="en-US" altLang="zh-CN" sz="1800" dirty="0"/>
              <a:t>2.3 Modelling results</a:t>
            </a:r>
          </a:p>
          <a:p>
            <a:endParaRPr lang="zh-CN" altLang="en-US" sz="1800" dirty="0"/>
          </a:p>
        </p:txBody>
      </p:sp>
      <p:sp>
        <p:nvSpPr>
          <p:cNvPr id="8" name="矩形 7"/>
          <p:cNvSpPr/>
          <p:nvPr/>
        </p:nvSpPr>
        <p:spPr>
          <a:xfrm>
            <a:off x="1823821" y="3093309"/>
            <a:ext cx="42589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dirty="0">
              <a:solidFill>
                <a:schemeClr val="tx1"/>
              </a:solidFill>
              <a:latin typeface="+mn-ea"/>
            </a:endParaRPr>
          </a:p>
        </p:txBody>
      </p:sp>
      <p:pic>
        <p:nvPicPr>
          <p:cNvPr id="19" name="Picture 13" descr="A close up of a map&#10;&#10;Description automatically generated">
            <a:extLst>
              <a:ext uri="{FF2B5EF4-FFF2-40B4-BE49-F238E27FC236}">
                <a16:creationId xmlns:a16="http://schemas.microsoft.com/office/drawing/2014/main" id="{0C16AAE8-F41D-4CB9-B160-E4007E7745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 t="10244" r="13032" b="6950"/>
          <a:stretch/>
        </p:blipFill>
        <p:spPr>
          <a:xfrm>
            <a:off x="4986466" y="1322577"/>
            <a:ext cx="3722040" cy="2830342"/>
          </a:xfrm>
          <a:prstGeom prst="rect">
            <a:avLst/>
          </a:prstGeom>
        </p:spPr>
      </p:pic>
      <p:pic>
        <p:nvPicPr>
          <p:cNvPr id="33" name="Picture 1">
            <a:extLst>
              <a:ext uri="{FF2B5EF4-FFF2-40B4-BE49-F238E27FC236}">
                <a16:creationId xmlns:a16="http://schemas.microsoft.com/office/drawing/2014/main" id="{261C1EB0-F41C-4A6B-8E2C-019CB13736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728" y="918210"/>
            <a:ext cx="4461790" cy="2009060"/>
          </a:xfrm>
          <a:prstGeom prst="rect">
            <a:avLst/>
          </a:prstGeom>
          <a:noFill/>
        </p:spPr>
      </p:pic>
      <p:sp>
        <p:nvSpPr>
          <p:cNvPr id="35" name="Rectangle 2">
            <a:extLst>
              <a:ext uri="{FF2B5EF4-FFF2-40B4-BE49-F238E27FC236}">
                <a16:creationId xmlns:a16="http://schemas.microsoft.com/office/drawing/2014/main" id="{7F9E3F2C-BADA-4F7B-8A36-A62B33C025CD}"/>
              </a:ext>
            </a:extLst>
          </p:cNvPr>
          <p:cNvSpPr/>
          <p:nvPr/>
        </p:nvSpPr>
        <p:spPr>
          <a:xfrm>
            <a:off x="605696" y="3113235"/>
            <a:ext cx="3449919" cy="338554"/>
          </a:xfrm>
          <a:prstGeom prst="rect">
            <a:avLst/>
          </a:prstGeom>
        </p:spPr>
        <p:txBody>
          <a:bodyPr wrap="none">
            <a:spAutoFit/>
          </a:bodyPr>
          <a:lstStyle/>
          <a:p>
            <a:r>
              <a:rPr lang="en-GB" sz="1600" b="1" dirty="0">
                <a:latin typeface="Microsoft JhengHei" panose="020B0604030504040204" pitchFamily="34" charset="-120"/>
                <a:ea typeface="Microsoft JhengHei" panose="020B0604030504040204" pitchFamily="34" charset="-120"/>
                <a:cs typeface="Times New Roman" panose="02020603050405020304" pitchFamily="18" charset="0"/>
              </a:rPr>
              <a:t> Normalised current density  J/Jc </a:t>
            </a:r>
          </a:p>
        </p:txBody>
      </p:sp>
      <p:sp>
        <p:nvSpPr>
          <p:cNvPr id="23" name="TextBox 14">
            <a:extLst>
              <a:ext uri="{FF2B5EF4-FFF2-40B4-BE49-F238E27FC236}">
                <a16:creationId xmlns:a16="http://schemas.microsoft.com/office/drawing/2014/main" id="{ABA30428-AD8F-491B-B8EB-07240BFCD25B}"/>
              </a:ext>
            </a:extLst>
          </p:cNvPr>
          <p:cNvSpPr txBox="1"/>
          <p:nvPr/>
        </p:nvSpPr>
        <p:spPr>
          <a:xfrm>
            <a:off x="757294" y="1668824"/>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4T</a:t>
            </a:r>
          </a:p>
        </p:txBody>
      </p:sp>
      <p:sp>
        <p:nvSpPr>
          <p:cNvPr id="24" name="TextBox 15">
            <a:extLst>
              <a:ext uri="{FF2B5EF4-FFF2-40B4-BE49-F238E27FC236}">
                <a16:creationId xmlns:a16="http://schemas.microsoft.com/office/drawing/2014/main" id="{14334018-3BCC-44B2-AC5D-F3D14EED8010}"/>
              </a:ext>
            </a:extLst>
          </p:cNvPr>
          <p:cNvSpPr txBox="1"/>
          <p:nvPr/>
        </p:nvSpPr>
        <p:spPr>
          <a:xfrm>
            <a:off x="2105129" y="1668824"/>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3T</a:t>
            </a:r>
          </a:p>
        </p:txBody>
      </p:sp>
      <p:sp>
        <p:nvSpPr>
          <p:cNvPr id="25" name="TextBox 16">
            <a:extLst>
              <a:ext uri="{FF2B5EF4-FFF2-40B4-BE49-F238E27FC236}">
                <a16:creationId xmlns:a16="http://schemas.microsoft.com/office/drawing/2014/main" id="{4BD66448-E252-47A3-9702-BF09D3860346}"/>
              </a:ext>
            </a:extLst>
          </p:cNvPr>
          <p:cNvSpPr txBox="1"/>
          <p:nvPr/>
        </p:nvSpPr>
        <p:spPr>
          <a:xfrm>
            <a:off x="3603556" y="1670615"/>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2T</a:t>
            </a:r>
          </a:p>
        </p:txBody>
      </p:sp>
      <p:sp>
        <p:nvSpPr>
          <p:cNvPr id="26" name="TextBox 17">
            <a:extLst>
              <a:ext uri="{FF2B5EF4-FFF2-40B4-BE49-F238E27FC236}">
                <a16:creationId xmlns:a16="http://schemas.microsoft.com/office/drawing/2014/main" id="{D5C597B1-D7EB-45C9-8E8E-557AC2EEC6A1}"/>
              </a:ext>
            </a:extLst>
          </p:cNvPr>
          <p:cNvSpPr txBox="1"/>
          <p:nvPr/>
        </p:nvSpPr>
        <p:spPr>
          <a:xfrm>
            <a:off x="1081194" y="2673354"/>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1T</a:t>
            </a:r>
          </a:p>
        </p:txBody>
      </p:sp>
      <p:sp>
        <p:nvSpPr>
          <p:cNvPr id="31" name="TextBox 18">
            <a:extLst>
              <a:ext uri="{FF2B5EF4-FFF2-40B4-BE49-F238E27FC236}">
                <a16:creationId xmlns:a16="http://schemas.microsoft.com/office/drawing/2014/main" id="{B6568369-E1B7-43FD-AE85-28B0EFAFB816}"/>
              </a:ext>
            </a:extLst>
          </p:cNvPr>
          <p:cNvSpPr txBox="1"/>
          <p:nvPr/>
        </p:nvSpPr>
        <p:spPr>
          <a:xfrm>
            <a:off x="2220646" y="2665793"/>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0T</a:t>
            </a:r>
          </a:p>
        </p:txBody>
      </p:sp>
      <p:sp>
        <p:nvSpPr>
          <p:cNvPr id="32" name="TextBox 19">
            <a:extLst>
              <a:ext uri="{FF2B5EF4-FFF2-40B4-BE49-F238E27FC236}">
                <a16:creationId xmlns:a16="http://schemas.microsoft.com/office/drawing/2014/main" id="{6D77BB0C-1110-4A11-A576-CDB60EE79E0D}"/>
              </a:ext>
            </a:extLst>
          </p:cNvPr>
          <p:cNvSpPr txBox="1"/>
          <p:nvPr/>
        </p:nvSpPr>
        <p:spPr>
          <a:xfrm>
            <a:off x="3603556" y="2665793"/>
            <a:ext cx="371977" cy="253916"/>
          </a:xfrm>
          <a:prstGeom prst="rect">
            <a:avLst/>
          </a:prstGeom>
          <a:noFill/>
        </p:spPr>
        <p:txBody>
          <a:bodyPr wrap="square" rtlCol="0">
            <a:spAutoFit/>
          </a:bodyPr>
          <a:lstStyle/>
          <a:p>
            <a:r>
              <a:rPr lang="en-GB" sz="1050" dirty="0">
                <a:latin typeface="Times New Roman" panose="02020603050405020304" pitchFamily="18" charset="0"/>
                <a:cs typeface="Times New Roman" panose="02020603050405020304" pitchFamily="18" charset="0"/>
              </a:rPr>
              <a:t>0T</a:t>
            </a:r>
          </a:p>
        </p:txBody>
      </p:sp>
      <p:sp>
        <p:nvSpPr>
          <p:cNvPr id="37" name="Rectangle 10">
            <a:extLst>
              <a:ext uri="{FF2B5EF4-FFF2-40B4-BE49-F238E27FC236}">
                <a16:creationId xmlns:a16="http://schemas.microsoft.com/office/drawing/2014/main" id="{7D123E1C-927C-4554-9F2A-E0A420060F96}"/>
              </a:ext>
            </a:extLst>
          </p:cNvPr>
          <p:cNvSpPr/>
          <p:nvPr/>
        </p:nvSpPr>
        <p:spPr>
          <a:xfrm>
            <a:off x="4952351" y="821381"/>
            <a:ext cx="4191649" cy="430887"/>
          </a:xfrm>
          <a:prstGeom prst="rect">
            <a:avLst/>
          </a:prstGeom>
        </p:spPr>
        <p:txBody>
          <a:bodyPr wrap="square">
            <a:spAutoFit/>
          </a:bodyPr>
          <a:lstStyle/>
          <a:p>
            <a:pPr marL="285750" indent="-285750">
              <a:buFont typeface="Arial" panose="020B0604020202020204" pitchFamily="34" charset="0"/>
              <a:buChar char="•"/>
            </a:pPr>
            <a:r>
              <a:rPr lang="en-GB" sz="1100" dirty="0">
                <a:latin typeface="Microsoft JhengHei" panose="020B0604030504040204" pitchFamily="34" charset="-120"/>
                <a:ea typeface="Microsoft JhengHei" panose="020B0604030504040204" pitchFamily="34" charset="-120"/>
                <a:cs typeface="Times New Roman" panose="02020603050405020304" pitchFamily="18" charset="0"/>
              </a:rPr>
              <a:t>Ring 1–10 indicates the innermost domain while</a:t>
            </a:r>
          </a:p>
          <a:p>
            <a:pPr marL="285750" indent="-285750">
              <a:buFont typeface="Arial" panose="020B0604020202020204" pitchFamily="34" charset="0"/>
              <a:buChar char="•"/>
            </a:pPr>
            <a:r>
              <a:rPr lang="en-GB" sz="1100" dirty="0">
                <a:latin typeface="Microsoft JhengHei" panose="020B0604030504040204" pitchFamily="34" charset="-120"/>
                <a:ea typeface="Microsoft JhengHei" panose="020B0604030504040204" pitchFamily="34" charset="-120"/>
                <a:cs typeface="Times New Roman" panose="02020603050405020304" pitchFamily="18" charset="0"/>
              </a:rPr>
              <a:t>Ring 91–100 indicates the outermost domain</a:t>
            </a:r>
          </a:p>
        </p:txBody>
      </p:sp>
      <p:sp>
        <p:nvSpPr>
          <p:cNvPr id="38" name="TextBox 12">
            <a:extLst>
              <a:ext uri="{FF2B5EF4-FFF2-40B4-BE49-F238E27FC236}">
                <a16:creationId xmlns:a16="http://schemas.microsoft.com/office/drawing/2014/main" id="{A103D8B1-4AC3-4164-BBF3-231815233CE6}"/>
              </a:ext>
            </a:extLst>
          </p:cNvPr>
          <p:cNvSpPr txBox="1"/>
          <p:nvPr/>
        </p:nvSpPr>
        <p:spPr>
          <a:xfrm>
            <a:off x="361728" y="4274807"/>
            <a:ext cx="8179694"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The recorded current distribution in HTS ring domains were not uniform</a:t>
            </a:r>
          </a:p>
          <a:p>
            <a:pPr marL="285750" indent="-285750">
              <a:buFont typeface="Arial" panose="020B0604020202020204" pitchFamily="34" charset="0"/>
              <a:buChar char="•"/>
            </a:pPr>
            <a:r>
              <a:rPr lang="en-GB" sz="1600" dirty="0">
                <a:latin typeface="Microsoft JhengHei" panose="020B0604030504040204" pitchFamily="34" charset="-120"/>
                <a:ea typeface="Microsoft JhengHei" panose="020B0604030504040204" pitchFamily="34" charset="-120"/>
                <a:cs typeface="Times New Roman" panose="02020603050405020304" pitchFamily="18" charset="0"/>
              </a:rPr>
              <a:t>Induced current penetrates from both inner and outer side of the ring magnet simultaneously</a:t>
            </a:r>
          </a:p>
        </p:txBody>
      </p:sp>
      <p:sp>
        <p:nvSpPr>
          <p:cNvPr id="3" name="日期占位符 2">
            <a:extLst>
              <a:ext uri="{FF2B5EF4-FFF2-40B4-BE49-F238E27FC236}">
                <a16:creationId xmlns:a16="http://schemas.microsoft.com/office/drawing/2014/main" id="{50CF81AE-779E-496D-9EC5-0E90D2D21DB7}"/>
              </a:ext>
            </a:extLst>
          </p:cNvPr>
          <p:cNvSpPr>
            <a:spLocks noGrp="1"/>
          </p:cNvSpPr>
          <p:nvPr>
            <p:ph type="dt" sz="half" idx="10"/>
          </p:nvPr>
        </p:nvSpPr>
        <p:spPr/>
        <p:txBody>
          <a:bodyPr/>
          <a:lstStyle/>
          <a:p>
            <a:fld id="{9AE0A11E-729E-48EA-9D29-73667A822EBC}" type="datetime1">
              <a:rPr lang="zh-CN" altLang="en-US" smtClean="0"/>
              <a:t>2021/6/21</a:t>
            </a:fld>
            <a:endParaRPr lang="zh-CN" altLang="en-US"/>
          </a:p>
        </p:txBody>
      </p:sp>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268F9B-FA6A-42FC-A068-78A54456111D}"/>
              </a:ext>
            </a:extLst>
          </p:cNvPr>
          <p:cNvSpPr>
            <a:spLocks noGrp="1"/>
          </p:cNvSpPr>
          <p:nvPr>
            <p:ph sz="quarter" idx="13"/>
          </p:nvPr>
        </p:nvSpPr>
        <p:spPr/>
        <p:txBody>
          <a:bodyPr/>
          <a:lstStyle/>
          <a:p>
            <a:r>
              <a:rPr lang="en-US" altLang="zh-CN" dirty="0"/>
              <a:t>2.3 Modelling results</a:t>
            </a:r>
            <a:endParaRPr lang="zh-CN" altLang="en-US" dirty="0"/>
          </a:p>
        </p:txBody>
      </p:sp>
      <p:pic>
        <p:nvPicPr>
          <p:cNvPr id="3" name="Picture 18">
            <a:extLst>
              <a:ext uri="{FF2B5EF4-FFF2-40B4-BE49-F238E27FC236}">
                <a16:creationId xmlns:a16="http://schemas.microsoft.com/office/drawing/2014/main" id="{342BF378-A729-41DD-A8BB-5EAFCFDE3FC9}"/>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914678"/>
            <a:ext cx="4522381" cy="3859370"/>
          </a:xfrm>
          <a:prstGeom prst="rect">
            <a:avLst/>
          </a:prstGeom>
          <a:noFill/>
          <a:ln>
            <a:noFill/>
          </a:ln>
          <a:extLst>
            <a:ext uri="{53640926-AAD7-44D8-BBD7-CCE9431645EC}">
              <a14:shadowObscured xmlns:a14="http://schemas.microsoft.com/office/drawing/2010/main"/>
            </a:ext>
          </a:extLst>
        </p:spPr>
      </p:pic>
      <p:sp>
        <p:nvSpPr>
          <p:cNvPr id="5" name="文本框 4">
            <a:extLst>
              <a:ext uri="{FF2B5EF4-FFF2-40B4-BE49-F238E27FC236}">
                <a16:creationId xmlns:a16="http://schemas.microsoft.com/office/drawing/2014/main" id="{70AE3F99-092F-4BE3-A274-8F06903D1313}"/>
              </a:ext>
            </a:extLst>
          </p:cNvPr>
          <p:cNvSpPr txBox="1"/>
          <p:nvPr/>
        </p:nvSpPr>
        <p:spPr>
          <a:xfrm>
            <a:off x="4519032" y="1216294"/>
            <a:ext cx="4572000" cy="1169551"/>
          </a:xfrm>
          <a:prstGeom prst="rect">
            <a:avLst/>
          </a:prstGeom>
          <a:noFill/>
        </p:spPr>
        <p:txBody>
          <a:bodyPr wrap="square">
            <a:spAutoFit/>
          </a:bodyPr>
          <a:lstStyle/>
          <a:p>
            <a:pPr marL="285750" indent="-285750">
              <a:buFont typeface="Arial" panose="020B0604020202020204" pitchFamily="34" charset="0"/>
              <a:buChar char="•"/>
            </a:pPr>
            <a:r>
              <a:rPr lang="en-US" altLang="zh-CN" sz="1400" b="1" i="0" u="none" strike="noStrike" baseline="0" dirty="0">
                <a:solidFill>
                  <a:srgbClr val="000000"/>
                </a:solidFill>
                <a:latin typeface="Microsoft JhengHei" panose="020B0604030504040204" pitchFamily="34" charset="-120"/>
                <a:ea typeface="Microsoft JhengHei" panose="020B0604030504040204" pitchFamily="34" charset="-120"/>
              </a:rPr>
              <a:t>Simulation result with experiment results. </a:t>
            </a:r>
          </a:p>
          <a:p>
            <a:pPr marL="285750" indent="-285750">
              <a:buFont typeface="Arial" panose="020B0604020202020204" pitchFamily="34" charset="0"/>
              <a:buChar char="•"/>
            </a:pPr>
            <a:r>
              <a:rPr lang="en-US" altLang="zh-CN" sz="1400" b="1" i="0" u="none" strike="noStrike" baseline="0" dirty="0">
                <a:solidFill>
                  <a:srgbClr val="000000"/>
                </a:solidFill>
                <a:latin typeface="Microsoft JhengHei" panose="020B0604030504040204" pitchFamily="34" charset="-120"/>
                <a:ea typeface="Microsoft JhengHei" panose="020B0604030504040204" pitchFamily="34" charset="-120"/>
              </a:rPr>
              <a:t>Points (a) and (e’) shows the time steps used to show the </a:t>
            </a:r>
            <a:r>
              <a:rPr lang="en-US" altLang="zh-CN" sz="1400" b="1" i="0" u="none" strike="noStrike" baseline="0" dirty="0" err="1">
                <a:solidFill>
                  <a:srgbClr val="000000"/>
                </a:solidFill>
                <a:latin typeface="Microsoft JhengHei" panose="020B0604030504040204" pitchFamily="34" charset="-120"/>
                <a:ea typeface="Microsoft JhengHei" panose="020B0604030504040204" pitchFamily="34" charset="-120"/>
              </a:rPr>
              <a:t>normalised</a:t>
            </a:r>
            <a:r>
              <a:rPr lang="en-US" altLang="zh-CN" sz="1400" b="1" i="0" u="none" strike="noStrike" baseline="0" dirty="0">
                <a:solidFill>
                  <a:srgbClr val="000000"/>
                </a:solidFill>
                <a:latin typeface="Microsoft JhengHei" panose="020B0604030504040204" pitchFamily="34" charset="-120"/>
                <a:ea typeface="Microsoft JhengHei" panose="020B0604030504040204" pitchFamily="34" charset="-120"/>
              </a:rPr>
              <a:t> current distribution. </a:t>
            </a:r>
          </a:p>
          <a:p>
            <a:pPr marL="285750" indent="-285750">
              <a:buFont typeface="Arial" panose="020B0604020202020204" pitchFamily="34" charset="0"/>
              <a:buChar char="•"/>
            </a:pPr>
            <a:r>
              <a:rPr lang="en-US" altLang="zh-CN" sz="1400" b="1" i="0" u="none" strike="noStrike" baseline="0" dirty="0">
                <a:solidFill>
                  <a:srgbClr val="000000"/>
                </a:solidFill>
                <a:latin typeface="Microsoft JhengHei" panose="020B0604030504040204" pitchFamily="34" charset="-120"/>
                <a:ea typeface="Microsoft JhengHei" panose="020B0604030504040204" pitchFamily="34" charset="-120"/>
              </a:rPr>
              <a:t>The calculation uses a 10-sec ramping rate for the magnetic field.</a:t>
            </a:r>
            <a:endParaRPr lang="zh-CN" altLang="en-US" sz="1400" b="1" dirty="0">
              <a:latin typeface="Microsoft JhengHei" panose="020B0604030504040204" pitchFamily="34" charset="-120"/>
              <a:ea typeface="Microsoft JhengHei" panose="020B0604030504040204" pitchFamily="34" charset="-120"/>
            </a:endParaRPr>
          </a:p>
        </p:txBody>
      </p:sp>
      <p:sp>
        <p:nvSpPr>
          <p:cNvPr id="4" name="日期占位符 3">
            <a:extLst>
              <a:ext uri="{FF2B5EF4-FFF2-40B4-BE49-F238E27FC236}">
                <a16:creationId xmlns:a16="http://schemas.microsoft.com/office/drawing/2014/main" id="{CBE2B417-384D-4A41-A104-6363EADCC00B}"/>
              </a:ext>
            </a:extLst>
          </p:cNvPr>
          <p:cNvSpPr>
            <a:spLocks noGrp="1"/>
          </p:cNvSpPr>
          <p:nvPr>
            <p:ph type="dt" sz="half" idx="10"/>
          </p:nvPr>
        </p:nvSpPr>
        <p:spPr/>
        <p:txBody>
          <a:bodyPr/>
          <a:lstStyle/>
          <a:p>
            <a:fld id="{02DF1B7F-E2E8-4C33-B57C-A7DD3A9E5189}" type="datetime1">
              <a:rPr lang="zh-CN" altLang="en-US" smtClean="0"/>
              <a:t>2021/6/21</a:t>
            </a:fld>
            <a:endParaRPr lang="zh-CN" altLang="en-US"/>
          </a:p>
        </p:txBody>
      </p:sp>
    </p:spTree>
    <p:extLst>
      <p:ext uri="{BB962C8B-B14F-4D97-AF65-F5344CB8AC3E}">
        <p14:creationId xmlns:p14="http://schemas.microsoft.com/office/powerpoint/2010/main" val="1244916693"/>
      </p:ext>
    </p:extLst>
  </p:cSld>
  <p:clrMapOvr>
    <a:masterClrMapping/>
  </p:clrMapOvr>
  <p:transition spd="slow">
    <p:wipe dir="r"/>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2933</TotalTime>
  <Words>813</Words>
  <Application>Microsoft Office PowerPoint</Application>
  <PresentationFormat>全屏显示(16:9)</PresentationFormat>
  <Paragraphs>163</Paragraphs>
  <Slides>16</Slides>
  <Notes>11</Notes>
  <HiddenSlides>0</HiddenSlides>
  <MMClips>0</MMClips>
  <ScaleCrop>false</ScaleCrop>
  <HeadingPairs>
    <vt:vector size="8" baseType="variant">
      <vt:variant>
        <vt:lpstr>已用的字体</vt:lpstr>
      </vt:variant>
      <vt:variant>
        <vt:i4>8</vt:i4>
      </vt:variant>
      <vt:variant>
        <vt:lpstr>主题</vt:lpstr>
      </vt:variant>
      <vt:variant>
        <vt:i4>2</vt:i4>
      </vt:variant>
      <vt:variant>
        <vt:lpstr>嵌入 OLE 服务器</vt:lpstr>
      </vt:variant>
      <vt:variant>
        <vt:i4>1</vt:i4>
      </vt:variant>
      <vt:variant>
        <vt:lpstr>幻灯片标题</vt:lpstr>
      </vt:variant>
      <vt:variant>
        <vt:i4>16</vt:i4>
      </vt:variant>
    </vt:vector>
  </HeadingPairs>
  <TitlesOfParts>
    <vt:vector size="27" baseType="lpstr">
      <vt:lpstr>Microsoft JhengHei</vt:lpstr>
      <vt:lpstr>等线 Light</vt:lpstr>
      <vt:lpstr>等线</vt:lpstr>
      <vt:lpstr>思源宋体 CN Heavy</vt:lpstr>
      <vt:lpstr>微软雅黑</vt:lpstr>
      <vt:lpstr>Arial</vt:lpstr>
      <vt:lpstr>Times New Roman</vt:lpstr>
      <vt:lpstr>华文细黑</vt:lpstr>
      <vt:lpstr>1_Office 主题​​</vt:lpstr>
      <vt:lpstr>自定义设计方案</vt:lpstr>
      <vt:lpstr>AxMath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2018硕士论文答辩</dc:title>
  <dc:creator>黄欢</dc:creator>
  <cp:lastModifiedBy>Liao Hengpei</cp:lastModifiedBy>
  <cp:revision>709</cp:revision>
  <dcterms:created xsi:type="dcterms:W3CDTF">2017-12-25T05:16:00Z</dcterms:created>
  <dcterms:modified xsi:type="dcterms:W3CDTF">2021-06-21T10:31:39Z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