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F44A6-BFD6-4BA8-A89D-8AC1D22FDCB9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791AB-C1AC-4653-9ADC-3756D5A90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3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AE774-EA10-43DC-A7DA-22025B08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247126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9C360E-249C-46EA-841C-BF5907814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0578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5719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7B877-C3AC-4C95-BC68-69C8FDE8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232A23-351D-4A80-99E7-5C60A8472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7662D7-8E0C-4D9F-8973-C73DEF6E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95417E-936D-44BA-B7E8-6B1A3F86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90E20D-945C-4E4A-A691-5CA63605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9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578678-F4E1-49DA-8670-8C9AE1CED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8D2DBB-6C35-4AC2-91C8-D51B88557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8D87C6-D19E-4BAD-B7D4-8F45532B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E8D1BC-EB43-408D-AD40-5C076C64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DC4840-1553-48A3-B3DE-C988AEA4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59887-5D03-4B68-9D26-8CBF9722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690943-60E9-437C-A5AF-870B4968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D14C04-AB5A-4A39-8D5D-04A01FC5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2C641-2C7C-4B78-ACC1-28487E02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1F615C-F603-41A5-8498-91A1B305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4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4586F-FB47-4BD0-9AEC-3E83E1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D715AF-2E11-484B-ACD9-6859CFF62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24D02-CAAA-4D85-A1A4-5E754D4E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C76B7C-C602-4FB8-9344-B4E499D1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762826-D79D-460D-924D-EAEA4D07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30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CF5F7-8829-4B80-B3E2-3546E85C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FC1CD8-DDD4-408A-8CA0-2985EDB16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D6D6A7-7290-441F-ADCA-743ED53B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20D78A-9087-4887-955E-91583993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3782F1-344A-4077-877E-5F85900C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CE0C88-4DC7-4653-A5C9-C0DA8A9F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76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E95B4-FF9A-4B47-AF21-9195983A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89E5C5-0119-47A4-A95E-0D25DF85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041C50-D8D0-4BF6-93C0-1B3BC8FC3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26D111-7704-49D3-AE0F-CAA0F2AB9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0F4FDC-71B0-4ABC-AF0B-AE887626E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6E1C87-4186-4F5E-993E-D4073EB4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FEA5DDA-67C0-4B75-B8AD-4617F696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F574AD-8EB8-46C1-81A2-E5AF50A8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89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13A88-554B-41A2-A3A4-1BE49E5D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9BF726-FDBF-49D0-8C20-683A9EC2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54F6D7-2DA9-4D06-9B5D-E627D117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D0B33B-5D78-4956-A792-071B7ADF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50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7D9D2A-E09F-406E-B366-B863B924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7C6AD2E-CB0D-4236-8C20-29413B16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DB6B43-36FC-434B-AB46-CEB9551F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4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72743-429E-4520-8986-77511EDA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5EC1B8-B4F4-45B0-B125-E22098576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0F772-5C43-47B6-B691-BA94802E5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338A3D-3FBE-4DFC-8FD3-A3B8E40E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86AA21-D77A-4BE1-B98A-E509D632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C7DAC-8647-4181-AFF4-B683B7D4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58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BC98E-29F1-4FB1-A0C9-848FF42F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5C98F71-8B5E-4672-AF7E-6374E4FA9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7DEBCF-16FA-4EB8-B7AB-5B18CCB4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A85202-13A9-40A9-A9A5-B31A2C3F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33473E-B1DE-4D98-A8AE-5B970252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B4EBE1-6FDC-46AE-B550-B3C17E19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4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B2C2AD5-03DB-4674-B94F-25C20145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195744-A6D7-445D-AC29-53783D2B2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A6567E-8BBC-4971-BA82-429E31B7E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6315" y="6492107"/>
            <a:ext cx="6242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Modelling of two topologies of trapped-flux machines with 2G tapes using 3D T-A formulation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8BA6CD-3F9F-4C67-8670-3C6D5C61E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4260" y="6492873"/>
            <a:ext cx="619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229EF7-73F9-4E3B-9E1D-7D68924F336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90124F-F5EF-4997-BAC3-8875562FAEF8}"/>
              </a:ext>
            </a:extLst>
          </p:cNvPr>
          <p:cNvSpPr txBox="1"/>
          <p:nvPr userDrawn="1"/>
        </p:nvSpPr>
        <p:spPr>
          <a:xfrm>
            <a:off x="838200" y="6536171"/>
            <a:ext cx="16426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HTS </a:t>
            </a:r>
            <a:r>
              <a:rPr lang="pt-BR" sz="1200" dirty="0" err="1">
                <a:solidFill>
                  <a:schemeClr val="bg1"/>
                </a:solidFill>
              </a:rPr>
              <a:t>Modelling</a:t>
            </a:r>
            <a:r>
              <a:rPr lang="pt-BR" sz="1200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844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5B1BD-B7A0-4ECF-989A-F847AD92C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5106"/>
            <a:ext cx="9144000" cy="124712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dirty="0" err="1"/>
              <a:t>Modelling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topologies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trapped</a:t>
            </a:r>
            <a:r>
              <a:rPr lang="pt-BR" dirty="0"/>
              <a:t>-flux </a:t>
            </a:r>
            <a:r>
              <a:rPr lang="pt-BR" dirty="0" err="1"/>
              <a:t>machines</a:t>
            </a:r>
            <a:r>
              <a:rPr lang="pt-BR" dirty="0"/>
              <a:t>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generation</a:t>
            </a:r>
            <a:r>
              <a:rPr lang="pt-BR" dirty="0"/>
              <a:t> tapes </a:t>
            </a:r>
            <a:r>
              <a:rPr lang="pt-BR" dirty="0" err="1"/>
              <a:t>with</a:t>
            </a:r>
            <a:r>
              <a:rPr lang="pt-BR" dirty="0"/>
              <a:t> T-A 3D </a:t>
            </a:r>
            <a:r>
              <a:rPr lang="pt-BR" dirty="0" err="1"/>
              <a:t>formulation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1BFE99-02E4-41EC-82F1-BB0E48B6F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6014"/>
            <a:ext cx="9144000" cy="1451225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/>
              <a:t>Bárbara Maria Oliveira Santos</a:t>
            </a:r>
            <a:r>
              <a:rPr lang="pt-BR" sz="1400" dirty="0"/>
              <a:t>*, Felipe </a:t>
            </a:r>
            <a:r>
              <a:rPr lang="pt-BR" sz="1400" dirty="0" err="1"/>
              <a:t>Sass</a:t>
            </a:r>
            <a:r>
              <a:rPr lang="pt-BR" sz="1400" dirty="0"/>
              <a:t>** </a:t>
            </a:r>
            <a:r>
              <a:rPr lang="pt-BR" sz="1400" dirty="0" err="1"/>
              <a:t>and</a:t>
            </a:r>
            <a:r>
              <a:rPr lang="pt-BR" sz="1400" dirty="0"/>
              <a:t> Rubens de Andrade Junior*</a:t>
            </a:r>
          </a:p>
          <a:p>
            <a:pPr algn="l"/>
            <a:endParaRPr lang="pt-BR" sz="1400" dirty="0"/>
          </a:p>
          <a:p>
            <a:pPr algn="l"/>
            <a:r>
              <a:rPr lang="pt-BR" sz="1200" dirty="0"/>
              <a:t>*Universidade Federal do Rio de Janeiro (UFRJ), Rio de Janeiro, Rio de Janeiro, </a:t>
            </a:r>
            <a:r>
              <a:rPr lang="pt-BR" sz="1200" dirty="0" err="1"/>
              <a:t>Brazil</a:t>
            </a:r>
            <a:r>
              <a:rPr lang="pt-BR" sz="1200" dirty="0"/>
              <a:t> </a:t>
            </a:r>
          </a:p>
          <a:p>
            <a:pPr algn="l"/>
            <a:r>
              <a:rPr lang="pt-BR" sz="1200" dirty="0"/>
              <a:t>**Universidade Federal Fluminense (UFF), Niterói, Rio de Janeiro, </a:t>
            </a:r>
            <a:r>
              <a:rPr lang="pt-BR" sz="1200" dirty="0" err="1"/>
              <a:t>Brazil</a:t>
            </a:r>
            <a:endParaRPr lang="pt-BR" sz="1200" dirty="0"/>
          </a:p>
        </p:txBody>
      </p:sp>
      <p:pic>
        <p:nvPicPr>
          <p:cNvPr id="7" name="Imagem 6" descr="Desenho animado para crianças&#10;&#10;Descrição gerada automaticamente com confiança baixa">
            <a:extLst>
              <a:ext uri="{FF2B5EF4-FFF2-40B4-BE49-F238E27FC236}">
                <a16:creationId xmlns:a16="http://schemas.microsoft.com/office/drawing/2014/main" id="{AA7C9071-EF99-49A8-BA66-4059FCC1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98" y="5034481"/>
            <a:ext cx="233717" cy="169445"/>
          </a:xfrm>
          <a:prstGeom prst="rect">
            <a:avLst/>
          </a:prstGeom>
        </p:spPr>
      </p:pic>
      <p:pic>
        <p:nvPicPr>
          <p:cNvPr id="8" name="Imagem 7" descr="Desenho animado para crianças&#10;&#10;Descrição gerada automaticamente com confiança baixa">
            <a:extLst>
              <a:ext uri="{FF2B5EF4-FFF2-40B4-BE49-F238E27FC236}">
                <a16:creationId xmlns:a16="http://schemas.microsoft.com/office/drawing/2014/main" id="{6C3ECF10-764C-4687-9623-605806A7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13" y="5323417"/>
            <a:ext cx="233717" cy="1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D3622-F643-45FD-909E-53AAA97F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r>
              <a:rPr lang="pt-BR" dirty="0"/>
              <a:t> – T1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3F7BF6-3519-45A9-9FCD-FF83E6FB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A81C45-9530-4C26-8A8E-FB55B40D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10</a:t>
            </a:fld>
            <a:endParaRPr lang="pt-BR"/>
          </a:p>
        </p:txBody>
      </p:sp>
      <p:pic>
        <p:nvPicPr>
          <p:cNvPr id="9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2B360335-3BEA-47CC-AB82-1F0030A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17" y="1709490"/>
            <a:ext cx="5294119" cy="3960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9710707-3F08-490A-97EE-7F97F76D9194}"/>
              </a:ext>
            </a:extLst>
          </p:cNvPr>
          <p:cNvSpPr txBox="1"/>
          <p:nvPr/>
        </p:nvSpPr>
        <p:spPr>
          <a:xfrm>
            <a:off x="4453677" y="1119971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Current</a:t>
            </a:r>
            <a:r>
              <a:rPr lang="pt-BR" sz="1400" dirty="0"/>
              <a:t> </a:t>
            </a:r>
            <a:r>
              <a:rPr lang="pt-BR" sz="1400" dirty="0" err="1"/>
              <a:t>density</a:t>
            </a:r>
            <a:r>
              <a:rPr lang="pt-BR" sz="1400" dirty="0"/>
              <a:t> in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stacks</a:t>
            </a:r>
            <a:r>
              <a:rPr lang="pt-BR" sz="1400" dirty="0"/>
              <a:t> (J/</a:t>
            </a:r>
            <a:r>
              <a:rPr lang="pt-BR" sz="1400" dirty="0" err="1"/>
              <a:t>Jc</a:t>
            </a:r>
            <a:r>
              <a:rPr lang="pt-BR" sz="1400" dirty="0"/>
              <a:t>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FDAFD1-F539-4DBF-B3BF-17B430F85665}"/>
              </a:ext>
            </a:extLst>
          </p:cNvPr>
          <p:cNvSpPr txBox="1"/>
          <p:nvPr/>
        </p:nvSpPr>
        <p:spPr>
          <a:xfrm>
            <a:off x="8406063" y="5300158"/>
            <a:ext cx="176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0.4 s</a:t>
            </a:r>
          </a:p>
          <a:p>
            <a:pPr algn="ctr"/>
            <a:r>
              <a:rPr lang="pt-BR" sz="1400" dirty="0"/>
              <a:t>Pulse </a:t>
            </a:r>
            <a:r>
              <a:rPr lang="pt-BR" sz="1400" dirty="0" err="1"/>
              <a:t>ended</a:t>
            </a:r>
            <a:endParaRPr lang="pt-BR" sz="1400" dirty="0"/>
          </a:p>
        </p:txBody>
      </p:sp>
      <p:pic>
        <p:nvPicPr>
          <p:cNvPr id="11" name="Espaço Reservado para Conteúdo 10" descr="Uma imagem contendo Forma&#10;&#10;Descrição gerada automaticamente">
            <a:extLst>
              <a:ext uri="{FF2B5EF4-FFF2-40B4-BE49-F238E27FC236}">
                <a16:creationId xmlns:a16="http://schemas.microsoft.com/office/drawing/2014/main" id="{3FD2CF70-FFB0-467C-8C23-67C8CD16B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0" y="1709490"/>
            <a:ext cx="5280000" cy="3960000"/>
          </a:xfrm>
        </p:spPr>
      </p:pic>
    </p:spTree>
    <p:extLst>
      <p:ext uri="{BB962C8B-B14F-4D97-AF65-F5344CB8AC3E}">
        <p14:creationId xmlns:p14="http://schemas.microsoft.com/office/powerpoint/2010/main" val="165257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DBE60-D4F1-4C95-BF30-257E6677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r>
              <a:rPr lang="pt-BR" dirty="0"/>
              <a:t> – T2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B52822-9E98-40AD-95A0-F48CBE99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86010E-5558-4D07-8B40-1A42D40B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11</a:t>
            </a:fld>
            <a:endParaRPr lang="pt-BR"/>
          </a:p>
        </p:txBody>
      </p:sp>
      <p:pic>
        <p:nvPicPr>
          <p:cNvPr id="10" name="Imagem 9" descr="Uma imagem contendo corrente, atletismo&#10;&#10;Descrição gerada automaticamente">
            <a:extLst>
              <a:ext uri="{FF2B5EF4-FFF2-40B4-BE49-F238E27FC236}">
                <a16:creationId xmlns:a16="http://schemas.microsoft.com/office/drawing/2014/main" id="{0820B92D-F265-4CC7-9153-D09A6F2E9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51" y="1726498"/>
            <a:ext cx="5294118" cy="396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2478C7-3D9A-4118-8783-696B7627D715}"/>
              </a:ext>
            </a:extLst>
          </p:cNvPr>
          <p:cNvSpPr txBox="1"/>
          <p:nvPr/>
        </p:nvSpPr>
        <p:spPr>
          <a:xfrm>
            <a:off x="4421593" y="1115134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Current</a:t>
            </a:r>
            <a:r>
              <a:rPr lang="pt-BR" sz="1400" dirty="0"/>
              <a:t> </a:t>
            </a:r>
            <a:r>
              <a:rPr lang="pt-BR" sz="1400" dirty="0" err="1"/>
              <a:t>density</a:t>
            </a:r>
            <a:r>
              <a:rPr lang="pt-BR" sz="1400" dirty="0"/>
              <a:t> in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stacks</a:t>
            </a:r>
            <a:r>
              <a:rPr lang="pt-BR" sz="1400" dirty="0"/>
              <a:t>  (J/</a:t>
            </a:r>
            <a:r>
              <a:rPr lang="pt-BR" sz="1400" dirty="0" err="1"/>
              <a:t>Jc</a:t>
            </a:r>
            <a:r>
              <a:rPr lang="pt-BR" sz="1400" dirty="0"/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1547AD-B070-49A0-81F9-AE5730C4992B}"/>
              </a:ext>
            </a:extLst>
          </p:cNvPr>
          <p:cNvSpPr txBox="1"/>
          <p:nvPr/>
        </p:nvSpPr>
        <p:spPr>
          <a:xfrm>
            <a:off x="8406063" y="5300158"/>
            <a:ext cx="176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0.4 s</a:t>
            </a:r>
          </a:p>
          <a:p>
            <a:pPr algn="ctr"/>
            <a:r>
              <a:rPr lang="pt-BR" sz="1400" dirty="0"/>
              <a:t>Pulse </a:t>
            </a:r>
            <a:r>
              <a:rPr lang="pt-BR" sz="1400" dirty="0" err="1"/>
              <a:t>ended</a:t>
            </a:r>
            <a:endParaRPr lang="pt-BR" sz="1400" dirty="0"/>
          </a:p>
        </p:txBody>
      </p:sp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879F58C7-85C5-491E-996C-2CB22AC4A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1924933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0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1D8BA-C433-4EEE-94D6-52775563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Comparisons</a:t>
            </a:r>
            <a:r>
              <a:rPr lang="pt-BR" dirty="0"/>
              <a:t> </a:t>
            </a:r>
            <a:r>
              <a:rPr lang="pt-BR" dirty="0" err="1"/>
              <a:t>between</a:t>
            </a:r>
            <a:r>
              <a:rPr lang="pt-BR" dirty="0"/>
              <a:t> T1 </a:t>
            </a:r>
            <a:r>
              <a:rPr lang="pt-BR" dirty="0" err="1"/>
              <a:t>and</a:t>
            </a:r>
            <a:r>
              <a:rPr lang="pt-BR" dirty="0"/>
              <a:t> T2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7897FE-5A21-4ED4-84E9-13B6E6FB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F48FEC-7BEB-4F8F-A7F2-83D00F4A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12</a:t>
            </a:fld>
            <a:endParaRPr lang="pt-BR"/>
          </a:p>
        </p:txBody>
      </p:sp>
      <p:pic>
        <p:nvPicPr>
          <p:cNvPr id="11" name="Espaço Reservado para Conteúdo 10" descr="Uma imagem contendo Forma&#10;&#10;Descrição gerada automaticamente">
            <a:extLst>
              <a:ext uri="{FF2B5EF4-FFF2-40B4-BE49-F238E27FC236}">
                <a16:creationId xmlns:a16="http://schemas.microsoft.com/office/drawing/2014/main" id="{F31BBF9E-DAE1-403A-AB94-F7916698B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5" y="1834955"/>
            <a:ext cx="5280000" cy="3960000"/>
          </a:xfrm>
        </p:spPr>
      </p:pic>
      <p:pic>
        <p:nvPicPr>
          <p:cNvPr id="13" name="Imagem 12" descr="Uma imagem contendo Logotipo&#10;&#10;Descrição gerada automaticamente">
            <a:extLst>
              <a:ext uri="{FF2B5EF4-FFF2-40B4-BE49-F238E27FC236}">
                <a16:creationId xmlns:a16="http://schemas.microsoft.com/office/drawing/2014/main" id="{B6496466-140F-4A80-9F8D-AEDAFA45C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33" y="1834955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1D8BA-C433-4EEE-94D6-52775563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Comparisons</a:t>
            </a:r>
            <a:r>
              <a:rPr lang="pt-BR" dirty="0"/>
              <a:t> </a:t>
            </a:r>
            <a:r>
              <a:rPr lang="pt-BR" dirty="0" err="1"/>
              <a:t>between</a:t>
            </a:r>
            <a:r>
              <a:rPr lang="pt-BR" dirty="0"/>
              <a:t> T1 </a:t>
            </a:r>
            <a:r>
              <a:rPr lang="pt-BR" dirty="0" err="1"/>
              <a:t>and</a:t>
            </a:r>
            <a:r>
              <a:rPr lang="pt-BR" dirty="0"/>
              <a:t> T2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7897FE-5A21-4ED4-84E9-13B6E6FB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F48FEC-7BEB-4F8F-A7F2-83D00F4A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13</a:t>
            </a:fld>
            <a:endParaRPr lang="pt-BR"/>
          </a:p>
        </p:txBody>
      </p:sp>
      <p:pic>
        <p:nvPicPr>
          <p:cNvPr id="8" name="Espaço Reservado para Conteúdo 7" descr="Uma imagem contendo Forma&#10;&#10;Descrição gerada automaticamente">
            <a:extLst>
              <a:ext uri="{FF2B5EF4-FFF2-40B4-BE49-F238E27FC236}">
                <a16:creationId xmlns:a16="http://schemas.microsoft.com/office/drawing/2014/main" id="{9CAF97BB-E36F-4EDF-B0E7-2E3F787BD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6" y="1816294"/>
            <a:ext cx="5280000" cy="3960000"/>
          </a:xfrm>
        </p:spPr>
      </p:pic>
      <p:pic>
        <p:nvPicPr>
          <p:cNvPr id="12" name="Imagem 11" descr="Uma imagem contendo Desenho técnico&#10;&#10;Descrição gerada automaticamente">
            <a:extLst>
              <a:ext uri="{FF2B5EF4-FFF2-40B4-BE49-F238E27FC236}">
                <a16:creationId xmlns:a16="http://schemas.microsoft.com/office/drawing/2014/main" id="{AB62DC5F-2632-4BC3-BAA3-D013661E2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64" y="1816294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6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DE1E2-0860-4B0C-88E9-F34AE2A4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Conclusions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6172E4-5E4B-4EED-B299-1DCFA214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6883"/>
            <a:ext cx="10515600" cy="24335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err="1"/>
              <a:t>Because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its </a:t>
            </a:r>
            <a:r>
              <a:rPr lang="pt-BR" dirty="0" err="1"/>
              <a:t>geometric</a:t>
            </a:r>
            <a:r>
              <a:rPr lang="pt-BR" dirty="0"/>
              <a:t> </a:t>
            </a:r>
            <a:r>
              <a:rPr lang="pt-BR" dirty="0" err="1"/>
              <a:t>characteristics</a:t>
            </a:r>
            <a:r>
              <a:rPr lang="pt-BR" dirty="0"/>
              <a:t>, </a:t>
            </a:r>
            <a:r>
              <a:rPr lang="pt-BR" dirty="0" err="1"/>
              <a:t>topology</a:t>
            </a:r>
            <a:r>
              <a:rPr lang="pt-BR" dirty="0"/>
              <a:t> T2 shows </a:t>
            </a:r>
            <a:r>
              <a:rPr lang="pt-BR" dirty="0" err="1"/>
              <a:t>better</a:t>
            </a:r>
            <a:r>
              <a:rPr lang="pt-BR" dirty="0"/>
              <a:t> </a:t>
            </a:r>
            <a:r>
              <a:rPr lang="pt-BR" dirty="0" err="1"/>
              <a:t>magnetization</a:t>
            </a:r>
            <a:r>
              <a:rPr lang="pt-BR" dirty="0"/>
              <a:t> </a:t>
            </a:r>
            <a:r>
              <a:rPr lang="pt-BR" dirty="0" err="1"/>
              <a:t>capabilities</a:t>
            </a:r>
            <a:r>
              <a:rPr lang="pt-BR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err="1"/>
              <a:t>Topology</a:t>
            </a:r>
            <a:r>
              <a:rPr lang="pt-BR" dirty="0"/>
              <a:t> T2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also</a:t>
            </a:r>
            <a:r>
              <a:rPr lang="pt-BR" dirty="0"/>
              <a:t> more </a:t>
            </a:r>
            <a:r>
              <a:rPr lang="pt-BR" dirty="0" err="1"/>
              <a:t>likely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generate</a:t>
            </a:r>
            <a:r>
              <a:rPr lang="pt-BR" dirty="0"/>
              <a:t> </a:t>
            </a:r>
            <a:r>
              <a:rPr lang="pt-BR" dirty="0" err="1"/>
              <a:t>reluctance</a:t>
            </a:r>
            <a:r>
              <a:rPr lang="pt-BR" dirty="0"/>
              <a:t> torque;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err="1"/>
              <a:t>Further</a:t>
            </a:r>
            <a:r>
              <a:rPr lang="pt-BR" dirty="0"/>
              <a:t> </a:t>
            </a:r>
            <a:r>
              <a:rPr lang="pt-BR" dirty="0" err="1"/>
              <a:t>investigation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needed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determine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optimal</a:t>
            </a:r>
            <a:r>
              <a:rPr lang="pt-BR" dirty="0"/>
              <a:t> </a:t>
            </a:r>
            <a:r>
              <a:rPr lang="pt-BR" dirty="0" err="1"/>
              <a:t>configuration</a:t>
            </a:r>
            <a:r>
              <a:rPr lang="pt-BR" dirty="0"/>
              <a:t> for T2. 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9E8CCB-6EDB-4560-84EB-C6F59BD0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8BD054-88C2-44E5-8E37-AA11B9EA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548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35831-CA64-4B38-AEBC-FC2126D0D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7379"/>
            <a:ext cx="9144000" cy="1247126"/>
          </a:xfrm>
        </p:spPr>
        <p:txBody>
          <a:bodyPr/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5AD947-50A8-4781-BF38-2A979BBEC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2441"/>
            <a:ext cx="9144000" cy="2305781"/>
          </a:xfrm>
        </p:spPr>
        <p:txBody>
          <a:bodyPr>
            <a:normAutofit/>
          </a:bodyPr>
          <a:lstStyle/>
          <a:p>
            <a:r>
              <a:rPr lang="pt-BR" sz="1200" dirty="0"/>
              <a:t>Bárbara Maria Oliveira Santos, </a:t>
            </a:r>
            <a:r>
              <a:rPr lang="pt-BR" sz="1200" dirty="0" err="1"/>
              <a:t>M.Sc</a:t>
            </a:r>
            <a:r>
              <a:rPr lang="pt-BR" sz="1200" dirty="0"/>
              <a:t>.</a:t>
            </a:r>
          </a:p>
          <a:p>
            <a:r>
              <a:rPr lang="pt-BR" sz="1200" dirty="0" err="1"/>
              <a:t>D.Sc</a:t>
            </a:r>
            <a:r>
              <a:rPr lang="pt-BR" sz="1200" dirty="0"/>
              <a:t>. </a:t>
            </a:r>
            <a:r>
              <a:rPr lang="pt-BR" sz="1200" dirty="0" err="1"/>
              <a:t>Student</a:t>
            </a:r>
            <a:r>
              <a:rPr lang="pt-BR" sz="1200" dirty="0"/>
              <a:t> @UFRJ</a:t>
            </a:r>
          </a:p>
          <a:p>
            <a:r>
              <a:rPr lang="pt-BR" sz="1200" dirty="0"/>
              <a:t>santosbmo@coppe.ufrj.br</a:t>
            </a:r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4DCDB235-C4E7-4DEB-9539-4ACAEE5F4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12" y="4752599"/>
            <a:ext cx="1440000" cy="638400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31D77021-81A3-48D8-8958-A4D410149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4891799"/>
            <a:ext cx="1440000" cy="360000"/>
          </a:xfrm>
          <a:prstGeom prst="rect">
            <a:avLst/>
          </a:prstGeom>
        </p:spPr>
      </p:pic>
      <p:pic>
        <p:nvPicPr>
          <p:cNvPr id="9" name="Imagem 8" descr="Logotipo, Ícone, nome da empresa&#10;&#10;Descrição gerada automaticamente">
            <a:extLst>
              <a:ext uri="{FF2B5EF4-FFF2-40B4-BE49-F238E27FC236}">
                <a16:creationId xmlns:a16="http://schemas.microsoft.com/office/drawing/2014/main" id="{CE0F1925-BBE2-49E0-80E1-97110969B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13" y="4493163"/>
            <a:ext cx="1080000" cy="10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3C70B-D29B-4BCF-BF56-AF0993E7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Table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contents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672DDF-5B84-4B80-A263-21E9A26A5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45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accent1"/>
                </a:solidFill>
              </a:rPr>
              <a:t>Trapped</a:t>
            </a:r>
            <a:r>
              <a:rPr lang="pt-BR" dirty="0">
                <a:solidFill>
                  <a:schemeClr val="accent1"/>
                </a:solidFill>
              </a:rPr>
              <a:t>-flux </a:t>
            </a:r>
            <a:r>
              <a:rPr lang="pt-BR" dirty="0" err="1">
                <a:solidFill>
                  <a:schemeClr val="accent1"/>
                </a:solidFill>
              </a:rPr>
              <a:t>machines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with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stacks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of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coated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conductors</a:t>
            </a:r>
            <a:endParaRPr lang="pt-BR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Overview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/>
              <a:t>Topology</a:t>
            </a:r>
            <a:r>
              <a:rPr lang="pt-BR" dirty="0"/>
              <a:t> T1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/>
              <a:t>Topology</a:t>
            </a:r>
            <a:r>
              <a:rPr lang="pt-BR" dirty="0"/>
              <a:t> T2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accent1"/>
                </a:solidFill>
              </a:rPr>
              <a:t>Methodology</a:t>
            </a:r>
            <a:endParaRPr lang="pt-BR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T-A </a:t>
            </a:r>
            <a:r>
              <a:rPr lang="pt-BR" dirty="0" err="1"/>
              <a:t>formulation</a:t>
            </a:r>
            <a:endParaRPr lang="pt-B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/>
              <a:t>Simulation</a:t>
            </a:r>
            <a:r>
              <a:rPr lang="pt-BR" dirty="0"/>
              <a:t> </a:t>
            </a:r>
            <a:r>
              <a:rPr lang="pt-BR" dirty="0" err="1"/>
              <a:t>parameters</a:t>
            </a:r>
            <a:endParaRPr lang="pt-B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accent1"/>
                </a:solidFill>
              </a:rPr>
              <a:t>Results</a:t>
            </a:r>
            <a:endParaRPr lang="pt-BR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/>
              <a:t>Topology</a:t>
            </a:r>
            <a:r>
              <a:rPr lang="pt-BR" dirty="0"/>
              <a:t> T1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/>
              <a:t>Topology</a:t>
            </a:r>
            <a:r>
              <a:rPr lang="pt-BR" dirty="0"/>
              <a:t> T2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/>
              <a:t>Comparison</a:t>
            </a:r>
            <a:endParaRPr lang="pt-B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accent1"/>
                </a:solidFill>
              </a:rPr>
              <a:t>Conclusion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F52DDA6-140E-4BAE-AE5D-FE97F3CF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4907D03-87BC-41EB-B6C8-141FEA5D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47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2B98C-80A7-4AF6-98E0-A872738B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Overview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3DCE36-D25B-4748-A777-44CDB5B40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err="1"/>
              <a:t>Various</a:t>
            </a:r>
            <a:r>
              <a:rPr lang="pt-BR" dirty="0"/>
              <a:t> </a:t>
            </a:r>
            <a:r>
              <a:rPr lang="pt-BR" dirty="0" err="1"/>
              <a:t>superconducting</a:t>
            </a:r>
            <a:r>
              <a:rPr lang="pt-BR" dirty="0"/>
              <a:t> </a:t>
            </a:r>
            <a:r>
              <a:rPr lang="pt-BR" dirty="0" err="1"/>
              <a:t>machines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HTS are </a:t>
            </a:r>
            <a:r>
              <a:rPr lang="pt-BR" dirty="0" err="1"/>
              <a:t>investigated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current</a:t>
            </a:r>
            <a:r>
              <a:rPr lang="pt-BR" dirty="0"/>
              <a:t> </a:t>
            </a:r>
            <a:r>
              <a:rPr lang="pt-BR" dirty="0" err="1"/>
              <a:t>literature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interesting</a:t>
            </a:r>
            <a:r>
              <a:rPr lang="pt-BR" dirty="0"/>
              <a:t> general </a:t>
            </a:r>
            <a:r>
              <a:rPr lang="pt-BR" dirty="0" err="1"/>
              <a:t>topology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trapped</a:t>
            </a:r>
            <a:r>
              <a:rPr lang="pt-BR" dirty="0"/>
              <a:t> flux </a:t>
            </a:r>
            <a:r>
              <a:rPr lang="pt-BR" dirty="0" err="1"/>
              <a:t>superconducting</a:t>
            </a:r>
            <a:r>
              <a:rPr lang="pt-BR" dirty="0"/>
              <a:t> </a:t>
            </a:r>
            <a:r>
              <a:rPr lang="pt-BR" dirty="0" err="1"/>
              <a:t>machine</a:t>
            </a:r>
            <a:r>
              <a:rPr lang="pt-BR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err="1"/>
              <a:t>with</a:t>
            </a:r>
            <a:r>
              <a:rPr lang="pt-BR" dirty="0"/>
              <a:t> bulks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accent1"/>
                </a:solidFill>
              </a:rPr>
              <a:t>with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stacks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of</a:t>
            </a:r>
            <a:r>
              <a:rPr lang="pt-BR" dirty="0">
                <a:solidFill>
                  <a:schemeClr val="accent1"/>
                </a:solidFill>
              </a:rPr>
              <a:t> 2G tapes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FEM </a:t>
            </a:r>
            <a:r>
              <a:rPr lang="pt-BR" dirty="0" err="1"/>
              <a:t>simulations</a:t>
            </a:r>
            <a:r>
              <a:rPr lang="pt-BR" dirty="0"/>
              <a:t>: </a:t>
            </a:r>
            <a:r>
              <a:rPr lang="pt-BR" dirty="0" err="1"/>
              <a:t>powerful</a:t>
            </a:r>
            <a:r>
              <a:rPr lang="pt-BR" dirty="0"/>
              <a:t> tools </a:t>
            </a:r>
            <a:r>
              <a:rPr lang="pt-BR" dirty="0" err="1"/>
              <a:t>to</a:t>
            </a:r>
            <a:r>
              <a:rPr lang="pt-BR" dirty="0"/>
              <a:t> help design </a:t>
            </a:r>
            <a:r>
              <a:rPr lang="pt-BR" dirty="0" err="1"/>
              <a:t>superconducting</a:t>
            </a:r>
            <a:r>
              <a:rPr lang="pt-BR" dirty="0"/>
              <a:t> </a:t>
            </a:r>
            <a:r>
              <a:rPr lang="pt-BR" dirty="0" err="1"/>
              <a:t>electric</a:t>
            </a:r>
            <a:r>
              <a:rPr lang="pt-BR" dirty="0"/>
              <a:t> </a:t>
            </a:r>
            <a:r>
              <a:rPr lang="pt-BR" dirty="0" err="1"/>
              <a:t>machinery</a:t>
            </a:r>
            <a:r>
              <a:rPr lang="pt-BR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H </a:t>
            </a:r>
            <a:r>
              <a:rPr lang="pt-BR" dirty="0" err="1"/>
              <a:t>formulation</a:t>
            </a: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A-V </a:t>
            </a:r>
            <a:r>
              <a:rPr lang="pt-BR" dirty="0" err="1"/>
              <a:t>formulation</a:t>
            </a: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/>
                </a:solidFill>
              </a:rPr>
              <a:t>T-A </a:t>
            </a:r>
            <a:r>
              <a:rPr lang="pt-BR" dirty="0" err="1">
                <a:solidFill>
                  <a:schemeClr val="accent1"/>
                </a:solidFill>
              </a:rPr>
              <a:t>formulation</a:t>
            </a:r>
            <a:endParaRPr lang="pt-BR" dirty="0">
              <a:solidFill>
                <a:schemeClr val="accent1"/>
              </a:solidFill>
            </a:endParaRPr>
          </a:p>
          <a:p>
            <a:pPr lvl="1"/>
            <a:endParaRPr lang="pt-BR" dirty="0"/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BBE8E2-6CE6-4F00-A173-1D15F66E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74D36E-6069-4850-BB66-43C70D9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56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90E74-F924-4EA4-8C86-E049FED4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Trapped</a:t>
            </a:r>
            <a:r>
              <a:rPr lang="pt-BR" dirty="0"/>
              <a:t>-flux </a:t>
            </a:r>
            <a:r>
              <a:rPr lang="pt-BR" dirty="0" err="1"/>
              <a:t>machines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stacks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F7A364-892E-48EF-B6F7-6714EAAF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52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err="1"/>
              <a:t>Partially</a:t>
            </a:r>
            <a:r>
              <a:rPr lang="pt-BR" sz="1400" dirty="0"/>
              <a:t> </a:t>
            </a:r>
            <a:r>
              <a:rPr lang="pt-BR" sz="1400" dirty="0" err="1"/>
              <a:t>superconducting</a:t>
            </a:r>
            <a:r>
              <a:rPr lang="pt-BR" sz="1400" dirty="0"/>
              <a:t> </a:t>
            </a:r>
            <a:r>
              <a:rPr lang="pt-BR" sz="1400" dirty="0" err="1"/>
              <a:t>machines</a:t>
            </a:r>
            <a:r>
              <a:rPr lang="pt-BR" sz="1400" dirty="0"/>
              <a:t> </a:t>
            </a:r>
            <a:r>
              <a:rPr lang="pt-BR" sz="1400" dirty="0" err="1"/>
              <a:t>with</a:t>
            </a:r>
            <a:r>
              <a:rPr lang="pt-BR" sz="1400" dirty="0"/>
              <a:t> </a:t>
            </a:r>
            <a:r>
              <a:rPr lang="pt-BR" sz="1400" dirty="0" err="1"/>
              <a:t>stacks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tapes </a:t>
            </a:r>
            <a:r>
              <a:rPr lang="pt-BR" sz="1400" dirty="0" err="1"/>
              <a:t>acting</a:t>
            </a:r>
            <a:r>
              <a:rPr lang="pt-BR" sz="1400" dirty="0"/>
              <a:t> as </a:t>
            </a:r>
            <a:r>
              <a:rPr lang="pt-BR" sz="1400" i="1" dirty="0"/>
              <a:t>quasi</a:t>
            </a:r>
            <a:r>
              <a:rPr lang="pt-BR" sz="1400" dirty="0"/>
              <a:t>-</a:t>
            </a:r>
            <a:r>
              <a:rPr lang="pt-BR" sz="1400" dirty="0" err="1"/>
              <a:t>permanent</a:t>
            </a:r>
            <a:r>
              <a:rPr lang="pt-BR" sz="1400" dirty="0"/>
              <a:t> </a:t>
            </a:r>
            <a:r>
              <a:rPr lang="pt-BR" sz="1400" dirty="0" err="1"/>
              <a:t>magnet</a:t>
            </a:r>
            <a:endParaRPr lang="pt-BR" sz="14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E96F89F-6F58-4D81-BF1F-90237F93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42113B-9843-4429-85C2-7B2C5503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4</a:t>
            </a:fld>
            <a:endParaRPr lang="pt-BR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14FE6B6-511E-42A6-8A09-EBBFE8F30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" y="1274669"/>
            <a:ext cx="1028612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5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8DF01-78E6-46E5-9DBB-37B24EA6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Topology</a:t>
            </a:r>
            <a:r>
              <a:rPr lang="pt-BR" dirty="0"/>
              <a:t> T1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179055-31F2-4AFD-B6E2-3EA124E4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DD5C402-3C43-4B43-A647-F29F67FD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5</a:t>
            </a:fld>
            <a:endParaRPr lang="pt-BR"/>
          </a:p>
        </p:txBody>
      </p:sp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BFFB0197-BC64-4E1B-8C21-5C59C2C1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" y="2203692"/>
            <a:ext cx="3490191" cy="2618259"/>
          </a:xfrm>
          <a:prstGeom prst="rect">
            <a:avLst/>
          </a:prstGeom>
        </p:spPr>
      </p:pic>
      <p:pic>
        <p:nvPicPr>
          <p:cNvPr id="9" name="Imagem 8" descr="Imagem em preto e branco&#10;&#10;Descrição gerada automaticamente">
            <a:extLst>
              <a:ext uri="{FF2B5EF4-FFF2-40B4-BE49-F238E27FC236}">
                <a16:creationId xmlns:a16="http://schemas.microsoft.com/office/drawing/2014/main" id="{9570BDF9-AF63-464B-85A8-77D86AF19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8182">
            <a:off x="4593055" y="2400902"/>
            <a:ext cx="3428140" cy="2573066"/>
          </a:xfrm>
          <a:prstGeom prst="rect">
            <a:avLst/>
          </a:prstGeom>
        </p:spPr>
      </p:pic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90FA54B0-9EF9-4EE3-9499-EE9788AF0F93}"/>
              </a:ext>
            </a:extLst>
          </p:cNvPr>
          <p:cNvCxnSpPr/>
          <p:nvPr/>
        </p:nvCxnSpPr>
        <p:spPr>
          <a:xfrm flipV="1">
            <a:off x="1804737" y="1910308"/>
            <a:ext cx="1066800" cy="6965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D03D7BF0-E52E-4B13-8EE2-BD43920D3FA9}"/>
              </a:ext>
            </a:extLst>
          </p:cNvPr>
          <p:cNvCxnSpPr/>
          <p:nvPr/>
        </p:nvCxnSpPr>
        <p:spPr>
          <a:xfrm>
            <a:off x="1900990" y="4170947"/>
            <a:ext cx="970547" cy="5707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A736240-A4CC-42A6-A9BE-63CBDFFDCC03}"/>
              </a:ext>
            </a:extLst>
          </p:cNvPr>
          <p:cNvSpPr txBox="1"/>
          <p:nvPr/>
        </p:nvSpPr>
        <p:spPr>
          <a:xfrm>
            <a:off x="2791369" y="1749223"/>
            <a:ext cx="1425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Spiral</a:t>
            </a:r>
            <a:r>
              <a:rPr lang="pt-BR" sz="1400" dirty="0"/>
              <a:t> </a:t>
            </a:r>
            <a:r>
              <a:rPr lang="pt-BR" sz="1400" dirty="0" err="1"/>
              <a:t>stacks</a:t>
            </a:r>
            <a:r>
              <a:rPr lang="pt-BR" sz="1400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A696DE4-4B82-4F36-930E-6677EDA5A5EC}"/>
              </a:ext>
            </a:extLst>
          </p:cNvPr>
          <p:cNvSpPr txBox="1"/>
          <p:nvPr/>
        </p:nvSpPr>
        <p:spPr>
          <a:xfrm>
            <a:off x="2812736" y="4592115"/>
            <a:ext cx="142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Ferromagnetic</a:t>
            </a:r>
            <a:r>
              <a:rPr lang="pt-BR" sz="1400" dirty="0"/>
              <a:t> material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219EFF0-85DD-4D2A-AEEB-6BABC1A2F271}"/>
              </a:ext>
            </a:extLst>
          </p:cNvPr>
          <p:cNvSpPr txBox="1"/>
          <p:nvPr/>
        </p:nvSpPr>
        <p:spPr>
          <a:xfrm>
            <a:off x="673768" y="5936513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</a:t>
            </a:r>
            <a:r>
              <a:rPr lang="pt-BR" sz="1400" dirty="0" err="1"/>
              <a:t>stator</a:t>
            </a:r>
            <a:r>
              <a:rPr lang="pt-BR" sz="1400" dirty="0"/>
              <a:t> </a:t>
            </a:r>
            <a:r>
              <a:rPr lang="pt-BR" sz="1400" dirty="0" err="1"/>
              <a:t>not</a:t>
            </a:r>
            <a:r>
              <a:rPr lang="pt-BR" sz="1400" dirty="0"/>
              <a:t> </a:t>
            </a:r>
            <a:r>
              <a:rPr lang="pt-BR" sz="1400" dirty="0" err="1"/>
              <a:t>shown</a:t>
            </a:r>
            <a:r>
              <a:rPr lang="pt-BR" sz="1400" dirty="0"/>
              <a:t>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16B8C67-0AD9-436C-B203-834ECB653273}"/>
              </a:ext>
            </a:extLst>
          </p:cNvPr>
          <p:cNvSpPr/>
          <p:nvPr/>
        </p:nvSpPr>
        <p:spPr>
          <a:xfrm rot="592034">
            <a:off x="5820148" y="2954103"/>
            <a:ext cx="224589" cy="1061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80DA6C0D-6F60-4348-BF55-40CB2DD78486}"/>
              </a:ext>
            </a:extLst>
          </p:cNvPr>
          <p:cNvCxnSpPr>
            <a:cxnSpLocks/>
          </p:cNvCxnSpPr>
          <p:nvPr/>
        </p:nvCxnSpPr>
        <p:spPr>
          <a:xfrm flipV="1">
            <a:off x="5983705" y="2118189"/>
            <a:ext cx="2350162" cy="857620"/>
          </a:xfrm>
          <a:prstGeom prst="bentConnector3">
            <a:avLst>
              <a:gd name="adj1" fmla="val -1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C6B6F213-0BF7-479B-AEC1-07F0FBBDE6AA}"/>
              </a:ext>
            </a:extLst>
          </p:cNvPr>
          <p:cNvSpPr/>
          <p:nvPr/>
        </p:nvSpPr>
        <p:spPr>
          <a:xfrm>
            <a:off x="8379140" y="1475871"/>
            <a:ext cx="812986" cy="3634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F222BABD-C88F-4157-BE3D-D457E77A7CFB}"/>
              </a:ext>
            </a:extLst>
          </p:cNvPr>
          <p:cNvSpPr/>
          <p:nvPr/>
        </p:nvSpPr>
        <p:spPr>
          <a:xfrm>
            <a:off x="8467382" y="1628271"/>
            <a:ext cx="636501" cy="3332810"/>
          </a:xfrm>
          <a:prstGeom prst="roundRect">
            <a:avLst>
              <a:gd name="adj" fmla="val 3361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F221A6A4-B6C1-43A5-A743-CCE7B3FF908B}"/>
              </a:ext>
            </a:extLst>
          </p:cNvPr>
          <p:cNvSpPr/>
          <p:nvPr/>
        </p:nvSpPr>
        <p:spPr>
          <a:xfrm>
            <a:off x="8543582" y="1805382"/>
            <a:ext cx="484101" cy="2975811"/>
          </a:xfrm>
          <a:prstGeom prst="roundRect">
            <a:avLst>
              <a:gd name="adj" fmla="val 3693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E420EF06-1EE0-408B-9CB8-647D88BD6170}"/>
              </a:ext>
            </a:extLst>
          </p:cNvPr>
          <p:cNvSpPr/>
          <p:nvPr/>
        </p:nvSpPr>
        <p:spPr>
          <a:xfrm>
            <a:off x="8619781" y="1966127"/>
            <a:ext cx="331701" cy="2654319"/>
          </a:xfrm>
          <a:prstGeom prst="roundRect">
            <a:avLst>
              <a:gd name="adj" fmla="val 500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2DD39168-4278-42F8-A50D-D0A9B23CFC25}"/>
              </a:ext>
            </a:extLst>
          </p:cNvPr>
          <p:cNvSpPr/>
          <p:nvPr/>
        </p:nvSpPr>
        <p:spPr>
          <a:xfrm>
            <a:off x="8710863" y="2272077"/>
            <a:ext cx="152400" cy="2096805"/>
          </a:xfrm>
          <a:prstGeom prst="roundRect">
            <a:avLst>
              <a:gd name="adj" fmla="val 500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61413178-4C84-481A-B0B7-B4C476A62E03}"/>
              </a:ext>
            </a:extLst>
          </p:cNvPr>
          <p:cNvSpPr/>
          <p:nvPr/>
        </p:nvSpPr>
        <p:spPr>
          <a:xfrm>
            <a:off x="8826882" y="3094080"/>
            <a:ext cx="727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C12E72C8-EBB1-4FC8-912B-E22BFFCB9943}"/>
              </a:ext>
            </a:extLst>
          </p:cNvPr>
          <p:cNvSpPr/>
          <p:nvPr/>
        </p:nvSpPr>
        <p:spPr>
          <a:xfrm>
            <a:off x="8922829" y="3094080"/>
            <a:ext cx="727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id="{2BDED00B-B3F9-42C0-89D3-81E5B0F5130F}"/>
              </a:ext>
            </a:extLst>
          </p:cNvPr>
          <p:cNvSpPr/>
          <p:nvPr/>
        </p:nvSpPr>
        <p:spPr>
          <a:xfrm>
            <a:off x="8994739" y="3094080"/>
            <a:ext cx="727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5738141A-2969-469E-9E8B-54DA7F958928}"/>
              </a:ext>
            </a:extLst>
          </p:cNvPr>
          <p:cNvSpPr/>
          <p:nvPr/>
        </p:nvSpPr>
        <p:spPr>
          <a:xfrm>
            <a:off x="9082384" y="3094080"/>
            <a:ext cx="727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42123E64-85F4-4ED5-BB82-A520B95B1B00}"/>
              </a:ext>
            </a:extLst>
          </p:cNvPr>
          <p:cNvSpPr/>
          <p:nvPr/>
        </p:nvSpPr>
        <p:spPr>
          <a:xfrm rot="10800000">
            <a:off x="8425439" y="3128717"/>
            <a:ext cx="727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iângulo isósceles 31">
            <a:extLst>
              <a:ext uri="{FF2B5EF4-FFF2-40B4-BE49-F238E27FC236}">
                <a16:creationId xmlns:a16="http://schemas.microsoft.com/office/drawing/2014/main" id="{14A4420C-6CAD-4735-9028-A8FFFD298653}"/>
              </a:ext>
            </a:extLst>
          </p:cNvPr>
          <p:cNvSpPr/>
          <p:nvPr/>
        </p:nvSpPr>
        <p:spPr>
          <a:xfrm rot="10800000">
            <a:off x="8521386" y="3128717"/>
            <a:ext cx="727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5953D8A2-3035-47C2-93BA-E50611471B41}"/>
              </a:ext>
            </a:extLst>
          </p:cNvPr>
          <p:cNvSpPr/>
          <p:nvPr/>
        </p:nvSpPr>
        <p:spPr>
          <a:xfrm rot="10800000">
            <a:off x="8593296" y="3128717"/>
            <a:ext cx="727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riângulo isósceles 33">
            <a:extLst>
              <a:ext uri="{FF2B5EF4-FFF2-40B4-BE49-F238E27FC236}">
                <a16:creationId xmlns:a16="http://schemas.microsoft.com/office/drawing/2014/main" id="{D0BA6572-0B59-4F6C-8C1B-39ADA1DAE878}"/>
              </a:ext>
            </a:extLst>
          </p:cNvPr>
          <p:cNvSpPr/>
          <p:nvPr/>
        </p:nvSpPr>
        <p:spPr>
          <a:xfrm rot="10800000">
            <a:off x="8680941" y="3128717"/>
            <a:ext cx="727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F75330E-471D-4991-9443-D19AB203242E}"/>
              </a:ext>
            </a:extLst>
          </p:cNvPr>
          <p:cNvCxnSpPr/>
          <p:nvPr/>
        </p:nvCxnSpPr>
        <p:spPr>
          <a:xfrm>
            <a:off x="8543582" y="5790550"/>
            <a:ext cx="4079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08007164-3E97-4C76-B174-3220F069C407}"/>
              </a:ext>
            </a:extLst>
          </p:cNvPr>
          <p:cNvCxnSpPr>
            <a:cxnSpLocks/>
          </p:cNvCxnSpPr>
          <p:nvPr/>
        </p:nvCxnSpPr>
        <p:spPr>
          <a:xfrm flipV="1">
            <a:off x="8543582" y="5405540"/>
            <a:ext cx="0" cy="3850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CE090C4-74FB-41B8-A4B3-E28A5FE25601}"/>
              </a:ext>
            </a:extLst>
          </p:cNvPr>
          <p:cNvSpPr txBox="1"/>
          <p:nvPr/>
        </p:nvSpPr>
        <p:spPr>
          <a:xfrm>
            <a:off x="8906645" y="5662745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z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E68C93F-0B01-4A9B-96D4-56F4FF430C58}"/>
              </a:ext>
            </a:extLst>
          </p:cNvPr>
          <p:cNvSpPr txBox="1"/>
          <p:nvPr/>
        </p:nvSpPr>
        <p:spPr>
          <a:xfrm>
            <a:off x="8415983" y="521481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pt-BR" sz="1000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DE465C8-5546-487D-AEB8-48E4FD3ED65D}"/>
              </a:ext>
            </a:extLst>
          </p:cNvPr>
          <p:cNvSpPr txBox="1"/>
          <p:nvPr/>
        </p:nvSpPr>
        <p:spPr>
          <a:xfrm>
            <a:off x="9280368" y="1497605"/>
            <a:ext cx="1477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Current</a:t>
            </a:r>
            <a:r>
              <a:rPr lang="pt-BR" sz="1400" dirty="0"/>
              <a:t> </a:t>
            </a:r>
            <a:r>
              <a:rPr lang="pt-BR" sz="1400" dirty="0" err="1"/>
              <a:t>density</a:t>
            </a:r>
            <a:endParaRPr lang="pt-BR" sz="1400" dirty="0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065C1981-E9DF-45D6-8427-236C0F357E30}"/>
              </a:ext>
            </a:extLst>
          </p:cNvPr>
          <p:cNvSpPr/>
          <p:nvPr/>
        </p:nvSpPr>
        <p:spPr>
          <a:xfrm>
            <a:off x="9529010" y="2792672"/>
            <a:ext cx="36000" cy="36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DCD6A91E-6515-416B-802D-E06D4CC821D3}"/>
              </a:ext>
            </a:extLst>
          </p:cNvPr>
          <p:cNvSpPr/>
          <p:nvPr/>
        </p:nvSpPr>
        <p:spPr>
          <a:xfrm>
            <a:off x="9493010" y="2758431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E46059B-D083-44BA-A8C6-53A12EA6749B}"/>
              </a:ext>
            </a:extLst>
          </p:cNvPr>
          <p:cNvSpPr txBox="1"/>
          <p:nvPr/>
        </p:nvSpPr>
        <p:spPr>
          <a:xfrm>
            <a:off x="9621156" y="2627541"/>
            <a:ext cx="14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Magnetic</a:t>
            </a:r>
            <a:r>
              <a:rPr lang="pt-BR" sz="1400" dirty="0"/>
              <a:t> </a:t>
            </a:r>
            <a:r>
              <a:rPr lang="pt-BR" sz="1400" dirty="0" err="1"/>
              <a:t>field</a:t>
            </a:r>
            <a:endParaRPr lang="pt-BR" sz="1400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0B3E1C2-79D8-40CA-8163-5B63B10C016E}"/>
              </a:ext>
            </a:extLst>
          </p:cNvPr>
          <p:cNvCxnSpPr>
            <a:cxnSpLocks/>
          </p:cNvCxnSpPr>
          <p:nvPr/>
        </p:nvCxnSpPr>
        <p:spPr>
          <a:xfrm flipH="1">
            <a:off x="1572127" y="2687053"/>
            <a:ext cx="577515" cy="1681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7868A83-BF7A-46EE-B41E-BD8BC38C6B85}"/>
              </a:ext>
            </a:extLst>
          </p:cNvPr>
          <p:cNvCxnSpPr>
            <a:cxnSpLocks/>
          </p:cNvCxnSpPr>
          <p:nvPr/>
        </p:nvCxnSpPr>
        <p:spPr>
          <a:xfrm>
            <a:off x="938463" y="3200907"/>
            <a:ext cx="332780" cy="215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4513A3B-F8F5-497F-925E-70445CF4CB48}"/>
              </a:ext>
            </a:extLst>
          </p:cNvPr>
          <p:cNvSpPr txBox="1"/>
          <p:nvPr/>
        </p:nvSpPr>
        <p:spPr>
          <a:xfrm rot="17283979">
            <a:off x="1745003" y="341667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78 mm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457A62C-A867-42A8-822B-18F5E1CA1404}"/>
              </a:ext>
            </a:extLst>
          </p:cNvPr>
          <p:cNvSpPr txBox="1"/>
          <p:nvPr/>
        </p:nvSpPr>
        <p:spPr>
          <a:xfrm rot="1836790">
            <a:off x="861640" y="299021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17 mm</a:t>
            </a:r>
          </a:p>
        </p:txBody>
      </p:sp>
    </p:spTree>
    <p:extLst>
      <p:ext uri="{BB962C8B-B14F-4D97-AF65-F5344CB8AC3E}">
        <p14:creationId xmlns:p14="http://schemas.microsoft.com/office/powerpoint/2010/main" val="207649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74359-8ADF-4EF6-84E8-10BB2122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Topology</a:t>
            </a:r>
            <a:r>
              <a:rPr lang="pt-BR" dirty="0"/>
              <a:t> T2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B1362D-8A76-46B2-9012-7EA9159E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DD1C61-BE15-43B3-A4BA-34A3D20F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6</a:t>
            </a:fld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A29A0A6D-41B5-48AD-BAA3-52E81DC83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1" y="1669025"/>
            <a:ext cx="3770599" cy="2828614"/>
          </a:xfrm>
          <a:prstGeom prst="rect">
            <a:avLst/>
          </a:prstGeom>
        </p:spPr>
      </p:pic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5882D255-693F-4F5F-B6A2-833305BC010F}"/>
              </a:ext>
            </a:extLst>
          </p:cNvPr>
          <p:cNvCxnSpPr/>
          <p:nvPr/>
        </p:nvCxnSpPr>
        <p:spPr>
          <a:xfrm flipV="1">
            <a:off x="1804737" y="1910308"/>
            <a:ext cx="1066800" cy="6965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557FC9AD-3927-4EBD-8C99-AEED67A56634}"/>
              </a:ext>
            </a:extLst>
          </p:cNvPr>
          <p:cNvCxnSpPr/>
          <p:nvPr/>
        </p:nvCxnSpPr>
        <p:spPr>
          <a:xfrm>
            <a:off x="1900990" y="3794534"/>
            <a:ext cx="970547" cy="5707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AAF1C4-E0A3-4215-9DFC-B3EA970DEEF9}"/>
              </a:ext>
            </a:extLst>
          </p:cNvPr>
          <p:cNvSpPr txBox="1"/>
          <p:nvPr/>
        </p:nvSpPr>
        <p:spPr>
          <a:xfrm>
            <a:off x="2791369" y="1749223"/>
            <a:ext cx="1425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Stacks</a:t>
            </a:r>
            <a:r>
              <a:rPr lang="pt-BR" sz="1400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A41192-4254-4BA9-B379-E8D3E969BC6B}"/>
              </a:ext>
            </a:extLst>
          </p:cNvPr>
          <p:cNvSpPr txBox="1"/>
          <p:nvPr/>
        </p:nvSpPr>
        <p:spPr>
          <a:xfrm>
            <a:off x="2812736" y="4215702"/>
            <a:ext cx="142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Ferromagnetic</a:t>
            </a:r>
            <a:r>
              <a:rPr lang="pt-BR" sz="1400" dirty="0"/>
              <a:t> material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8008974-BADA-4863-B705-6535BAB5E8BF}"/>
              </a:ext>
            </a:extLst>
          </p:cNvPr>
          <p:cNvSpPr txBox="1"/>
          <p:nvPr/>
        </p:nvSpPr>
        <p:spPr>
          <a:xfrm>
            <a:off x="673768" y="5936513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</a:t>
            </a:r>
            <a:r>
              <a:rPr lang="pt-BR" sz="1400" dirty="0" err="1"/>
              <a:t>stator</a:t>
            </a:r>
            <a:r>
              <a:rPr lang="pt-BR" sz="1400" dirty="0"/>
              <a:t> </a:t>
            </a:r>
            <a:r>
              <a:rPr lang="pt-BR" sz="1400" dirty="0" err="1"/>
              <a:t>not</a:t>
            </a:r>
            <a:r>
              <a:rPr lang="pt-BR" sz="1400" dirty="0"/>
              <a:t> </a:t>
            </a:r>
            <a:r>
              <a:rPr lang="pt-BR" sz="1400" dirty="0" err="1"/>
              <a:t>shown</a:t>
            </a:r>
            <a:r>
              <a:rPr lang="pt-BR" sz="1400" dirty="0"/>
              <a:t>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E80FF8A-D079-4A15-BE17-C866B0A3149F}"/>
              </a:ext>
            </a:extLst>
          </p:cNvPr>
          <p:cNvSpPr/>
          <p:nvPr/>
        </p:nvSpPr>
        <p:spPr>
          <a:xfrm>
            <a:off x="7459579" y="1499934"/>
            <a:ext cx="1732547" cy="3634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85BDE15-535C-400E-8E20-4E22C0A1A1DB}"/>
              </a:ext>
            </a:extLst>
          </p:cNvPr>
          <p:cNvSpPr/>
          <p:nvPr/>
        </p:nvSpPr>
        <p:spPr>
          <a:xfrm>
            <a:off x="7555832" y="1652334"/>
            <a:ext cx="1548051" cy="3332810"/>
          </a:xfrm>
          <a:prstGeom prst="roundRect">
            <a:avLst>
              <a:gd name="adj" fmla="val 3361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5F09900-CB9F-42D1-B5D1-D8F912E5751B}"/>
              </a:ext>
            </a:extLst>
          </p:cNvPr>
          <p:cNvSpPr/>
          <p:nvPr/>
        </p:nvSpPr>
        <p:spPr>
          <a:xfrm>
            <a:off x="7636042" y="1829445"/>
            <a:ext cx="1391641" cy="2975811"/>
          </a:xfrm>
          <a:prstGeom prst="roundRect">
            <a:avLst>
              <a:gd name="adj" fmla="val 3693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7A33D24-2B36-42F0-BC4F-50DBB5E30DE6}"/>
              </a:ext>
            </a:extLst>
          </p:cNvPr>
          <p:cNvSpPr/>
          <p:nvPr/>
        </p:nvSpPr>
        <p:spPr>
          <a:xfrm>
            <a:off x="7741145" y="1990190"/>
            <a:ext cx="1210337" cy="2654319"/>
          </a:xfrm>
          <a:prstGeom prst="roundRect">
            <a:avLst>
              <a:gd name="adj" fmla="val 500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50F16D4-5A1B-428F-A75A-ED609ACADC99}"/>
              </a:ext>
            </a:extLst>
          </p:cNvPr>
          <p:cNvSpPr/>
          <p:nvPr/>
        </p:nvSpPr>
        <p:spPr>
          <a:xfrm>
            <a:off x="7828547" y="2296140"/>
            <a:ext cx="1034716" cy="2096805"/>
          </a:xfrm>
          <a:prstGeom prst="roundRect">
            <a:avLst>
              <a:gd name="adj" fmla="val 500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C45860B7-CAD5-434C-ABA5-35CC25225F63}"/>
              </a:ext>
            </a:extLst>
          </p:cNvPr>
          <p:cNvSpPr/>
          <p:nvPr/>
        </p:nvSpPr>
        <p:spPr>
          <a:xfrm>
            <a:off x="8768973" y="3118143"/>
            <a:ext cx="1550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isósceles 18">
            <a:extLst>
              <a:ext uri="{FF2B5EF4-FFF2-40B4-BE49-F238E27FC236}">
                <a16:creationId xmlns:a16="http://schemas.microsoft.com/office/drawing/2014/main" id="{FD1C6B9F-4584-43EC-9CF4-D462D5072218}"/>
              </a:ext>
            </a:extLst>
          </p:cNvPr>
          <p:cNvSpPr/>
          <p:nvPr/>
        </p:nvSpPr>
        <p:spPr>
          <a:xfrm>
            <a:off x="8840529" y="3118143"/>
            <a:ext cx="1550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DAFC81ED-8B49-4EE0-82C3-84A6570C36E9}"/>
              </a:ext>
            </a:extLst>
          </p:cNvPr>
          <p:cNvSpPr/>
          <p:nvPr/>
        </p:nvSpPr>
        <p:spPr>
          <a:xfrm>
            <a:off x="8912439" y="3118143"/>
            <a:ext cx="1550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id="{EBC8B9B7-7EED-434F-98E5-7F58573668E0}"/>
              </a:ext>
            </a:extLst>
          </p:cNvPr>
          <p:cNvSpPr/>
          <p:nvPr/>
        </p:nvSpPr>
        <p:spPr>
          <a:xfrm>
            <a:off x="9012278" y="3118143"/>
            <a:ext cx="1550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4E60033B-61B4-4547-860A-F41B34B2E5F8}"/>
              </a:ext>
            </a:extLst>
          </p:cNvPr>
          <p:cNvSpPr/>
          <p:nvPr/>
        </p:nvSpPr>
        <p:spPr>
          <a:xfrm rot="10800000">
            <a:off x="7494171" y="3154238"/>
            <a:ext cx="1550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riângulo isósceles 22">
            <a:extLst>
              <a:ext uri="{FF2B5EF4-FFF2-40B4-BE49-F238E27FC236}">
                <a16:creationId xmlns:a16="http://schemas.microsoft.com/office/drawing/2014/main" id="{0E9EC184-B54F-4035-91BC-A654CC37692C}"/>
              </a:ext>
            </a:extLst>
          </p:cNvPr>
          <p:cNvSpPr/>
          <p:nvPr/>
        </p:nvSpPr>
        <p:spPr>
          <a:xfrm rot="10800000">
            <a:off x="7590118" y="3154238"/>
            <a:ext cx="1550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6E7DA403-B738-494A-B6F9-9676AB076425}"/>
              </a:ext>
            </a:extLst>
          </p:cNvPr>
          <p:cNvSpPr/>
          <p:nvPr/>
        </p:nvSpPr>
        <p:spPr>
          <a:xfrm rot="10800000">
            <a:off x="7662028" y="3154238"/>
            <a:ext cx="1550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iângulo isósceles 24">
            <a:extLst>
              <a:ext uri="{FF2B5EF4-FFF2-40B4-BE49-F238E27FC236}">
                <a16:creationId xmlns:a16="http://schemas.microsoft.com/office/drawing/2014/main" id="{482EF503-FBE3-449E-8185-263E82CD35CE}"/>
              </a:ext>
            </a:extLst>
          </p:cNvPr>
          <p:cNvSpPr/>
          <p:nvPr/>
        </p:nvSpPr>
        <p:spPr>
          <a:xfrm rot="10800000">
            <a:off x="7749673" y="3154238"/>
            <a:ext cx="155062" cy="721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B475F7D-E99F-49F0-AAA6-9BC26E6C72EE}"/>
              </a:ext>
            </a:extLst>
          </p:cNvPr>
          <p:cNvCxnSpPr/>
          <p:nvPr/>
        </p:nvCxnSpPr>
        <p:spPr>
          <a:xfrm>
            <a:off x="7590118" y="5822495"/>
            <a:ext cx="4079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B2E802DA-993B-425B-B28D-3A9CBF142704}"/>
              </a:ext>
            </a:extLst>
          </p:cNvPr>
          <p:cNvCxnSpPr>
            <a:cxnSpLocks/>
          </p:cNvCxnSpPr>
          <p:nvPr/>
        </p:nvCxnSpPr>
        <p:spPr>
          <a:xfrm flipV="1">
            <a:off x="7590118" y="5437485"/>
            <a:ext cx="0" cy="3850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C1E2658-2CE7-4B5E-B0C4-E5D13273E238}"/>
              </a:ext>
            </a:extLst>
          </p:cNvPr>
          <p:cNvSpPr txBox="1"/>
          <p:nvPr/>
        </p:nvSpPr>
        <p:spPr>
          <a:xfrm>
            <a:off x="7953181" y="5694690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z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C37FBE2-6428-43F4-829A-3D4467E2408F}"/>
              </a:ext>
            </a:extLst>
          </p:cNvPr>
          <p:cNvSpPr txBox="1"/>
          <p:nvPr/>
        </p:nvSpPr>
        <p:spPr>
          <a:xfrm>
            <a:off x="7462519" y="524676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pt-BR" sz="10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D68FC39-3826-42E6-90C7-C0404021D743}"/>
              </a:ext>
            </a:extLst>
          </p:cNvPr>
          <p:cNvSpPr txBox="1"/>
          <p:nvPr/>
        </p:nvSpPr>
        <p:spPr>
          <a:xfrm>
            <a:off x="9280368" y="1521668"/>
            <a:ext cx="1477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Current</a:t>
            </a:r>
            <a:r>
              <a:rPr lang="pt-BR" sz="1400" dirty="0"/>
              <a:t> </a:t>
            </a:r>
            <a:r>
              <a:rPr lang="pt-BR" sz="1400" dirty="0" err="1"/>
              <a:t>density</a:t>
            </a:r>
            <a:endParaRPr lang="pt-BR" sz="140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2E4A18D-2BC0-4CFC-AEAF-AEAF5B493A37}"/>
              </a:ext>
            </a:extLst>
          </p:cNvPr>
          <p:cNvSpPr/>
          <p:nvPr/>
        </p:nvSpPr>
        <p:spPr>
          <a:xfrm>
            <a:off x="9529010" y="2816735"/>
            <a:ext cx="36000" cy="36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C3D85D1-E4F8-42F3-ABD2-BFE753453EA6}"/>
              </a:ext>
            </a:extLst>
          </p:cNvPr>
          <p:cNvSpPr/>
          <p:nvPr/>
        </p:nvSpPr>
        <p:spPr>
          <a:xfrm>
            <a:off x="9493010" y="278249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549BBB6-69FE-459E-B244-EC51E5EE24CF}"/>
              </a:ext>
            </a:extLst>
          </p:cNvPr>
          <p:cNvSpPr txBox="1"/>
          <p:nvPr/>
        </p:nvSpPr>
        <p:spPr>
          <a:xfrm>
            <a:off x="9621156" y="2651604"/>
            <a:ext cx="14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Magnetic</a:t>
            </a:r>
            <a:r>
              <a:rPr lang="pt-BR" sz="1400" dirty="0"/>
              <a:t> </a:t>
            </a:r>
            <a:r>
              <a:rPr lang="pt-BR" sz="1400" dirty="0" err="1"/>
              <a:t>field</a:t>
            </a:r>
            <a:endParaRPr lang="pt-BR" sz="1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2A8C2FE-0EE9-4909-97E8-636D3B7F7366}"/>
              </a:ext>
            </a:extLst>
          </p:cNvPr>
          <p:cNvSpPr/>
          <p:nvPr/>
        </p:nvSpPr>
        <p:spPr>
          <a:xfrm>
            <a:off x="7988675" y="2526629"/>
            <a:ext cx="704097" cy="15641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12C0B0D8-A0C3-4249-8433-272C8B187F37}"/>
              </a:ext>
            </a:extLst>
          </p:cNvPr>
          <p:cNvCxnSpPr>
            <a:cxnSpLocks/>
          </p:cNvCxnSpPr>
          <p:nvPr/>
        </p:nvCxnSpPr>
        <p:spPr>
          <a:xfrm flipH="1">
            <a:off x="1944202" y="2355660"/>
            <a:ext cx="585208" cy="1594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EAB8E639-6794-4696-87D3-002FB1F8750C}"/>
              </a:ext>
            </a:extLst>
          </p:cNvPr>
          <p:cNvCxnSpPr>
            <a:cxnSpLocks/>
          </p:cNvCxnSpPr>
          <p:nvPr/>
        </p:nvCxnSpPr>
        <p:spPr>
          <a:xfrm>
            <a:off x="1310537" y="2782220"/>
            <a:ext cx="332780" cy="215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1364D9E-BE6A-4D05-B323-34238590D123}"/>
              </a:ext>
            </a:extLst>
          </p:cNvPr>
          <p:cNvSpPr txBox="1"/>
          <p:nvPr/>
        </p:nvSpPr>
        <p:spPr>
          <a:xfrm rot="17283979">
            <a:off x="2117077" y="2997988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78 mm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6B61B62-A96F-4A7C-AB3C-30B4CF478A8D}"/>
              </a:ext>
            </a:extLst>
          </p:cNvPr>
          <p:cNvSpPr txBox="1"/>
          <p:nvPr/>
        </p:nvSpPr>
        <p:spPr>
          <a:xfrm rot="1836790">
            <a:off x="1233714" y="257153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17 mm</a:t>
            </a:r>
          </a:p>
        </p:txBody>
      </p:sp>
    </p:spTree>
    <p:extLst>
      <p:ext uri="{BB962C8B-B14F-4D97-AF65-F5344CB8AC3E}">
        <p14:creationId xmlns:p14="http://schemas.microsoft.com/office/powerpoint/2010/main" val="210078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D2060-0892-45EB-B0B6-C455B0D2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Methodology</a:t>
            </a:r>
            <a:r>
              <a:rPr lang="pt-BR" dirty="0"/>
              <a:t> - overview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9E7E47-3D14-4CEE-80F5-1ED502F10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0948"/>
            <a:ext cx="10515600" cy="27383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err="1"/>
              <a:t>Simulation</a:t>
            </a:r>
            <a:r>
              <a:rPr lang="pt-BR" dirty="0"/>
              <a:t>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finite</a:t>
            </a:r>
            <a:r>
              <a:rPr lang="pt-BR" dirty="0"/>
              <a:t> </a:t>
            </a:r>
            <a:r>
              <a:rPr lang="pt-BR" dirty="0" err="1"/>
              <a:t>element</a:t>
            </a:r>
            <a:r>
              <a:rPr lang="pt-BR" dirty="0"/>
              <a:t> </a:t>
            </a:r>
            <a:r>
              <a:rPr lang="pt-BR" dirty="0" err="1"/>
              <a:t>method</a:t>
            </a:r>
            <a:r>
              <a:rPr lang="pt-BR" dirty="0"/>
              <a:t> (COMSOL </a:t>
            </a:r>
            <a:r>
              <a:rPr lang="pt-BR" dirty="0" err="1"/>
              <a:t>Multiphysics</a:t>
            </a:r>
            <a:r>
              <a:rPr lang="pt-BR" dirty="0"/>
              <a:t>) 3D </a:t>
            </a:r>
            <a:r>
              <a:rPr lang="pt-BR" dirty="0" err="1"/>
              <a:t>with</a:t>
            </a:r>
            <a:r>
              <a:rPr lang="pt-BR" dirty="0"/>
              <a:t> T-A </a:t>
            </a:r>
            <a:r>
              <a:rPr lang="pt-BR" dirty="0" err="1"/>
              <a:t>formulation</a:t>
            </a:r>
            <a:r>
              <a:rPr lang="pt-BR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err="1"/>
              <a:t>Objective</a:t>
            </a:r>
            <a:r>
              <a:rPr lang="pt-BR" dirty="0"/>
              <a:t>: compare </a:t>
            </a:r>
            <a:r>
              <a:rPr lang="pt-BR" dirty="0" err="1"/>
              <a:t>magnetization</a:t>
            </a:r>
            <a:r>
              <a:rPr lang="pt-BR" dirty="0"/>
              <a:t> </a:t>
            </a:r>
            <a:r>
              <a:rPr lang="pt-BR" dirty="0" err="1"/>
              <a:t>capabilities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T1 </a:t>
            </a:r>
            <a:r>
              <a:rPr lang="pt-BR" dirty="0" err="1"/>
              <a:t>and</a:t>
            </a:r>
            <a:r>
              <a:rPr lang="pt-BR" dirty="0"/>
              <a:t> T2;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err="1"/>
              <a:t>Method</a:t>
            </a:r>
            <a:r>
              <a:rPr lang="pt-BR" dirty="0"/>
              <a:t>: </a:t>
            </a:r>
            <a:r>
              <a:rPr lang="pt-BR" dirty="0" err="1"/>
              <a:t>simulate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response </a:t>
            </a:r>
            <a:r>
              <a:rPr lang="pt-BR" dirty="0" err="1"/>
              <a:t>to</a:t>
            </a:r>
            <a:r>
              <a:rPr lang="pt-BR" dirty="0"/>
              <a:t> a pulse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current</a:t>
            </a:r>
            <a:r>
              <a:rPr lang="pt-BR" dirty="0"/>
              <a:t> </a:t>
            </a:r>
            <a:r>
              <a:rPr lang="pt-BR" dirty="0" err="1"/>
              <a:t>density</a:t>
            </a:r>
            <a:r>
              <a:rPr lang="pt-BR" dirty="0"/>
              <a:t> </a:t>
            </a:r>
            <a:r>
              <a:rPr lang="pt-BR" dirty="0" err="1"/>
              <a:t>applied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stator</a:t>
            </a:r>
            <a:r>
              <a:rPr lang="pt-BR" dirty="0"/>
              <a:t> </a:t>
            </a:r>
            <a:r>
              <a:rPr lang="pt-BR" dirty="0" err="1"/>
              <a:t>forming</a:t>
            </a:r>
            <a:r>
              <a:rPr lang="pt-BR" dirty="0"/>
              <a:t> four </a:t>
            </a:r>
            <a:r>
              <a:rPr lang="pt-BR" dirty="0" err="1"/>
              <a:t>magnetic</a:t>
            </a:r>
            <a:r>
              <a:rPr lang="pt-BR" dirty="0"/>
              <a:t> poles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current</a:t>
            </a:r>
            <a:r>
              <a:rPr lang="pt-BR" dirty="0"/>
              <a:t> </a:t>
            </a:r>
            <a:r>
              <a:rPr lang="pt-BR" dirty="0" err="1"/>
              <a:t>density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superconducting</a:t>
            </a:r>
            <a:r>
              <a:rPr lang="pt-BR" dirty="0"/>
              <a:t> material </a:t>
            </a:r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pulse.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134D9D-ADA5-4807-8340-2E0EBD8A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44DB1B-121F-496C-AC80-EC41F6D9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79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B7A59-4F5B-4574-8D3B-E31C3D65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T-A </a:t>
            </a:r>
            <a:r>
              <a:rPr lang="pt-BR" dirty="0" err="1"/>
              <a:t>formulation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C306A4-7514-44F3-BCAD-A5F05B18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5E9C62-DD46-4D37-BA9A-E73F1228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1E7E5AC-1C40-4484-B29A-BF74668EE7A8}"/>
                  </a:ext>
                </a:extLst>
              </p:cNvPr>
              <p:cNvSpPr txBox="1"/>
              <p:nvPr/>
            </p:nvSpPr>
            <p:spPr>
              <a:xfrm>
                <a:off x="1581499" y="1964452"/>
                <a:ext cx="190481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1E7E5AC-1C40-4484-B29A-BF74668EE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99" y="1964452"/>
                <a:ext cx="1904816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E7067BD-6E1A-4D81-AFB9-ADB152F4A668}"/>
                  </a:ext>
                </a:extLst>
              </p:cNvPr>
              <p:cNvSpPr txBox="1"/>
              <p:nvPr/>
            </p:nvSpPr>
            <p:spPr>
              <a:xfrm>
                <a:off x="6083111" y="2042947"/>
                <a:ext cx="321639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⋅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E7067BD-6E1A-4D81-AFB9-ADB152F4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111" y="2042947"/>
                <a:ext cx="3216393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alelogramo 7">
            <a:extLst>
              <a:ext uri="{FF2B5EF4-FFF2-40B4-BE49-F238E27FC236}">
                <a16:creationId xmlns:a16="http://schemas.microsoft.com/office/drawing/2014/main" id="{AFACCDBD-D9BC-472F-949D-7533A277F7F1}"/>
              </a:ext>
            </a:extLst>
          </p:cNvPr>
          <p:cNvSpPr/>
          <p:nvPr/>
        </p:nvSpPr>
        <p:spPr>
          <a:xfrm rot="1310054">
            <a:off x="10028407" y="3305355"/>
            <a:ext cx="1411705" cy="697831"/>
          </a:xfrm>
          <a:prstGeom prst="parallelogram">
            <a:avLst>
              <a:gd name="adj" fmla="val 10546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311AFA2-69E4-4805-822B-B7B3CAE08D05}"/>
              </a:ext>
            </a:extLst>
          </p:cNvPr>
          <p:cNvCxnSpPr/>
          <p:nvPr/>
        </p:nvCxnSpPr>
        <p:spPr>
          <a:xfrm flipV="1">
            <a:off x="10707029" y="3125252"/>
            <a:ext cx="0" cy="473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B458F74-334C-42A1-806A-DE998F49E6F1}"/>
                  </a:ext>
                </a:extLst>
              </p:cNvPr>
              <p:cNvSpPr txBox="1"/>
              <p:nvPr/>
            </p:nvSpPr>
            <p:spPr>
              <a:xfrm>
                <a:off x="10608913" y="2872817"/>
                <a:ext cx="201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B458F74-334C-42A1-806A-DE998F49E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913" y="2872817"/>
                <a:ext cx="201145" cy="276999"/>
              </a:xfrm>
              <a:prstGeom prst="rect">
                <a:avLst/>
              </a:prstGeom>
              <a:blipFill>
                <a:blip r:embed="rId4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4A38A13-61B6-42D9-891F-3339AED51751}"/>
                  </a:ext>
                </a:extLst>
              </p:cNvPr>
              <p:cNvSpPr txBox="1"/>
              <p:nvPr/>
            </p:nvSpPr>
            <p:spPr>
              <a:xfrm>
                <a:off x="1943777" y="3067863"/>
                <a:ext cx="1180260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×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4A38A13-61B6-42D9-891F-3339AED51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77" y="3067863"/>
                <a:ext cx="1180260" cy="312458"/>
              </a:xfrm>
              <a:prstGeom prst="rect">
                <a:avLst/>
              </a:prstGeom>
              <a:blipFill>
                <a:blip r:embed="rId5"/>
                <a:stretch>
                  <a:fillRect l="-4145" t="-40385" r="-3627"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DCF14F5-904B-4751-923E-132B2962AD5B}"/>
                  </a:ext>
                </a:extLst>
              </p:cNvPr>
              <p:cNvSpPr txBox="1"/>
              <p:nvPr/>
            </p:nvSpPr>
            <p:spPr>
              <a:xfrm>
                <a:off x="7191522" y="3049354"/>
                <a:ext cx="100662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DCF14F5-904B-4751-923E-132B2962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522" y="3049354"/>
                <a:ext cx="1006621" cy="310598"/>
              </a:xfrm>
              <a:prstGeom prst="rect">
                <a:avLst/>
              </a:prstGeom>
              <a:blipFill>
                <a:blip r:embed="rId6"/>
                <a:stretch>
                  <a:fillRect l="-4848" t="-41176" r="-36364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D9BB1A83-B97D-4B30-BDF4-D49EF12976E3}"/>
              </a:ext>
            </a:extLst>
          </p:cNvPr>
          <p:cNvCxnSpPr>
            <a:stCxn id="6" idx="3"/>
          </p:cNvCxnSpPr>
          <p:nvPr/>
        </p:nvCxnSpPr>
        <p:spPr>
          <a:xfrm>
            <a:off x="3486315" y="2275627"/>
            <a:ext cx="3556169" cy="929026"/>
          </a:xfrm>
          <a:prstGeom prst="bentConnector3">
            <a:avLst>
              <a:gd name="adj1" fmla="val 5428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A835426D-1B41-4F51-993B-889BB4DC6416}"/>
              </a:ext>
            </a:extLst>
          </p:cNvPr>
          <p:cNvCxnSpPr>
            <a:stCxn id="14" idx="3"/>
            <a:endCxn id="7" idx="1"/>
          </p:cNvCxnSpPr>
          <p:nvPr/>
        </p:nvCxnSpPr>
        <p:spPr>
          <a:xfrm flipV="1">
            <a:off x="3124037" y="2354122"/>
            <a:ext cx="2959074" cy="869970"/>
          </a:xfrm>
          <a:prstGeom prst="bentConnector3">
            <a:avLst>
              <a:gd name="adj1" fmla="val 65722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EE642E6-CE7D-4692-9FFA-306376F1A36C}"/>
                  </a:ext>
                </a:extLst>
              </p:cNvPr>
              <p:cNvSpPr txBox="1"/>
              <p:nvPr/>
            </p:nvSpPr>
            <p:spPr>
              <a:xfrm>
                <a:off x="1986565" y="4889377"/>
                <a:ext cx="95757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EE642E6-CE7D-4692-9FFA-306376F1A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65" y="4889377"/>
                <a:ext cx="957570" cy="310598"/>
              </a:xfrm>
              <a:prstGeom prst="rect">
                <a:avLst/>
              </a:prstGeom>
              <a:blipFill>
                <a:blip r:embed="rId7"/>
                <a:stretch>
                  <a:fillRect l="-2548" r="-445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09F3CAE-CD66-4C64-B96C-99D673094E29}"/>
                  </a:ext>
                </a:extLst>
              </p:cNvPr>
              <p:cNvSpPr txBox="1"/>
              <p:nvPr/>
            </p:nvSpPr>
            <p:spPr>
              <a:xfrm>
                <a:off x="6607533" y="4836702"/>
                <a:ext cx="2052741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09F3CAE-CD66-4C64-B96C-99D67309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533" y="4836702"/>
                <a:ext cx="2052741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>
            <a:extLst>
              <a:ext uri="{FF2B5EF4-FFF2-40B4-BE49-F238E27FC236}">
                <a16:creationId xmlns:a16="http://schemas.microsoft.com/office/drawing/2014/main" id="{3F6F89E4-17DA-4C08-B072-53C2B684B939}"/>
              </a:ext>
            </a:extLst>
          </p:cNvPr>
          <p:cNvSpPr txBox="1"/>
          <p:nvPr/>
        </p:nvSpPr>
        <p:spPr>
          <a:xfrm>
            <a:off x="1725833" y="4303344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/>
              <a:t>Boundary</a:t>
            </a:r>
            <a:r>
              <a:rPr lang="pt-BR" sz="1200" dirty="0"/>
              <a:t> </a:t>
            </a:r>
            <a:r>
              <a:rPr lang="pt-BR" sz="1200" dirty="0" err="1"/>
              <a:t>conditions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16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7DE2B-C36F-4A93-80BF-BACB2C65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Simulation</a:t>
            </a:r>
            <a:r>
              <a:rPr lang="pt-BR" dirty="0"/>
              <a:t> </a:t>
            </a:r>
            <a:r>
              <a:rPr lang="pt-BR" dirty="0" err="1"/>
              <a:t>parameters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7F8B05-81C2-4D36-AEFF-A788F0FA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of two topologies of trapped-flux machines with 2G tapes using 3D T-A formulation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91EC009-35B3-4630-8995-9DC58FE9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EF7-73F9-4E3B-9E1D-7D68924F3368}" type="slidenum">
              <a:rPr lang="pt-BR" smtClean="0"/>
              <a:t>9</a:t>
            </a:fld>
            <a:endParaRPr lang="pt-BR"/>
          </a:p>
        </p:txBody>
      </p:sp>
      <p:pic>
        <p:nvPicPr>
          <p:cNvPr id="17" name="Imagem 1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DD5A1E7-1FE6-4C0E-A38A-E2CA9DA12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1" y="1372516"/>
            <a:ext cx="4742404" cy="355951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9FB0A4D-276C-4BD0-B710-996390E6B103}"/>
              </a:ext>
            </a:extLst>
          </p:cNvPr>
          <p:cNvSpPr txBox="1"/>
          <p:nvPr/>
        </p:nvSpPr>
        <p:spPr>
          <a:xfrm>
            <a:off x="393031" y="1684421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NGO 35PN250</a:t>
            </a:r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27CE0588-D225-4598-BD9C-9666E9753BCB}"/>
              </a:ext>
            </a:extLst>
          </p:cNvPr>
          <p:cNvCxnSpPr/>
          <p:nvPr/>
        </p:nvCxnSpPr>
        <p:spPr>
          <a:xfrm>
            <a:off x="1644316" y="1820779"/>
            <a:ext cx="473242" cy="1203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3EC155E6-7048-4EA4-B478-A210B015CFBC}"/>
              </a:ext>
            </a:extLst>
          </p:cNvPr>
          <p:cNvCxnSpPr/>
          <p:nvPr/>
        </p:nvCxnSpPr>
        <p:spPr>
          <a:xfrm>
            <a:off x="1002632" y="1941095"/>
            <a:ext cx="1219200" cy="12111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F0403CA-DAF3-4DB1-BC4F-2291637BDC6A}"/>
              </a:ext>
            </a:extLst>
          </p:cNvPr>
          <p:cNvCxnSpPr/>
          <p:nvPr/>
        </p:nvCxnSpPr>
        <p:spPr>
          <a:xfrm>
            <a:off x="2863516" y="1941095"/>
            <a:ext cx="1259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914918A-C226-416F-8242-A51B11F398B0}"/>
              </a:ext>
            </a:extLst>
          </p:cNvPr>
          <p:cNvSpPr txBox="1"/>
          <p:nvPr/>
        </p:nvSpPr>
        <p:spPr>
          <a:xfrm>
            <a:off x="4339389" y="1820779"/>
            <a:ext cx="110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Stack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tapes*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0D286D8-FAA9-4172-93BE-4809BBC3F98A}"/>
              </a:ext>
            </a:extLst>
          </p:cNvPr>
          <p:cNvSpPr txBox="1"/>
          <p:nvPr/>
        </p:nvSpPr>
        <p:spPr>
          <a:xfrm>
            <a:off x="577515" y="5250404"/>
            <a:ext cx="511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</a:t>
            </a:r>
            <a:r>
              <a:rPr lang="pt-BR" sz="1400" dirty="0" err="1"/>
              <a:t>SuperPower</a:t>
            </a:r>
            <a:r>
              <a:rPr lang="pt-BR" sz="1400" dirty="0"/>
              <a:t> </a:t>
            </a:r>
            <a:r>
              <a:rPr lang="pt-BR" sz="1400" dirty="0" err="1"/>
              <a:t>advanced</a:t>
            </a:r>
            <a:r>
              <a:rPr lang="pt-BR" sz="1400" dirty="0"/>
              <a:t> </a:t>
            </a:r>
            <a:r>
              <a:rPr lang="pt-BR" sz="1400" dirty="0" err="1"/>
              <a:t>pinning</a:t>
            </a:r>
            <a:r>
              <a:rPr lang="pt-BR" sz="1400" dirty="0"/>
              <a:t> model: 4 mm, </a:t>
            </a:r>
            <a:r>
              <a:rPr lang="pt-BR" sz="1400" dirty="0" err="1"/>
              <a:t>Ic</a:t>
            </a:r>
            <a:r>
              <a:rPr lang="pt-BR" sz="1400" dirty="0"/>
              <a:t> @ 0 T = 47 A</a:t>
            </a:r>
          </a:p>
          <a:p>
            <a:r>
              <a:rPr lang="pt-BR" sz="1400" dirty="0" err="1"/>
              <a:t>Ic</a:t>
            </a:r>
            <a:r>
              <a:rPr lang="pt-BR" sz="1400" dirty="0"/>
              <a:t>(B) curve </a:t>
            </a:r>
            <a:r>
              <a:rPr lang="pt-BR" sz="1400" dirty="0" err="1"/>
              <a:t>from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 HTS tape </a:t>
            </a:r>
            <a:r>
              <a:rPr lang="pt-BR" sz="1400" dirty="0" err="1"/>
              <a:t>database</a:t>
            </a:r>
            <a:r>
              <a:rPr lang="pt-BR" sz="1400" dirty="0"/>
              <a:t> @ Univ. </a:t>
            </a:r>
            <a:r>
              <a:rPr lang="pt-BR" sz="1400" dirty="0" err="1"/>
              <a:t>of</a:t>
            </a:r>
            <a:r>
              <a:rPr lang="pt-BR" sz="1400" dirty="0"/>
              <a:t> Wellington</a:t>
            </a:r>
          </a:p>
        </p:txBody>
      </p:sp>
      <p:pic>
        <p:nvPicPr>
          <p:cNvPr id="6" name="Imagem 5" descr="Interface gráfica do usuário, Aplicativo, Tabela, Excel&#10;&#10;Descrição gerada automaticamente">
            <a:extLst>
              <a:ext uri="{FF2B5EF4-FFF2-40B4-BE49-F238E27FC236}">
                <a16:creationId xmlns:a16="http://schemas.microsoft.com/office/drawing/2014/main" id="{3749C6E0-ADE3-4B84-B7B4-07AB3704B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33" y="1608517"/>
            <a:ext cx="4320000" cy="324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9843122-953F-4632-874B-DC1AC2E086D3}"/>
              </a:ext>
            </a:extLst>
          </p:cNvPr>
          <p:cNvSpPr txBox="1"/>
          <p:nvPr/>
        </p:nvSpPr>
        <p:spPr>
          <a:xfrm>
            <a:off x="7820526" y="5207758"/>
            <a:ext cx="23326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0 – 0.2 s – no </a:t>
            </a:r>
            <a:r>
              <a:rPr lang="pt-BR" sz="1400" dirty="0" err="1"/>
              <a:t>current</a:t>
            </a:r>
            <a:endParaRPr lang="pt-BR" sz="1400" dirty="0"/>
          </a:p>
          <a:p>
            <a:r>
              <a:rPr lang="pt-BR" sz="1400" dirty="0"/>
              <a:t>0.2 s </a:t>
            </a:r>
            <a:r>
              <a:rPr lang="pt-BR" sz="1400" dirty="0" err="1"/>
              <a:t>to</a:t>
            </a:r>
            <a:r>
              <a:rPr lang="pt-BR" sz="1400" dirty="0"/>
              <a:t> 0.4 s – </a:t>
            </a:r>
            <a:r>
              <a:rPr lang="pt-BR" sz="1400" dirty="0" err="1"/>
              <a:t>with</a:t>
            </a:r>
            <a:r>
              <a:rPr lang="pt-BR" sz="1400" dirty="0"/>
              <a:t> </a:t>
            </a:r>
            <a:r>
              <a:rPr lang="pt-BR" sz="1400" dirty="0" err="1"/>
              <a:t>current</a:t>
            </a:r>
            <a:endParaRPr lang="pt-BR" sz="1400" dirty="0"/>
          </a:p>
          <a:p>
            <a:r>
              <a:rPr lang="pt-BR" sz="1400" dirty="0"/>
              <a:t>0.4 s </a:t>
            </a:r>
            <a:r>
              <a:rPr lang="pt-BR" sz="1400" dirty="0" err="1"/>
              <a:t>to</a:t>
            </a:r>
            <a:r>
              <a:rPr lang="pt-BR" sz="1400" dirty="0"/>
              <a:t> 0.5 s – no </a:t>
            </a:r>
            <a:r>
              <a:rPr lang="pt-BR" sz="1400" dirty="0" err="1"/>
              <a:t>current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60793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5">
      <a:dk1>
        <a:sysClr val="windowText" lastClr="000000"/>
      </a:dk1>
      <a:lt1>
        <a:sysClr val="window" lastClr="FFFFFF"/>
      </a:lt1>
      <a:dk2>
        <a:srgbClr val="616365"/>
      </a:dk2>
      <a:lt2>
        <a:srgbClr val="E7E6E6"/>
      </a:lt2>
      <a:accent1>
        <a:srgbClr val="822433"/>
      </a:accent1>
      <a:accent2>
        <a:srgbClr val="616365"/>
      </a:accent2>
      <a:accent3>
        <a:srgbClr val="822433"/>
      </a:accent3>
      <a:accent4>
        <a:srgbClr val="FFFFFF"/>
      </a:accent4>
      <a:accent5>
        <a:srgbClr val="616365"/>
      </a:accent5>
      <a:accent6>
        <a:srgbClr val="616365"/>
      </a:accent6>
      <a:hlink>
        <a:srgbClr val="822433"/>
      </a:hlink>
      <a:folHlink>
        <a:srgbClr val="FFFFFF"/>
      </a:folHlink>
    </a:clrScheme>
    <a:fontScheme name="COPPE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Wingdings</vt:lpstr>
      <vt:lpstr>Tema do Office</vt:lpstr>
      <vt:lpstr>Modelling of two topologies of trapped-flux machines using second generation tapes with T-A 3D formulation</vt:lpstr>
      <vt:lpstr>Table of contents</vt:lpstr>
      <vt:lpstr>Overview</vt:lpstr>
      <vt:lpstr>Trapped-flux machines with stacks</vt:lpstr>
      <vt:lpstr>Topology T1</vt:lpstr>
      <vt:lpstr>Topology T2</vt:lpstr>
      <vt:lpstr>Methodology - overview</vt:lpstr>
      <vt:lpstr>T-A formulation</vt:lpstr>
      <vt:lpstr>Simulation parameters</vt:lpstr>
      <vt:lpstr>Results – T1</vt:lpstr>
      <vt:lpstr>Results – T2</vt:lpstr>
      <vt:lpstr>Comparisons between T1 and T2</vt:lpstr>
      <vt:lpstr>Comparisons between T1 and T2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Barbara Maria Oliveira Santos</dc:creator>
  <cp:lastModifiedBy>Barbara Maria Oliveira Santos</cp:lastModifiedBy>
  <cp:revision>41</cp:revision>
  <dcterms:created xsi:type="dcterms:W3CDTF">2021-05-18T10:38:12Z</dcterms:created>
  <dcterms:modified xsi:type="dcterms:W3CDTF">2021-06-17T15:30:50Z</dcterms:modified>
</cp:coreProperties>
</file>